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4" r:id="rId19"/>
    <p:sldId id="280" r:id="rId20"/>
    <p:sldId id="281" r:id="rId21"/>
    <p:sldId id="276" r:id="rId22"/>
    <p:sldId id="278" r:id="rId23"/>
    <p:sldId id="277" r:id="rId24"/>
    <p:sldId id="282" r:id="rId25"/>
    <p:sldId id="283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F7F8A-F5C9-4706-9B06-B2BAC4B76EA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F037B-A783-4BD9-B716-1D6B1998D79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037B-A783-4BD9-B716-1D6B1998D796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F037B-A783-4BD9-B716-1D6B1998D79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01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46065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Performance 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avion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et 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moteur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</a:t>
            </a:r>
            <a:r>
              <a:rPr lang="en-US" altLang="ko-KR" sz="36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altitude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3528" y="769518"/>
            <a:ext cx="8186766" cy="729300"/>
          </a:xfrm>
        </p:spPr>
        <p:txBody>
          <a:bodyPr/>
          <a:lstStyle/>
          <a:p>
            <a:pPr lvl="0"/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Réglage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de la mixture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D87BFB6-9A40-40A2-BEA9-D3521C34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7" y="34959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3. Performances </a:t>
            </a:r>
            <a:r>
              <a:rPr lang="en-US" altLang="ko-KR" dirty="0" err="1">
                <a:solidFill>
                  <a:schemeClr val="bg1"/>
                </a:solidFill>
              </a:rPr>
              <a:t>moteur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3339BF3-73E3-474A-83CB-EBFCC388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49315"/>
            <a:ext cx="3713839" cy="567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341EECC-1487-4B21-9354-15EFECF8D069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0" y="1412776"/>
            <a:ext cx="496855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Réglage de mixture pour conserver une proportion optimale du mélange air/essence en masse : 1/15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Meilleure économie vs meilleure puissance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Réglage à « l’oreille » : appauvrir progressivement pour constater un léger « </a:t>
            </a:r>
            <a:r>
              <a:rPr lang="fr-FR" dirty="0" err="1">
                <a:solidFill>
                  <a:schemeClr val="tx1"/>
                </a:solidFill>
              </a:rPr>
              <a:t>ratatouillage</a:t>
            </a:r>
            <a:r>
              <a:rPr lang="fr-FR" dirty="0">
                <a:solidFill>
                  <a:schemeClr val="tx1"/>
                </a:solidFill>
              </a:rPr>
              <a:t> » puis         réenrichir légèrement pour retrouver un               fonctionnement correct.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Réglage à l’EGT : rechercher le pic EGT en            appauvrissant puis réenrichir de 2-3 graduations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C20E0E6-05B6-4E53-9EFA-DB09674F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58145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512" y="728179"/>
            <a:ext cx="8424936" cy="729300"/>
          </a:xfrm>
        </p:spPr>
        <p:txBody>
          <a:bodyPr/>
          <a:lstStyle/>
          <a:p>
            <a:pPr lvl="0"/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Pour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approfondir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utilisation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des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courbes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de puissance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3912D7C9-30F3-406F-8925-119C6E5EC200}"/>
              </a:ext>
            </a:extLst>
          </p:cNvPr>
          <p:cNvSpPr txBox="1">
            <a:spLocks/>
          </p:cNvSpPr>
          <p:nvPr/>
        </p:nvSpPr>
        <p:spPr>
          <a:xfrm>
            <a:off x="1043607" y="34959"/>
            <a:ext cx="7524328" cy="7143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3. Performances </a:t>
            </a:r>
            <a:r>
              <a:rPr lang="en-US" altLang="ko-KR" dirty="0" err="1">
                <a:solidFill>
                  <a:schemeClr val="bg1"/>
                </a:solidFill>
              </a:rPr>
              <a:t>moteur</a:t>
            </a:r>
            <a:r>
              <a:rPr lang="en-US" altLang="ko-KR" dirty="0">
                <a:solidFill>
                  <a:schemeClr val="bg1"/>
                </a:solidFill>
              </a:rPr>
              <a:t>      (*)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1B755D5-4BA1-4A7A-ADDB-F89DD78A3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/>
          <a:stretch/>
        </p:blipFill>
        <p:spPr bwMode="auto">
          <a:xfrm>
            <a:off x="106339" y="2492896"/>
            <a:ext cx="3138887" cy="333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7CDB5FD-13BE-4400-B3B2-80E037421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8398" y="1082315"/>
            <a:ext cx="4392489" cy="569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0287E5-2A68-4BB8-A089-DB5EE40FC7BB}"/>
              </a:ext>
            </a:extLst>
          </p:cNvPr>
          <p:cNvSpPr txBox="1">
            <a:spLocks/>
          </p:cNvSpPr>
          <p:nvPr/>
        </p:nvSpPr>
        <p:spPr>
          <a:xfrm>
            <a:off x="170570" y="1077885"/>
            <a:ext cx="8424936" cy="7293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400" dirty="0"/>
          </a:p>
          <a:p>
            <a:r>
              <a:rPr lang="en-US" altLang="ko-KR" sz="1400" dirty="0" err="1"/>
              <a:t>Courbes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disponibles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dans</a:t>
            </a:r>
            <a:r>
              <a:rPr lang="en-US" altLang="ko-KR" sz="1400" dirty="0"/>
              <a:t> les </a:t>
            </a:r>
            <a:r>
              <a:rPr lang="en-US" altLang="ko-KR" sz="1400" dirty="0" err="1"/>
              <a:t>manuels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utilisateur</a:t>
            </a:r>
            <a:r>
              <a:rPr lang="en-US" altLang="ko-KR" sz="1400" dirty="0"/>
              <a:t> du </a:t>
            </a:r>
            <a:r>
              <a:rPr lang="en-US" altLang="ko-KR" sz="1400" dirty="0" err="1"/>
              <a:t>motoriste</a:t>
            </a:r>
            <a:r>
              <a:rPr lang="en-US" altLang="ko-KR" sz="1400" dirty="0"/>
              <a:t>. </a:t>
            </a:r>
          </a:p>
          <a:p>
            <a:r>
              <a:rPr lang="en-US" altLang="ko-KR" sz="1400" dirty="0"/>
              <a:t>Ex. ci-dessous pour un Lycoming O-360 </a:t>
            </a:r>
          </a:p>
        </p:txBody>
      </p:sp>
    </p:spTree>
    <p:extLst>
      <p:ext uri="{BB962C8B-B14F-4D97-AF65-F5344CB8AC3E}">
        <p14:creationId xmlns:p14="http://schemas.microsoft.com/office/powerpoint/2010/main" val="82986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AEEBEB-DDBC-41B0-8CB9-2F77A597CFBD}"/>
              </a:ext>
            </a:extLst>
          </p:cNvPr>
          <p:cNvSpPr txBox="1">
            <a:spLocks/>
          </p:cNvSpPr>
          <p:nvPr/>
        </p:nvSpPr>
        <p:spPr>
          <a:xfrm>
            <a:off x="1043607" y="34959"/>
            <a:ext cx="7524328" cy="7143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4. Vitesse </a:t>
            </a:r>
            <a:r>
              <a:rPr lang="en-US" altLang="ko-KR" dirty="0" err="1">
                <a:solidFill>
                  <a:schemeClr val="bg1"/>
                </a:solidFill>
              </a:rPr>
              <a:t>propre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FDF387C3-EF8A-4F92-9A98-BC14B7845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1625" y="1700808"/>
                <a:ext cx="8540750" cy="4104456"/>
              </a:xfrm>
            </p:spPr>
            <p:txBody>
              <a:bodyPr/>
              <a:lstStyle/>
              <a:p>
                <a:r>
                  <a:rPr lang="fr-FR" sz="2400" b="1" dirty="0"/>
                  <a:t>Notion de vitesse indiquée (Vi) / vitesse propre (</a:t>
                </a:r>
                <a:r>
                  <a:rPr lang="fr-FR" sz="2400" b="1" dirty="0" err="1"/>
                  <a:t>Vp</a:t>
                </a:r>
                <a:r>
                  <a:rPr lang="fr-FR" sz="2400" b="1" dirty="0"/>
                  <a:t>) </a:t>
                </a:r>
              </a:p>
              <a:p>
                <a:pPr lvl="1" algn="just"/>
                <a:r>
                  <a:rPr lang="fr-FR" sz="2000" b="1" dirty="0"/>
                  <a:t>La vitesse propre est la vraie vitesse par rapport à l’air </a:t>
                </a:r>
              </a:p>
              <a:p>
                <a:pPr lvl="1" algn="just"/>
                <a:r>
                  <a:rPr lang="fr-FR" sz="2000" b="1" dirty="0"/>
                  <a:t>L’anémomètre est calibré pour une densité = 1. Et donc,              uniquement dans ce cas, Vi = </a:t>
                </a:r>
                <a:r>
                  <a:rPr lang="fr-FR" sz="2000" b="1" dirty="0" err="1"/>
                  <a:t>Vp</a:t>
                </a:r>
                <a:r>
                  <a:rPr lang="fr-FR" sz="2000" b="1" dirty="0"/>
                  <a:t>)</a:t>
                </a:r>
              </a:p>
              <a:p>
                <a:pPr lvl="1" algn="just"/>
                <a:r>
                  <a:rPr lang="fr-FR" sz="2000" b="1" dirty="0"/>
                  <a:t>Or, les performances sont fonction de la </a:t>
                </a:r>
                <a:r>
                  <a:rPr lang="fr-FR" sz="2000" b="1" dirty="0" err="1"/>
                  <a:t>Vp</a:t>
                </a:r>
                <a:r>
                  <a:rPr lang="fr-FR" sz="2000" b="1" dirty="0"/>
                  <a:t>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𝑽𝒊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𝑽𝒑</m:t>
                    </m:r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rad>
                  </m:oMath>
                </a14:m>
                <a:r>
                  <a:rPr lang="fr-FR" sz="2000" b="1" dirty="0"/>
                  <a:t>  ou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</a:rPr>
                      <m:t>𝑽𝒑</m:t>
                    </m:r>
                    <m:r>
                      <a:rPr lang="fr-FR" sz="2000" b="1" i="1" smtClean="0"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latin typeface="Cambria Math"/>
                      </a:rPr>
                      <m:t>𝑽𝒊</m:t>
                    </m:r>
                  </m:oMath>
                </a14:m>
                <a:r>
                  <a:rPr lang="fr-FR" sz="2000" b="1" dirty="0"/>
                  <a:t> 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rad>
                  </m:oMath>
                </a14:m>
                <a:r>
                  <a:rPr lang="fr-FR" sz="2000" b="1" dirty="0"/>
                  <a:t> </a:t>
                </a:r>
              </a:p>
              <a:p>
                <a:pPr marL="457200" lvl="1" indent="0">
                  <a:buNone/>
                </a:pPr>
                <a:r>
                  <a:rPr lang="fr-FR" sz="2000" b="1" u="sng" dirty="0"/>
                  <a:t>Formules approchées à retenir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</m:rad>
                      </m:den>
                    </m:f>
                  </m:oMath>
                </a14:m>
                <a:endParaRPr lang="fr-FR" sz="2000" b="1" u="sng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 Majorer Vi de 10% par 6000ft ou 1%/600ft pour obtenir </a:t>
                </a:r>
                <a:r>
                  <a:rPr lang="fr-FR" sz="2000" b="1" dirty="0" err="1">
                    <a:solidFill>
                      <a:srgbClr val="FF0000"/>
                    </a:solidFill>
                  </a:rPr>
                  <a:t>Vp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 Majorer Vi de 1% par 5°C d’écart / T°C ISA</a:t>
                </a:r>
              </a:p>
              <a:p>
                <a:pPr marL="457200" lvl="1" indent="0">
                  <a:buNone/>
                </a:pP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342900" lvl="1" indent="-342900">
                  <a:buClr>
                    <a:schemeClr val="hlink"/>
                  </a:buClr>
                  <a:buFont typeface="Wingdings" pitchFamily="2" charset="2"/>
                  <a:buChar char="§"/>
                </a:pPr>
                <a:r>
                  <a:rPr lang="fr-FR" sz="1600" i="1" dirty="0"/>
                  <a:t>Exemple :  à 6000ft à Huez, 23°C, on approche à 110km/h indiqués</a:t>
                </a:r>
              </a:p>
              <a:p>
                <a:pPr marL="742950" lvl="2" indent="-342900"/>
                <a:r>
                  <a:rPr lang="fr-FR" sz="1600" i="1" dirty="0"/>
                  <a:t>=&gt; +10%  =  + 11km/h</a:t>
                </a:r>
              </a:p>
              <a:p>
                <a:pPr marL="742950" lvl="2" indent="-342900"/>
                <a:r>
                  <a:rPr lang="fr-FR" sz="1600" i="1" dirty="0"/>
                  <a:t>=&gt; ISA + 20°C  =&gt; + 4%</a:t>
                </a:r>
              </a:p>
              <a:p>
                <a:pPr marL="742950" lvl="2" indent="-342900"/>
                <a:r>
                  <a:rPr lang="fr-FR" sz="1600" i="1" dirty="0"/>
                  <a:t>La </a:t>
                </a:r>
                <a:r>
                  <a:rPr lang="fr-FR" sz="1600" i="1" dirty="0" err="1"/>
                  <a:t>Vp</a:t>
                </a:r>
                <a:r>
                  <a:rPr lang="fr-FR" sz="1600" i="1" dirty="0"/>
                  <a:t> d’approche est de 125 km/h, soit 15 km/h de plus qu’un atterrissage au      niveau de la mer.  Autant d’énergie en plus à résorber….</a:t>
                </a:r>
              </a:p>
              <a:p>
                <a:endParaRPr lang="fr-FR" sz="2000" dirty="0"/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FDF387C3-EF8A-4F92-9A98-BC14B7845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625" y="1700808"/>
                <a:ext cx="8540750" cy="4104456"/>
              </a:xfrm>
              <a:blipFill>
                <a:blip r:embed="rId2"/>
                <a:stretch>
                  <a:fillRect l="-1070" t="-20208" r="-1498" b="-121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46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AEEBEB-DDBC-41B0-8CB9-2F77A597CFBD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E461D50-1459-486C-90C0-65B6F56B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76" y="1550323"/>
            <a:ext cx="8518847" cy="3888432"/>
          </a:xfrm>
        </p:spPr>
        <p:txBody>
          <a:bodyPr/>
          <a:lstStyle/>
          <a:p>
            <a:pPr algn="just"/>
            <a:r>
              <a:rPr lang="fr-FR" sz="2400" b="1" dirty="0"/>
              <a:t>Question: quels sont les paramètres </a:t>
            </a:r>
            <a:r>
              <a:rPr lang="fr-FR" sz="2400" b="1" u="sng" dirty="0"/>
              <a:t>inchangés</a:t>
            </a:r>
            <a:r>
              <a:rPr lang="fr-FR" sz="2400" b="1" dirty="0"/>
              <a:t> avec        l’altitude ? </a:t>
            </a:r>
          </a:p>
          <a:p>
            <a:pPr algn="just"/>
            <a:r>
              <a:rPr lang="fr-FR" sz="2400" b="1" dirty="0"/>
              <a:t>Réponse : les paramètres liés à </a:t>
            </a:r>
            <a:r>
              <a:rPr lang="fr-FR" sz="2400" b="1" u="sng" dirty="0"/>
              <a:t>la vitesse indiquée</a:t>
            </a:r>
          </a:p>
          <a:p>
            <a:pPr lvl="1"/>
            <a:r>
              <a:rPr lang="fr-FR" sz="1400" b="1" dirty="0"/>
              <a:t>la vitesse indiquée est une image de l’incidence avion, (point de fonctionnement sur la polaire),</a:t>
            </a:r>
          </a:p>
          <a:p>
            <a:pPr lvl="1"/>
            <a:r>
              <a:rPr lang="fr-FR" sz="1400" b="1" dirty="0"/>
              <a:t>A iso Vi, le Cx et le Cz sont identiques à toutes les altitudes</a:t>
            </a:r>
          </a:p>
          <a:p>
            <a:pPr lvl="1"/>
            <a:r>
              <a:rPr lang="fr-FR" sz="1800" b="1" dirty="0"/>
              <a:t>Donc sont inchangées : </a:t>
            </a:r>
          </a:p>
          <a:p>
            <a:pPr lvl="2"/>
            <a:r>
              <a:rPr lang="fr-FR" sz="1800" b="1" dirty="0"/>
              <a:t>La vitesse indiquée de décrochage </a:t>
            </a:r>
          </a:p>
          <a:p>
            <a:pPr lvl="2"/>
            <a:r>
              <a:rPr lang="fr-FR" sz="1800" b="1" dirty="0"/>
              <a:t>La vitesse indiquée de finesse max </a:t>
            </a:r>
          </a:p>
          <a:p>
            <a:pPr lvl="2"/>
            <a:r>
              <a:rPr lang="fr-FR" sz="1800" b="1" dirty="0"/>
              <a:t>La vitesse indiquée de pente max </a:t>
            </a:r>
          </a:p>
          <a:p>
            <a:pPr lvl="2"/>
            <a:r>
              <a:rPr lang="fr-FR" sz="1800" b="1" dirty="0"/>
              <a:t>La vitesse indiquée de </a:t>
            </a:r>
            <a:r>
              <a:rPr lang="fr-FR" sz="1800" b="1" dirty="0" err="1"/>
              <a:t>Vz</a:t>
            </a:r>
            <a:r>
              <a:rPr lang="fr-FR" sz="1800" b="1" dirty="0"/>
              <a:t> max (≈)</a:t>
            </a:r>
          </a:p>
          <a:p>
            <a:pPr lvl="2"/>
            <a:r>
              <a:rPr lang="fr-FR" sz="1600" b="1" dirty="0"/>
              <a:t>…</a:t>
            </a:r>
          </a:p>
          <a:p>
            <a:pPr lvl="2"/>
            <a:endParaRPr lang="fr-FR" sz="1600" b="1" dirty="0"/>
          </a:p>
          <a:p>
            <a:pPr marL="914400" lvl="2" indent="0">
              <a:buNone/>
            </a:pPr>
            <a:endParaRPr lang="fr-FR" sz="1600" b="1" dirty="0"/>
          </a:p>
          <a:p>
            <a:pPr lvl="1"/>
            <a:r>
              <a:rPr lang="fr-FR" sz="1800" b="1" dirty="0"/>
              <a:t>Par contre, les valeurs faisant intervenir </a:t>
            </a:r>
            <a:r>
              <a:rPr lang="fr-FR" sz="1800" b="1" dirty="0" err="1"/>
              <a:t>Vp</a:t>
            </a:r>
            <a:r>
              <a:rPr lang="fr-FR" sz="1800" b="1" dirty="0"/>
              <a:t> sont modifiées</a:t>
            </a:r>
            <a:endParaRPr lang="fr-FR" sz="20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B82F2F-4AA5-4ADD-A66C-95532E277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74" y="3106668"/>
            <a:ext cx="3109449" cy="23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4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AEEBEB-DDBC-41B0-8CB9-2F77A597CFBD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E461D50-1459-486C-90C0-65B6F56BA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76" y="353169"/>
            <a:ext cx="8518847" cy="3831813"/>
          </a:xfrm>
        </p:spPr>
        <p:txBody>
          <a:bodyPr/>
          <a:lstStyle/>
          <a:p>
            <a:pPr algn="just"/>
            <a:r>
              <a:rPr lang="fr-FR" sz="2400" b="1" dirty="0"/>
              <a:t>Question: quels sont les paramètres </a:t>
            </a:r>
            <a:r>
              <a:rPr lang="fr-FR" sz="2400" b="1" u="sng" dirty="0"/>
              <a:t>modifiés</a:t>
            </a:r>
            <a:r>
              <a:rPr lang="fr-FR" sz="2400" b="1" dirty="0"/>
              <a:t> avec            l’altitude ? </a:t>
            </a:r>
          </a:p>
          <a:p>
            <a:pPr algn="just"/>
            <a:r>
              <a:rPr lang="fr-FR" sz="2400" b="1" dirty="0"/>
              <a:t>Réponse : les paramètres liés à la </a:t>
            </a:r>
            <a:r>
              <a:rPr lang="fr-FR" sz="2400" b="1" u="sng" dirty="0"/>
              <a:t>vitesse propre</a:t>
            </a:r>
            <a:r>
              <a:rPr lang="fr-FR" sz="2400" b="1" dirty="0"/>
              <a:t> et ceux faisant intervenir la </a:t>
            </a:r>
            <a:r>
              <a:rPr lang="fr-FR" sz="2400" b="1" u="sng" dirty="0"/>
              <a:t>puissance moteur.</a:t>
            </a:r>
          </a:p>
          <a:p>
            <a:pPr lvl="1"/>
            <a:r>
              <a:rPr lang="fr-FR" sz="2000" b="1" dirty="0"/>
              <a:t>la vitesse propre augmente et la puissance diminue,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000" b="1" dirty="0"/>
              <a:t>Augmentation du rayon de virage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000" b="1" dirty="0"/>
              <a:t>Diminution du taux de montée (</a:t>
            </a:r>
            <a:r>
              <a:rPr lang="fr-FR" sz="2000" b="1" dirty="0" err="1"/>
              <a:t>Vz</a:t>
            </a:r>
            <a:r>
              <a:rPr lang="fr-FR" sz="2000" b="1" dirty="0"/>
              <a:t> max) 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sz="2000" b="1" dirty="0"/>
              <a:t>Augmentation des distances d’atterrissage et décollage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42FF9EF8-DC05-441D-9B81-6DA04DC14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b="6152"/>
          <a:stretch/>
        </p:blipFill>
        <p:spPr bwMode="auto">
          <a:xfrm>
            <a:off x="2627783" y="3861048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0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8AEEBEB-DDBC-41B0-8CB9-2F77A597CFBD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E461D50-1459-486C-90C0-65B6F56BA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577" y="1052736"/>
                <a:ext cx="8313775" cy="2751693"/>
              </a:xfrm>
            </p:spPr>
            <p:txBody>
              <a:bodyPr/>
              <a:lstStyle/>
              <a:p>
                <a:pPr algn="just"/>
                <a:r>
                  <a:rPr lang="fr-FR" sz="2400" b="1" dirty="0"/>
                  <a:t>Effet de l’altitude sur le rayon de virage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𝑽𝒑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𝒕𝒂𝒏</m:t>
                          </m:r>
                          <m:r>
                            <a:rPr lang="fr-F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den>
                      </m:f>
                    </m:oMath>
                  </m:oMathPara>
                </a14:m>
                <a:endParaRPr lang="fr-FR" sz="1200" b="1" i="1" dirty="0"/>
              </a:p>
              <a:p>
                <a:pPr algn="just"/>
                <a:r>
                  <a:rPr lang="fr-FR" sz="1200" b="1" i="1" dirty="0"/>
                  <a:t>R: rayon de virage ,  g = 9,81 m/s²  et    </a:t>
                </a:r>
                <a14:m>
                  <m:oMath xmlns:m="http://schemas.openxmlformats.org/officeDocument/2006/math">
                    <m:r>
                      <a:rPr lang="fr-FR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fr-FR" sz="1200" b="1" i="1" dirty="0"/>
                  <a:t> = inclinaison    </a:t>
                </a:r>
              </a:p>
              <a:p>
                <a:pPr algn="just"/>
                <a:r>
                  <a:rPr lang="fr-FR" sz="1600" b="1" dirty="0"/>
                  <a:t>On voit que le rayon de virage est proportionnel à la Vp²</a:t>
                </a:r>
              </a:p>
              <a:p>
                <a:pPr algn="just"/>
                <a:r>
                  <a:rPr lang="fr-FR" sz="1600" b="1" dirty="0"/>
                  <a:t>Et comme </a:t>
                </a:r>
                <a:r>
                  <a:rPr lang="fr-FR" sz="1600" b="1" dirty="0" err="1"/>
                  <a:t>Vp</a:t>
                </a:r>
                <a:r>
                  <a:rPr lang="fr-FR" sz="1600" b="1" dirty="0"/>
                  <a:t> augmente de 10% / 6000ft</a:t>
                </a:r>
              </a:p>
              <a:p>
                <a:pPr marL="342900" indent="-342900" algn="just">
                  <a:buFont typeface="Symbol" panose="05050102010706020507" pitchFamily="18" charset="2"/>
                  <a:buChar char="Þ"/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R augmente de 20% / 6000ft</a:t>
                </a:r>
              </a:p>
              <a:p>
                <a:pPr algn="just"/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2E461D50-1459-486C-90C0-65B6F56BA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577" y="1052736"/>
                <a:ext cx="8313775" cy="2751693"/>
              </a:xfrm>
              <a:blipFill>
                <a:blip r:embed="rId2"/>
                <a:stretch>
                  <a:fillRect l="-1173" t="-4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90CB62A4-5304-4718-833D-DE3A46378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40968"/>
            <a:ext cx="4006790" cy="2914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98C891-0E98-41BF-BC53-A58299BA7213}"/>
              </a:ext>
            </a:extLst>
          </p:cNvPr>
          <p:cNvSpPr/>
          <p:nvPr/>
        </p:nvSpPr>
        <p:spPr>
          <a:xfrm>
            <a:off x="1187624" y="5068435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http://www.bst-tsb.gc.ca/fra/rapports-reports/aviation/2011/a11p0106/a11p0106.asp#figure-02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A9C2A6-84C6-49A0-B263-E064A2B63338}"/>
              </a:ext>
            </a:extLst>
          </p:cNvPr>
          <p:cNvSpPr txBox="1"/>
          <p:nvPr/>
        </p:nvSpPr>
        <p:spPr>
          <a:xfrm>
            <a:off x="313388" y="4329771"/>
            <a:ext cx="5050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/>
              <a:t>Utile de connaître le couple (vitesse ; inclinaison) optimum</a:t>
            </a:r>
          </a:p>
          <a:p>
            <a:pPr algn="just"/>
            <a:r>
              <a:rPr lang="fr-FR" sz="1400" dirty="0"/>
              <a:t>Cf. figure ci-contre extraite d’un rapport d’accident BEA     Canadien</a:t>
            </a:r>
          </a:p>
        </p:txBody>
      </p:sp>
    </p:spTree>
    <p:extLst>
      <p:ext uri="{BB962C8B-B14F-4D97-AF65-F5344CB8AC3E}">
        <p14:creationId xmlns:p14="http://schemas.microsoft.com/office/powerpoint/2010/main" val="113426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1AC045-46AB-4C44-88BF-2B9E93144AD0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20BCBA-3C76-4077-AD62-86F421AF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836713"/>
            <a:ext cx="6624735" cy="3168352"/>
          </a:xfrm>
        </p:spPr>
        <p:txBody>
          <a:bodyPr/>
          <a:lstStyle/>
          <a:p>
            <a:pPr algn="just"/>
            <a:r>
              <a:rPr lang="fr-FR" sz="2400" b="1" dirty="0"/>
              <a:t>Effet de l’altitude sur le taux de montée (</a:t>
            </a:r>
            <a:r>
              <a:rPr lang="fr-FR" sz="2400" b="1" dirty="0" err="1"/>
              <a:t>Vz</a:t>
            </a:r>
            <a:r>
              <a:rPr lang="fr-FR" sz="2400" b="1" dirty="0"/>
              <a:t>)</a:t>
            </a:r>
          </a:p>
          <a:p>
            <a:pPr algn="just"/>
            <a:r>
              <a:rPr lang="fr-FR" sz="1400" b="1" dirty="0"/>
              <a:t>La </a:t>
            </a:r>
            <a:r>
              <a:rPr lang="fr-FR" sz="1400" b="1" dirty="0" err="1"/>
              <a:t>Vz</a:t>
            </a:r>
            <a:r>
              <a:rPr lang="fr-FR" sz="1400" b="1" dirty="0"/>
              <a:t> est le reflet de </a:t>
            </a:r>
            <a:r>
              <a:rPr lang="fr-FR" sz="1400" b="1" u="sng" dirty="0"/>
              <a:t>l’excédent de puissance, </a:t>
            </a:r>
            <a:r>
              <a:rPr lang="fr-FR" sz="1400" b="1" dirty="0"/>
              <a:t>or avec l’altitude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/>
              <a:t>La puissance mini nécessaire (</a:t>
            </a:r>
            <a:r>
              <a:rPr lang="fr-FR" sz="1400" b="1" dirty="0" err="1"/>
              <a:t>Pn</a:t>
            </a:r>
            <a:r>
              <a:rPr lang="fr-FR" sz="1400" b="1" dirty="0"/>
              <a:t>) au vol augmente (comme la </a:t>
            </a:r>
            <a:r>
              <a:rPr lang="fr-FR" sz="1400" b="1" dirty="0" err="1"/>
              <a:t>Vp</a:t>
            </a:r>
            <a:r>
              <a:rPr lang="fr-FR" sz="1400" b="1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/>
              <a:t>La puissance disponible diminue (Pd) (voir planche moteur)</a:t>
            </a:r>
          </a:p>
          <a:p>
            <a:pPr indent="357188" algn="just"/>
            <a:r>
              <a:rPr lang="fr-FR" sz="1400" b="1" dirty="0"/>
              <a:t>=&gt; l’excédent de puissance diminue</a:t>
            </a:r>
          </a:p>
          <a:p>
            <a:pPr marL="269875" lvl="2" indent="0">
              <a:buNone/>
            </a:pPr>
            <a:r>
              <a:rPr lang="fr-FR" sz="1400" b="1" dirty="0"/>
              <a:t>A 6000ft, la puissance moteur est réduite de 16 % et la puissance mini nécessaire augmente 10%,</a:t>
            </a:r>
          </a:p>
          <a:p>
            <a:pPr marL="269875" lvl="2" indent="0">
              <a:buNone/>
            </a:pPr>
            <a:r>
              <a:rPr lang="fr-FR" sz="1400" b="1" dirty="0"/>
              <a:t>=&gt; </a:t>
            </a:r>
            <a:r>
              <a:rPr lang="fr-FR" sz="1400" b="1" dirty="0">
                <a:solidFill>
                  <a:srgbClr val="FF0000"/>
                </a:solidFill>
              </a:rPr>
              <a:t>L’excédent de puissance fortement réduit </a:t>
            </a:r>
          </a:p>
          <a:p>
            <a:pPr marL="555625" lvl="2" indent="-285750">
              <a:buFont typeface="Symbol" panose="05050102010706020507" pitchFamily="18" charset="2"/>
              <a:buChar char="Þ"/>
            </a:pPr>
            <a:r>
              <a:rPr lang="fr-FR" sz="1400" b="1" u="sng" dirty="0" err="1">
                <a:solidFill>
                  <a:srgbClr val="FF0000"/>
                </a:solidFill>
              </a:rPr>
              <a:t>Vz</a:t>
            </a:r>
            <a:r>
              <a:rPr lang="fr-FR" sz="1400" b="1" u="sng" dirty="0">
                <a:solidFill>
                  <a:srgbClr val="FF0000"/>
                </a:solidFill>
              </a:rPr>
              <a:t> max diminue fortement    </a:t>
            </a:r>
          </a:p>
          <a:p>
            <a:pPr marL="269875" lvl="2" indent="0">
              <a:buNone/>
            </a:pPr>
            <a:r>
              <a:rPr lang="fr-FR" sz="1200" i="1" dirty="0"/>
              <a:t>D140: à 0ft:  </a:t>
            </a:r>
            <a:r>
              <a:rPr lang="fr-FR" sz="1200" i="1" dirty="0" err="1"/>
              <a:t>Vz</a:t>
            </a:r>
            <a:r>
              <a:rPr lang="fr-FR" sz="1200" i="1" dirty="0"/>
              <a:t>=3,6 m/s (600ft/min) et à 10000ft: </a:t>
            </a:r>
            <a:r>
              <a:rPr lang="fr-FR" sz="1200" i="1" dirty="0" err="1"/>
              <a:t>Vz</a:t>
            </a:r>
            <a:r>
              <a:rPr lang="fr-FR" sz="1200" i="1" dirty="0"/>
              <a:t>=1,6m/s (200ft/min)</a:t>
            </a:r>
          </a:p>
          <a:p>
            <a:pPr marL="555625" lvl="2" indent="-285750">
              <a:buFont typeface="Symbol" panose="05050102010706020507" pitchFamily="18" charset="2"/>
              <a:buChar char="Þ"/>
            </a:pPr>
            <a:endParaRPr lang="fr-FR" sz="1400" b="1" u="sng" dirty="0">
              <a:solidFill>
                <a:srgbClr val="FF0000"/>
              </a:solidFill>
            </a:endParaRPr>
          </a:p>
          <a:p>
            <a:pPr algn="just"/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5D166AC-44C1-4BB0-A145-1768A563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38" y="2845210"/>
            <a:ext cx="3311823" cy="340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13D906DE-4996-488B-9A55-BF1C845F3E24}"/>
              </a:ext>
            </a:extLst>
          </p:cNvPr>
          <p:cNvGrpSpPr/>
          <p:nvPr/>
        </p:nvGrpSpPr>
        <p:grpSpPr>
          <a:xfrm>
            <a:off x="260241" y="3651268"/>
            <a:ext cx="4763479" cy="2748665"/>
            <a:chOff x="1043608" y="3573016"/>
            <a:chExt cx="4763479" cy="2748665"/>
          </a:xfrm>
        </p:grpSpPr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9DB1F67C-179A-4C4E-8EE4-FF21DAD92E2E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6021288"/>
              <a:ext cx="4464496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4C9C9FD6-24F3-48E5-B6B9-F9CCDCC76B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1640" y="3573016"/>
              <a:ext cx="0" cy="26642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20DFEAEC-34BB-44A2-AB0C-89DE4CD60C6C}"/>
                </a:ext>
              </a:extLst>
            </p:cNvPr>
            <p:cNvSpPr/>
            <p:nvPr/>
          </p:nvSpPr>
          <p:spPr>
            <a:xfrm>
              <a:off x="1653870" y="4667417"/>
              <a:ext cx="2846567" cy="995932"/>
            </a:xfrm>
            <a:custGeom>
              <a:avLst/>
              <a:gdLst>
                <a:gd name="connsiteX0" fmla="*/ 0 w 2743200"/>
                <a:gd name="connsiteY0" fmla="*/ 747422 h 994261"/>
                <a:gd name="connsiteX1" fmla="*/ 739472 w 2743200"/>
                <a:gd name="connsiteY1" fmla="*/ 993913 h 994261"/>
                <a:gd name="connsiteX2" fmla="*/ 1630018 w 2743200"/>
                <a:gd name="connsiteY2" fmla="*/ 779227 h 994261"/>
                <a:gd name="connsiteX3" fmla="*/ 2743200 w 2743200"/>
                <a:gd name="connsiteY3" fmla="*/ 0 h 994261"/>
                <a:gd name="connsiteX0" fmla="*/ 0 w 2846567"/>
                <a:gd name="connsiteY0" fmla="*/ 691762 h 995932"/>
                <a:gd name="connsiteX1" fmla="*/ 842839 w 2846567"/>
                <a:gd name="connsiteY1" fmla="*/ 993913 h 995932"/>
                <a:gd name="connsiteX2" fmla="*/ 1733385 w 2846567"/>
                <a:gd name="connsiteY2" fmla="*/ 779227 h 995932"/>
                <a:gd name="connsiteX3" fmla="*/ 2846567 w 2846567"/>
                <a:gd name="connsiteY3" fmla="*/ 0 h 995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567" h="995932">
                  <a:moveTo>
                    <a:pt x="0" y="691762"/>
                  </a:moveTo>
                  <a:cubicBezTo>
                    <a:pt x="233901" y="812357"/>
                    <a:pt x="553942" y="979336"/>
                    <a:pt x="842839" y="993913"/>
                  </a:cubicBezTo>
                  <a:cubicBezTo>
                    <a:pt x="1131737" y="1008491"/>
                    <a:pt x="1399430" y="944879"/>
                    <a:pt x="1733385" y="779227"/>
                  </a:cubicBezTo>
                  <a:cubicBezTo>
                    <a:pt x="2067340" y="613575"/>
                    <a:pt x="2456953" y="306787"/>
                    <a:pt x="284656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A91A196-C93B-42EC-9FF1-C43D012A1756}"/>
                </a:ext>
              </a:extLst>
            </p:cNvPr>
            <p:cNvSpPr/>
            <p:nvPr/>
          </p:nvSpPr>
          <p:spPr>
            <a:xfrm>
              <a:off x="2332859" y="4437112"/>
              <a:ext cx="2743197" cy="994261"/>
            </a:xfrm>
            <a:custGeom>
              <a:avLst/>
              <a:gdLst>
                <a:gd name="connsiteX0" fmla="*/ 0 w 2743200"/>
                <a:gd name="connsiteY0" fmla="*/ 747422 h 994261"/>
                <a:gd name="connsiteX1" fmla="*/ 739472 w 2743200"/>
                <a:gd name="connsiteY1" fmla="*/ 993913 h 994261"/>
                <a:gd name="connsiteX2" fmla="*/ 1630018 w 2743200"/>
                <a:gd name="connsiteY2" fmla="*/ 779227 h 994261"/>
                <a:gd name="connsiteX3" fmla="*/ 2743200 w 2743200"/>
                <a:gd name="connsiteY3" fmla="*/ 0 h 99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994261">
                  <a:moveTo>
                    <a:pt x="0" y="747422"/>
                  </a:moveTo>
                  <a:cubicBezTo>
                    <a:pt x="233901" y="868017"/>
                    <a:pt x="467802" y="988612"/>
                    <a:pt x="739472" y="993913"/>
                  </a:cubicBezTo>
                  <a:cubicBezTo>
                    <a:pt x="1011142" y="999214"/>
                    <a:pt x="1296063" y="944879"/>
                    <a:pt x="1630018" y="779227"/>
                  </a:cubicBezTo>
                  <a:cubicBezTo>
                    <a:pt x="1963973" y="613575"/>
                    <a:pt x="2353586" y="306787"/>
                    <a:pt x="274320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E1590C6A-3E49-4136-826B-28066E79A342}"/>
                </a:ext>
              </a:extLst>
            </p:cNvPr>
            <p:cNvSpPr/>
            <p:nvPr/>
          </p:nvSpPr>
          <p:spPr>
            <a:xfrm>
              <a:off x="1315858" y="4462902"/>
              <a:ext cx="3411109" cy="1551002"/>
            </a:xfrm>
            <a:custGeom>
              <a:avLst/>
              <a:gdLst>
                <a:gd name="connsiteX0" fmla="*/ 0 w 3180522"/>
                <a:gd name="connsiteY0" fmla="*/ 1297054 h 1297054"/>
                <a:gd name="connsiteX1" fmla="*/ 540689 w 3180522"/>
                <a:gd name="connsiteY1" fmla="*/ 231579 h 1297054"/>
                <a:gd name="connsiteX2" fmla="*/ 2313830 w 3180522"/>
                <a:gd name="connsiteY2" fmla="*/ 992 h 1297054"/>
                <a:gd name="connsiteX3" fmla="*/ 3021496 w 3180522"/>
                <a:gd name="connsiteY3" fmla="*/ 271336 h 1297054"/>
                <a:gd name="connsiteX4" fmla="*/ 3180522 w 3180522"/>
                <a:gd name="connsiteY4" fmla="*/ 326995 h 1297054"/>
                <a:gd name="connsiteX0" fmla="*/ 0 w 3021496"/>
                <a:gd name="connsiteY0" fmla="*/ 1297054 h 1297054"/>
                <a:gd name="connsiteX1" fmla="*/ 540689 w 3021496"/>
                <a:gd name="connsiteY1" fmla="*/ 231579 h 1297054"/>
                <a:gd name="connsiteX2" fmla="*/ 2313830 w 3021496"/>
                <a:gd name="connsiteY2" fmla="*/ 992 h 1297054"/>
                <a:gd name="connsiteX3" fmla="*/ 3021496 w 3021496"/>
                <a:gd name="connsiteY3" fmla="*/ 271336 h 1297054"/>
                <a:gd name="connsiteX0" fmla="*/ 0 w 3411109"/>
                <a:gd name="connsiteY0" fmla="*/ 1553882 h 1553882"/>
                <a:gd name="connsiteX1" fmla="*/ 930302 w 3411109"/>
                <a:gd name="connsiteY1" fmla="*/ 233966 h 1553882"/>
                <a:gd name="connsiteX2" fmla="*/ 2703443 w 3411109"/>
                <a:gd name="connsiteY2" fmla="*/ 3379 h 1553882"/>
                <a:gd name="connsiteX3" fmla="*/ 3411109 w 3411109"/>
                <a:gd name="connsiteY3" fmla="*/ 273723 h 1553882"/>
                <a:gd name="connsiteX0" fmla="*/ 0 w 3411109"/>
                <a:gd name="connsiteY0" fmla="*/ 1551002 h 1551002"/>
                <a:gd name="connsiteX1" fmla="*/ 691763 w 3411109"/>
                <a:gd name="connsiteY1" fmla="*/ 254939 h 1551002"/>
                <a:gd name="connsiteX2" fmla="*/ 2703443 w 3411109"/>
                <a:gd name="connsiteY2" fmla="*/ 499 h 1551002"/>
                <a:gd name="connsiteX3" fmla="*/ 3411109 w 3411109"/>
                <a:gd name="connsiteY3" fmla="*/ 270843 h 155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1109" h="1551002">
                  <a:moveTo>
                    <a:pt x="0" y="1551002"/>
                  </a:moveTo>
                  <a:cubicBezTo>
                    <a:pt x="77525" y="1126269"/>
                    <a:pt x="241189" y="513356"/>
                    <a:pt x="691763" y="254939"/>
                  </a:cubicBezTo>
                  <a:cubicBezTo>
                    <a:pt x="1142337" y="-3478"/>
                    <a:pt x="2250219" y="-2152"/>
                    <a:pt x="2703443" y="499"/>
                  </a:cubicBezTo>
                  <a:cubicBezTo>
                    <a:pt x="3156667" y="3150"/>
                    <a:pt x="3266660" y="216509"/>
                    <a:pt x="3411109" y="270843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9AF238F-78F6-48F4-9F03-08EEC9AA13EC}"/>
                </a:ext>
              </a:extLst>
            </p:cNvPr>
            <p:cNvSpPr/>
            <p:nvPr/>
          </p:nvSpPr>
          <p:spPr>
            <a:xfrm>
              <a:off x="1338661" y="4889535"/>
              <a:ext cx="3538332" cy="1129791"/>
            </a:xfrm>
            <a:custGeom>
              <a:avLst/>
              <a:gdLst>
                <a:gd name="connsiteX0" fmla="*/ 0 w 3180522"/>
                <a:gd name="connsiteY0" fmla="*/ 1297054 h 1297054"/>
                <a:gd name="connsiteX1" fmla="*/ 540689 w 3180522"/>
                <a:gd name="connsiteY1" fmla="*/ 231579 h 1297054"/>
                <a:gd name="connsiteX2" fmla="*/ 2313830 w 3180522"/>
                <a:gd name="connsiteY2" fmla="*/ 992 h 1297054"/>
                <a:gd name="connsiteX3" fmla="*/ 3021496 w 3180522"/>
                <a:gd name="connsiteY3" fmla="*/ 271336 h 1297054"/>
                <a:gd name="connsiteX4" fmla="*/ 3180522 w 3180522"/>
                <a:gd name="connsiteY4" fmla="*/ 326995 h 1297054"/>
                <a:gd name="connsiteX0" fmla="*/ 0 w 3021496"/>
                <a:gd name="connsiteY0" fmla="*/ 1297054 h 1297054"/>
                <a:gd name="connsiteX1" fmla="*/ 540689 w 3021496"/>
                <a:gd name="connsiteY1" fmla="*/ 231579 h 1297054"/>
                <a:gd name="connsiteX2" fmla="*/ 2313830 w 3021496"/>
                <a:gd name="connsiteY2" fmla="*/ 992 h 1297054"/>
                <a:gd name="connsiteX3" fmla="*/ 3021496 w 3021496"/>
                <a:gd name="connsiteY3" fmla="*/ 271336 h 1297054"/>
                <a:gd name="connsiteX0" fmla="*/ 0 w 3164620"/>
                <a:gd name="connsiteY0" fmla="*/ 1129661 h 1129661"/>
                <a:gd name="connsiteX1" fmla="*/ 683813 w 3164620"/>
                <a:gd name="connsiteY1" fmla="*/ 231163 h 1129661"/>
                <a:gd name="connsiteX2" fmla="*/ 2456954 w 3164620"/>
                <a:gd name="connsiteY2" fmla="*/ 576 h 1129661"/>
                <a:gd name="connsiteX3" fmla="*/ 3164620 w 3164620"/>
                <a:gd name="connsiteY3" fmla="*/ 270920 h 1129661"/>
                <a:gd name="connsiteX0" fmla="*/ 0 w 3164620"/>
                <a:gd name="connsiteY0" fmla="*/ 1129179 h 1129179"/>
                <a:gd name="connsiteX1" fmla="*/ 779229 w 3164620"/>
                <a:gd name="connsiteY1" fmla="*/ 302243 h 1129179"/>
                <a:gd name="connsiteX2" fmla="*/ 2456954 w 3164620"/>
                <a:gd name="connsiteY2" fmla="*/ 94 h 1129179"/>
                <a:gd name="connsiteX3" fmla="*/ 3164620 w 3164620"/>
                <a:gd name="connsiteY3" fmla="*/ 270438 h 1129179"/>
                <a:gd name="connsiteX0" fmla="*/ 0 w 3164620"/>
                <a:gd name="connsiteY0" fmla="*/ 1002079 h 1002079"/>
                <a:gd name="connsiteX1" fmla="*/ 779229 w 3164620"/>
                <a:gd name="connsiteY1" fmla="*/ 175143 h 1002079"/>
                <a:gd name="connsiteX2" fmla="*/ 2496711 w 3164620"/>
                <a:gd name="connsiteY2" fmla="*/ 215 h 1002079"/>
                <a:gd name="connsiteX3" fmla="*/ 3164620 w 3164620"/>
                <a:gd name="connsiteY3" fmla="*/ 143338 h 1002079"/>
                <a:gd name="connsiteX0" fmla="*/ 0 w 3045351"/>
                <a:gd name="connsiteY0" fmla="*/ 1001864 h 1001864"/>
                <a:gd name="connsiteX1" fmla="*/ 779229 w 3045351"/>
                <a:gd name="connsiteY1" fmla="*/ 174928 h 1001864"/>
                <a:gd name="connsiteX2" fmla="*/ 2496711 w 3045351"/>
                <a:gd name="connsiteY2" fmla="*/ 0 h 1001864"/>
                <a:gd name="connsiteX3" fmla="*/ 3045351 w 3045351"/>
                <a:gd name="connsiteY3" fmla="*/ 174928 h 1001864"/>
                <a:gd name="connsiteX0" fmla="*/ 0 w 3045351"/>
                <a:gd name="connsiteY0" fmla="*/ 1003554 h 1003554"/>
                <a:gd name="connsiteX1" fmla="*/ 890547 w 3045351"/>
                <a:gd name="connsiteY1" fmla="*/ 287937 h 1003554"/>
                <a:gd name="connsiteX2" fmla="*/ 2496711 w 3045351"/>
                <a:gd name="connsiteY2" fmla="*/ 1690 h 1003554"/>
                <a:gd name="connsiteX3" fmla="*/ 3045351 w 3045351"/>
                <a:gd name="connsiteY3" fmla="*/ 176618 h 1003554"/>
                <a:gd name="connsiteX0" fmla="*/ 0 w 3045351"/>
                <a:gd name="connsiteY0" fmla="*/ 1002114 h 1002114"/>
                <a:gd name="connsiteX1" fmla="*/ 866693 w 3045351"/>
                <a:gd name="connsiteY1" fmla="*/ 214936 h 1002114"/>
                <a:gd name="connsiteX2" fmla="*/ 2496711 w 3045351"/>
                <a:gd name="connsiteY2" fmla="*/ 250 h 1002114"/>
                <a:gd name="connsiteX3" fmla="*/ 3045351 w 3045351"/>
                <a:gd name="connsiteY3" fmla="*/ 175178 h 1002114"/>
                <a:gd name="connsiteX0" fmla="*/ 0 w 3045351"/>
                <a:gd name="connsiteY0" fmla="*/ 970386 h 970386"/>
                <a:gd name="connsiteX1" fmla="*/ 866693 w 3045351"/>
                <a:gd name="connsiteY1" fmla="*/ 183208 h 970386"/>
                <a:gd name="connsiteX2" fmla="*/ 2528517 w 3045351"/>
                <a:gd name="connsiteY2" fmla="*/ 328 h 970386"/>
                <a:gd name="connsiteX3" fmla="*/ 3045351 w 3045351"/>
                <a:gd name="connsiteY3" fmla="*/ 143450 h 970386"/>
                <a:gd name="connsiteX0" fmla="*/ 0 w 3069205"/>
                <a:gd name="connsiteY0" fmla="*/ 971063 h 971063"/>
                <a:gd name="connsiteX1" fmla="*/ 866693 w 3069205"/>
                <a:gd name="connsiteY1" fmla="*/ 183885 h 971063"/>
                <a:gd name="connsiteX2" fmla="*/ 2528517 w 3069205"/>
                <a:gd name="connsiteY2" fmla="*/ 1005 h 971063"/>
                <a:gd name="connsiteX3" fmla="*/ 3069205 w 3069205"/>
                <a:gd name="connsiteY3" fmla="*/ 120273 h 971063"/>
                <a:gd name="connsiteX0" fmla="*/ 0 w 3387257"/>
                <a:gd name="connsiteY0" fmla="*/ 1050576 h 1050576"/>
                <a:gd name="connsiteX1" fmla="*/ 1184745 w 3387257"/>
                <a:gd name="connsiteY1" fmla="*/ 183885 h 1050576"/>
                <a:gd name="connsiteX2" fmla="*/ 2846569 w 3387257"/>
                <a:gd name="connsiteY2" fmla="*/ 1005 h 1050576"/>
                <a:gd name="connsiteX3" fmla="*/ 3387257 w 3387257"/>
                <a:gd name="connsiteY3" fmla="*/ 120273 h 1050576"/>
                <a:gd name="connsiteX0" fmla="*/ 0 w 3387257"/>
                <a:gd name="connsiteY0" fmla="*/ 1054665 h 1054665"/>
                <a:gd name="connsiteX1" fmla="*/ 1288112 w 3387257"/>
                <a:gd name="connsiteY1" fmla="*/ 291341 h 1054665"/>
                <a:gd name="connsiteX2" fmla="*/ 2846569 w 3387257"/>
                <a:gd name="connsiteY2" fmla="*/ 5094 h 1054665"/>
                <a:gd name="connsiteX3" fmla="*/ 3387257 w 3387257"/>
                <a:gd name="connsiteY3" fmla="*/ 124362 h 1054665"/>
                <a:gd name="connsiteX0" fmla="*/ 0 w 3387257"/>
                <a:gd name="connsiteY0" fmla="*/ 1017469 h 1017469"/>
                <a:gd name="connsiteX1" fmla="*/ 1288112 w 3387257"/>
                <a:gd name="connsiteY1" fmla="*/ 254145 h 1017469"/>
                <a:gd name="connsiteX2" fmla="*/ 2894277 w 3387257"/>
                <a:gd name="connsiteY2" fmla="*/ 7654 h 1017469"/>
                <a:gd name="connsiteX3" fmla="*/ 3387257 w 3387257"/>
                <a:gd name="connsiteY3" fmla="*/ 87166 h 1017469"/>
                <a:gd name="connsiteX0" fmla="*/ 0 w 3347501"/>
                <a:gd name="connsiteY0" fmla="*/ 1029802 h 1029802"/>
                <a:gd name="connsiteX1" fmla="*/ 1288112 w 3347501"/>
                <a:gd name="connsiteY1" fmla="*/ 266478 h 1029802"/>
                <a:gd name="connsiteX2" fmla="*/ 2894277 w 3347501"/>
                <a:gd name="connsiteY2" fmla="*/ 19987 h 1029802"/>
                <a:gd name="connsiteX3" fmla="*/ 3347501 w 3347501"/>
                <a:gd name="connsiteY3" fmla="*/ 51791 h 1029802"/>
                <a:gd name="connsiteX0" fmla="*/ 0 w 3363403"/>
                <a:gd name="connsiteY0" fmla="*/ 1020394 h 1020394"/>
                <a:gd name="connsiteX1" fmla="*/ 1288112 w 3363403"/>
                <a:gd name="connsiteY1" fmla="*/ 257070 h 1020394"/>
                <a:gd name="connsiteX2" fmla="*/ 2894277 w 3363403"/>
                <a:gd name="connsiteY2" fmla="*/ 10579 h 1020394"/>
                <a:gd name="connsiteX3" fmla="*/ 3363403 w 3363403"/>
                <a:gd name="connsiteY3" fmla="*/ 74188 h 1020394"/>
                <a:gd name="connsiteX0" fmla="*/ 0 w 3363403"/>
                <a:gd name="connsiteY0" fmla="*/ 1017256 h 1017256"/>
                <a:gd name="connsiteX1" fmla="*/ 1288112 w 3363403"/>
                <a:gd name="connsiteY1" fmla="*/ 253932 h 1017256"/>
                <a:gd name="connsiteX2" fmla="*/ 2894277 w 3363403"/>
                <a:gd name="connsiteY2" fmla="*/ 7441 h 1017256"/>
                <a:gd name="connsiteX3" fmla="*/ 3363403 w 3363403"/>
                <a:gd name="connsiteY3" fmla="*/ 71050 h 1017256"/>
                <a:gd name="connsiteX0" fmla="*/ 0 w 3363403"/>
                <a:gd name="connsiteY0" fmla="*/ 1052446 h 1052446"/>
                <a:gd name="connsiteX1" fmla="*/ 1097280 w 3363403"/>
                <a:gd name="connsiteY1" fmla="*/ 90339 h 1052446"/>
                <a:gd name="connsiteX2" fmla="*/ 2894277 w 3363403"/>
                <a:gd name="connsiteY2" fmla="*/ 42631 h 1052446"/>
                <a:gd name="connsiteX3" fmla="*/ 3363403 w 3363403"/>
                <a:gd name="connsiteY3" fmla="*/ 106240 h 1052446"/>
                <a:gd name="connsiteX0" fmla="*/ 0 w 3363403"/>
                <a:gd name="connsiteY0" fmla="*/ 1130801 h 1130801"/>
                <a:gd name="connsiteX1" fmla="*/ 1097280 w 3363403"/>
                <a:gd name="connsiteY1" fmla="*/ 168694 h 1130801"/>
                <a:gd name="connsiteX2" fmla="*/ 2894277 w 3363403"/>
                <a:gd name="connsiteY2" fmla="*/ 1717 h 1130801"/>
                <a:gd name="connsiteX3" fmla="*/ 3363403 w 3363403"/>
                <a:gd name="connsiteY3" fmla="*/ 184595 h 1130801"/>
                <a:gd name="connsiteX0" fmla="*/ 0 w 3363403"/>
                <a:gd name="connsiteY0" fmla="*/ 1130801 h 1130801"/>
                <a:gd name="connsiteX1" fmla="*/ 1097280 w 3363403"/>
                <a:gd name="connsiteY1" fmla="*/ 168694 h 1130801"/>
                <a:gd name="connsiteX2" fmla="*/ 2894277 w 3363403"/>
                <a:gd name="connsiteY2" fmla="*/ 1717 h 1130801"/>
                <a:gd name="connsiteX3" fmla="*/ 3363403 w 3363403"/>
                <a:gd name="connsiteY3" fmla="*/ 184595 h 1130801"/>
                <a:gd name="connsiteX0" fmla="*/ 0 w 3450868"/>
                <a:gd name="connsiteY0" fmla="*/ 1132395 h 1132395"/>
                <a:gd name="connsiteX1" fmla="*/ 1097280 w 3450868"/>
                <a:gd name="connsiteY1" fmla="*/ 170288 h 1132395"/>
                <a:gd name="connsiteX2" fmla="*/ 2894277 w 3450868"/>
                <a:gd name="connsiteY2" fmla="*/ 3311 h 1132395"/>
                <a:gd name="connsiteX3" fmla="*/ 3450868 w 3450868"/>
                <a:gd name="connsiteY3" fmla="*/ 114627 h 1132395"/>
                <a:gd name="connsiteX0" fmla="*/ 0 w 3538332"/>
                <a:gd name="connsiteY0" fmla="*/ 1130360 h 1130360"/>
                <a:gd name="connsiteX1" fmla="*/ 1097280 w 3538332"/>
                <a:gd name="connsiteY1" fmla="*/ 168253 h 1130360"/>
                <a:gd name="connsiteX2" fmla="*/ 2894277 w 3538332"/>
                <a:gd name="connsiteY2" fmla="*/ 1276 h 1130360"/>
                <a:gd name="connsiteX3" fmla="*/ 3538332 w 3538332"/>
                <a:gd name="connsiteY3" fmla="*/ 128494 h 1130360"/>
                <a:gd name="connsiteX0" fmla="*/ 0 w 3538332"/>
                <a:gd name="connsiteY0" fmla="*/ 1129694 h 1129694"/>
                <a:gd name="connsiteX1" fmla="*/ 1097280 w 3538332"/>
                <a:gd name="connsiteY1" fmla="*/ 167587 h 1129694"/>
                <a:gd name="connsiteX2" fmla="*/ 2894277 w 3538332"/>
                <a:gd name="connsiteY2" fmla="*/ 610 h 1129694"/>
                <a:gd name="connsiteX3" fmla="*/ 3538332 w 3538332"/>
                <a:gd name="connsiteY3" fmla="*/ 127828 h 1129694"/>
                <a:gd name="connsiteX0" fmla="*/ 0 w 3538332"/>
                <a:gd name="connsiteY0" fmla="*/ 1129791 h 1129791"/>
                <a:gd name="connsiteX1" fmla="*/ 1097280 w 3538332"/>
                <a:gd name="connsiteY1" fmla="*/ 167684 h 1129791"/>
                <a:gd name="connsiteX2" fmla="*/ 2894277 w 3538332"/>
                <a:gd name="connsiteY2" fmla="*/ 707 h 1129791"/>
                <a:gd name="connsiteX3" fmla="*/ 3538332 w 3538332"/>
                <a:gd name="connsiteY3" fmla="*/ 127925 h 112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8332" h="1129791">
                  <a:moveTo>
                    <a:pt x="0" y="1129791"/>
                  </a:moveTo>
                  <a:cubicBezTo>
                    <a:pt x="77525" y="705058"/>
                    <a:pt x="614901" y="355865"/>
                    <a:pt x="1097280" y="167684"/>
                  </a:cubicBezTo>
                  <a:cubicBezTo>
                    <a:pt x="1579659" y="-20497"/>
                    <a:pt x="2487435" y="7334"/>
                    <a:pt x="2894277" y="707"/>
                  </a:cubicBezTo>
                  <a:cubicBezTo>
                    <a:pt x="3301119" y="-5920"/>
                    <a:pt x="3314371" y="33836"/>
                    <a:pt x="3538332" y="127925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46D11AB-6EF8-46D8-913A-D1DB71DAE0F5}"/>
                </a:ext>
              </a:extLst>
            </p:cNvPr>
            <p:cNvSpPr txBox="1"/>
            <p:nvPr/>
          </p:nvSpPr>
          <p:spPr>
            <a:xfrm>
              <a:off x="1043608" y="3573646"/>
              <a:ext cx="397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6C9FF77-2808-4D96-A265-C8F24BCE6EEB}"/>
                </a:ext>
              </a:extLst>
            </p:cNvPr>
            <p:cNvSpPr txBox="1"/>
            <p:nvPr/>
          </p:nvSpPr>
          <p:spPr>
            <a:xfrm>
              <a:off x="5102228" y="6013904"/>
              <a:ext cx="588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/>
                <a:t>Vp</a:t>
              </a:r>
              <a:endParaRPr lang="fr-FR" sz="14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E6BC98D-0B13-4A8C-98E1-5009BFA0C178}"/>
                </a:ext>
              </a:extLst>
            </p:cNvPr>
            <p:cNvSpPr txBox="1"/>
            <p:nvPr/>
          </p:nvSpPr>
          <p:spPr>
            <a:xfrm>
              <a:off x="4786555" y="4221089"/>
              <a:ext cx="1020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rgbClr val="FF0000"/>
                  </a:solidFill>
                </a:rPr>
                <a:t>Pn</a:t>
              </a:r>
              <a:r>
                <a:rPr lang="fr-FR" sz="1200" dirty="0">
                  <a:solidFill>
                    <a:srgbClr val="FF0000"/>
                  </a:solidFill>
                </a:rPr>
                <a:t> à 6000ft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33159DA-6250-4879-9D72-95B80413FEB4}"/>
                </a:ext>
              </a:extLst>
            </p:cNvPr>
            <p:cNvSpPr txBox="1"/>
            <p:nvPr/>
          </p:nvSpPr>
          <p:spPr>
            <a:xfrm>
              <a:off x="2155148" y="5617864"/>
              <a:ext cx="1020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chemeClr val="tx2">
                      <a:lumMod val="75000"/>
                    </a:schemeClr>
                  </a:solidFill>
                </a:rPr>
                <a:t>Pn</a:t>
              </a: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</a:rPr>
                <a:t> à 0ft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D8A77A2-FBCD-4BD0-B2B5-FC8FE052E9D0}"/>
                </a:ext>
              </a:extLst>
            </p:cNvPr>
            <p:cNvSpPr txBox="1"/>
            <p:nvPr/>
          </p:nvSpPr>
          <p:spPr>
            <a:xfrm>
              <a:off x="2627065" y="4194694"/>
              <a:ext cx="1020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00B050"/>
                  </a:solidFill>
                </a:rPr>
                <a:t>Pu à 0ft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83F00A4-6334-4CE8-B7C8-7544F3223C76}"/>
                </a:ext>
              </a:extLst>
            </p:cNvPr>
            <p:cNvSpPr txBox="1"/>
            <p:nvPr/>
          </p:nvSpPr>
          <p:spPr>
            <a:xfrm>
              <a:off x="2837598" y="4673512"/>
              <a:ext cx="1020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rgbClr val="FFC000"/>
                  </a:solidFill>
                </a:rPr>
                <a:t>Pu à 6000ft</a:t>
              </a:r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12EE0D6-5B44-43EE-9E2D-1945A593524E}"/>
                </a:ext>
              </a:extLst>
            </p:cNvPr>
            <p:cNvCxnSpPr>
              <a:stCxn id="25" idx="0"/>
            </p:cNvCxnSpPr>
            <p:nvPr/>
          </p:nvCxnSpPr>
          <p:spPr>
            <a:xfrm flipV="1">
              <a:off x="2665414" y="4498088"/>
              <a:ext cx="0" cy="11197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5FFE9BF3-36AB-4141-92D3-50493BD67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5856" y="4915741"/>
              <a:ext cx="0" cy="46745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92D47428-9ECA-45D1-9672-AB6075CE578A}"/>
              </a:ext>
            </a:extLst>
          </p:cNvPr>
          <p:cNvSpPr txBox="1"/>
          <p:nvPr/>
        </p:nvSpPr>
        <p:spPr>
          <a:xfrm>
            <a:off x="7290830" y="2344132"/>
            <a:ext cx="102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 dirty="0"/>
              <a:t>Extrait du manuel de vol D140</a:t>
            </a:r>
          </a:p>
        </p:txBody>
      </p:sp>
    </p:spTree>
    <p:extLst>
      <p:ext uri="{BB962C8B-B14F-4D97-AF65-F5344CB8AC3E}">
        <p14:creationId xmlns:p14="http://schemas.microsoft.com/office/powerpoint/2010/main" val="71052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1AC045-46AB-4C44-88BF-2B9E93144AD0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20BCBA-3C76-4077-AD62-86F421AF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302824" cy="3168352"/>
          </a:xfrm>
        </p:spPr>
        <p:txBody>
          <a:bodyPr/>
          <a:lstStyle/>
          <a:p>
            <a:r>
              <a:rPr lang="fr-FR" b="1" dirty="0"/>
              <a:t>Distance d’atterrissage </a:t>
            </a:r>
          </a:p>
          <a:p>
            <a:pPr algn="just"/>
            <a:r>
              <a:rPr lang="fr-FR" sz="1400" i="1" u="sng" dirty="0"/>
              <a:t>Attention:</a:t>
            </a:r>
            <a:r>
              <a:rPr lang="fr-FR" sz="1400" i="1" dirty="0"/>
              <a:t> on parle de distance de roulage du toucher des roues jusqu’à l’arrêt complet.  A ne pas         confondre avec la distance d’atterrissage avec passage des 15m fournie dans le manuel de vol)</a:t>
            </a:r>
          </a:p>
          <a:p>
            <a:endParaRPr lang="fr-FR" sz="1600" b="1" dirty="0"/>
          </a:p>
          <a:p>
            <a:r>
              <a:rPr lang="fr-FR" sz="1600" b="1" dirty="0"/>
              <a:t>Cette distance est proportionnelle à l’énergie cinétique de l’avion donc à la Vp²</a:t>
            </a:r>
          </a:p>
          <a:p>
            <a:r>
              <a:rPr lang="fr-FR" sz="1600" b="1" u="sng" dirty="0">
                <a:solidFill>
                  <a:srgbClr val="FF0000"/>
                </a:solidFill>
              </a:rPr>
              <a:t>Formules approchées  : 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 +3%  / 1000ft             + 10% / 3000ft            +20% / 6000ft</a:t>
            </a:r>
          </a:p>
          <a:p>
            <a:r>
              <a:rPr lang="fr-FR" dirty="0"/>
              <a:t>Exemple :</a:t>
            </a:r>
          </a:p>
          <a:p>
            <a:pPr lvl="1"/>
            <a:r>
              <a:rPr lang="fr-FR" sz="1600" dirty="0"/>
              <a:t>À 6000ft</a:t>
            </a:r>
          </a:p>
          <a:p>
            <a:pPr lvl="1"/>
            <a:r>
              <a:rPr lang="fr-FR" sz="1600" dirty="0"/>
              <a:t>Vi = 110km/h</a:t>
            </a:r>
          </a:p>
          <a:p>
            <a:pPr lvl="1"/>
            <a:r>
              <a:rPr lang="fr-FR" sz="1600" dirty="0" err="1"/>
              <a:t>Vp</a:t>
            </a:r>
            <a:r>
              <a:rPr lang="fr-FR" sz="1600" dirty="0"/>
              <a:t> = 121 km/h</a:t>
            </a:r>
          </a:p>
          <a:p>
            <a:pPr lvl="1"/>
            <a:r>
              <a:rPr lang="fr-FR" sz="1600" dirty="0"/>
              <a:t>A 0ft =&gt; 390m</a:t>
            </a:r>
          </a:p>
          <a:p>
            <a:pPr lvl="1"/>
            <a:r>
              <a:rPr lang="fr-FR" sz="1600" dirty="0"/>
              <a:t>A 6000ft = 460m </a:t>
            </a:r>
          </a:p>
          <a:p>
            <a:pPr lvl="1"/>
            <a:r>
              <a:rPr lang="fr-FR" sz="1600" dirty="0"/>
              <a:t> +18%</a:t>
            </a:r>
          </a:p>
          <a:p>
            <a:r>
              <a:rPr lang="fr-FR" sz="1600" b="1" dirty="0"/>
              <a:t>Cette distance est supérieure à la longueur utilisable de la plupart des </a:t>
            </a:r>
            <a:r>
              <a:rPr lang="fr-FR" sz="1600" b="1" dirty="0" err="1"/>
              <a:t>altisurfaces</a:t>
            </a:r>
            <a:r>
              <a:rPr lang="fr-FR" sz="1600" b="1" dirty="0"/>
              <a:t> </a:t>
            </a:r>
          </a:p>
          <a:p>
            <a:r>
              <a:rPr lang="fr-FR" b="1" u="sng" dirty="0"/>
              <a:t>=&gt; Une pente est nécessaire!</a:t>
            </a:r>
            <a:endParaRPr lang="fr-FR" sz="1400" b="1" u="sng" dirty="0">
              <a:solidFill>
                <a:srgbClr val="FF0000"/>
              </a:solidFill>
            </a:endParaRPr>
          </a:p>
          <a:p>
            <a:pPr algn="just"/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29F9E04-21E7-44B8-ACFE-7AC940990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0" y="314096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3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1AC045-46AB-4C44-88BF-2B9E93144AD0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20BCBA-3C76-4077-AD62-86F421AF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302824" cy="3168352"/>
          </a:xfrm>
        </p:spPr>
        <p:txBody>
          <a:bodyPr/>
          <a:lstStyle/>
          <a:p>
            <a:r>
              <a:rPr lang="fr-FR" b="1" dirty="0"/>
              <a:t>Distance de décollage </a:t>
            </a:r>
          </a:p>
          <a:p>
            <a:pPr algn="just"/>
            <a:r>
              <a:rPr lang="fr-FR" sz="1400" i="1" u="sng" dirty="0"/>
              <a:t>Attention:</a:t>
            </a:r>
            <a:r>
              <a:rPr lang="fr-FR" sz="1400" i="1" dirty="0"/>
              <a:t> on parle de distance de roulage du lâcher des freins jusqu’à l’envol ou la vitesse de rotation.  A ne pas confondre avec la distance de passage des 15m fournie dans le manuel de vol)</a:t>
            </a:r>
          </a:p>
          <a:p>
            <a:endParaRPr lang="fr-FR" sz="1600" b="1" dirty="0"/>
          </a:p>
          <a:p>
            <a:r>
              <a:rPr lang="fr-FR" sz="1600" b="1" dirty="0"/>
              <a:t>Cette distance est proportionnelle 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l’énergie cinétique de l’avion donc à la Vp²  à acquérir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la baisse de la puissance moteur disponible</a:t>
            </a:r>
          </a:p>
          <a:p>
            <a:endParaRPr lang="fr-FR" sz="1600" b="1" baseline="30000" dirty="0"/>
          </a:p>
          <a:p>
            <a:r>
              <a:rPr lang="fr-FR" sz="1600" b="1" u="sng" dirty="0">
                <a:solidFill>
                  <a:srgbClr val="FF0000"/>
                </a:solidFill>
              </a:rPr>
              <a:t>Formules approchées  : </a:t>
            </a:r>
          </a:p>
          <a:p>
            <a:r>
              <a:rPr lang="fr-FR" sz="1600" b="1" dirty="0">
                <a:solidFill>
                  <a:srgbClr val="FF0000"/>
                </a:solidFill>
              </a:rPr>
              <a:t> +10%  / 1000ft       + 30% / 3000ft       +60% / 6000ft</a:t>
            </a:r>
          </a:p>
          <a:p>
            <a:r>
              <a:rPr lang="fr-FR" dirty="0"/>
              <a:t>Exemple :</a:t>
            </a:r>
          </a:p>
          <a:p>
            <a:pPr lvl="1"/>
            <a:r>
              <a:rPr lang="fr-FR" sz="1600" dirty="0"/>
              <a:t>À 6000ft</a:t>
            </a:r>
          </a:p>
          <a:p>
            <a:pPr lvl="1"/>
            <a:r>
              <a:rPr lang="fr-FR" sz="1600" dirty="0"/>
              <a:t>Vi = 90km/h</a:t>
            </a:r>
          </a:p>
          <a:p>
            <a:pPr lvl="1"/>
            <a:r>
              <a:rPr lang="fr-FR" sz="1600" dirty="0" err="1"/>
              <a:t>Vp</a:t>
            </a:r>
            <a:r>
              <a:rPr lang="fr-FR" sz="1600" dirty="0"/>
              <a:t> = 121 km/h</a:t>
            </a:r>
          </a:p>
          <a:p>
            <a:pPr lvl="1"/>
            <a:r>
              <a:rPr lang="fr-FR" sz="1600" dirty="0"/>
              <a:t>A 0ft =&gt; 160m</a:t>
            </a:r>
          </a:p>
          <a:p>
            <a:pPr lvl="1"/>
            <a:r>
              <a:rPr lang="fr-FR" sz="1600" dirty="0"/>
              <a:t>A 6000ft =256 m</a:t>
            </a:r>
          </a:p>
          <a:p>
            <a:pPr lvl="1"/>
            <a:r>
              <a:rPr lang="fr-FR" sz="1600" dirty="0"/>
              <a:t> </a:t>
            </a:r>
            <a:r>
              <a:rPr lang="fr-FR" sz="1600" b="1" dirty="0"/>
              <a:t>+60%</a:t>
            </a:r>
          </a:p>
          <a:p>
            <a:pPr marL="457200" lvl="1" indent="0">
              <a:buNone/>
            </a:pPr>
            <a:r>
              <a:rPr lang="fr-FR" sz="1600" b="1" dirty="0"/>
              <a:t>=&gt; </a:t>
            </a:r>
            <a:r>
              <a:rPr lang="fr-FR" sz="2000" b="1" u="sng" dirty="0"/>
              <a:t>La pente est indispensable</a:t>
            </a:r>
          </a:p>
          <a:p>
            <a:pPr algn="just"/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46A1BF-C60A-4F6D-8DB4-3CEB79CEE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9099" b="9643"/>
          <a:stretch/>
        </p:blipFill>
        <p:spPr>
          <a:xfrm>
            <a:off x="6156176" y="2636912"/>
            <a:ext cx="2592288" cy="34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8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1AC045-46AB-4C44-88BF-2B9E93144AD0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5. </a:t>
            </a:r>
            <a:r>
              <a:rPr lang="en-US" altLang="ko-KR" dirty="0" err="1">
                <a:solidFill>
                  <a:schemeClr val="bg1"/>
                </a:solidFill>
              </a:rPr>
              <a:t>Effets</a:t>
            </a:r>
            <a:r>
              <a:rPr lang="en-US" altLang="ko-KR" dirty="0">
                <a:solidFill>
                  <a:schemeClr val="bg1"/>
                </a:solidFill>
              </a:rPr>
              <a:t> sur les performances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20BCBA-3C76-4077-AD62-86F421AF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3600400" cy="1368152"/>
          </a:xfrm>
        </p:spPr>
        <p:txBody>
          <a:bodyPr/>
          <a:lstStyle/>
          <a:p>
            <a:r>
              <a:rPr lang="fr-FR" b="1" dirty="0"/>
              <a:t>Distance de décollage </a:t>
            </a:r>
          </a:p>
          <a:p>
            <a:pPr algn="just"/>
            <a:r>
              <a:rPr lang="fr-FR" sz="1400" i="1" u="sng" dirty="0"/>
              <a:t>Vérification avec l’abaque d’altitude-densité =&gt; permet d’avoir rapidement une idée des performances en fonction de l’altitude et de la température</a:t>
            </a:r>
            <a:endParaRPr lang="fr-FR" sz="1400" i="1" dirty="0"/>
          </a:p>
          <a:p>
            <a:endParaRPr lang="fr-FR" sz="1600" b="1" dirty="0"/>
          </a:p>
          <a:p>
            <a:pPr algn="just"/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F594B-C434-4B08-808F-75C7F057E333}"/>
              </a:ext>
            </a:extLst>
          </p:cNvPr>
          <p:cNvSpPr/>
          <p:nvPr/>
        </p:nvSpPr>
        <p:spPr>
          <a:xfrm>
            <a:off x="17970" y="2924944"/>
            <a:ext cx="4320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1600" dirty="0"/>
              <a:t>Exemple à Huez en été</a:t>
            </a:r>
          </a:p>
          <a:p>
            <a:pPr lvl="1"/>
            <a:r>
              <a:rPr lang="fr-FR" sz="1600" dirty="0"/>
              <a:t>À 6000ft  et 20°C</a:t>
            </a:r>
          </a:p>
          <a:p>
            <a:pPr lvl="1"/>
            <a:r>
              <a:rPr lang="fr-FR" sz="1600" b="1" dirty="0"/>
              <a:t>+140% d’augmentation de distance  de roulage !!</a:t>
            </a:r>
          </a:p>
          <a:p>
            <a:pPr lvl="1"/>
            <a:r>
              <a:rPr lang="fr-FR" sz="1600" b="1" dirty="0"/>
              <a:t>60% de réduction du taux de montée</a:t>
            </a:r>
          </a:p>
          <a:p>
            <a:pPr lvl="1"/>
            <a:r>
              <a:rPr lang="fr-FR" sz="1600" b="1" dirty="0"/>
              <a:t>=&gt; </a:t>
            </a:r>
            <a:r>
              <a:rPr lang="fr-FR" sz="1600" b="1" u="sng" dirty="0"/>
              <a:t>pente indispensable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449F64E-AB1F-4F07-A686-A66B1DEC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96" y="817927"/>
            <a:ext cx="4210068" cy="5491393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A1395B7-C354-4E9E-9FB7-6799BACB4489}"/>
              </a:ext>
            </a:extLst>
          </p:cNvPr>
          <p:cNvCxnSpPr>
            <a:cxnSpLocks/>
          </p:cNvCxnSpPr>
          <p:nvPr/>
        </p:nvCxnSpPr>
        <p:spPr>
          <a:xfrm>
            <a:off x="4716016" y="3356992"/>
            <a:ext cx="3312368" cy="15841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3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908720"/>
            <a:ext cx="8208912" cy="3600400"/>
          </a:xfrm>
        </p:spPr>
        <p:txBody>
          <a:bodyPr/>
          <a:lstStyle/>
          <a:p>
            <a:r>
              <a:rPr lang="fr-FR" altLang="ko-KR" sz="2000" b="1" dirty="0"/>
              <a:t>Performances avion et moteur en altitude </a:t>
            </a:r>
          </a:p>
          <a:p>
            <a:r>
              <a:rPr lang="fr-FR" altLang="ko-KR" sz="1800" b="1" dirty="0"/>
              <a:t> </a:t>
            </a:r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endParaRPr lang="fr-FR" altLang="ko-KR" dirty="0"/>
          </a:p>
          <a:p>
            <a:endParaRPr lang="fr-FR" altLang="ko-KR" dirty="0">
              <a:latin typeface="Arial" pitchFamily="34" charset="0"/>
              <a:cs typeface="Arial" pitchFamily="34" charset="0"/>
            </a:endParaRPr>
          </a:p>
          <a:p>
            <a:r>
              <a:rPr lang="fr-FR" altLang="ko-KR" dirty="0"/>
              <a:t>Date dernière mise à jour:   05/12/2018                                      Par:  Guillaume REMIGI</a:t>
            </a:r>
          </a:p>
          <a:p>
            <a:endParaRPr lang="fr-FR" altLang="ko-KR" dirty="0"/>
          </a:p>
          <a:p>
            <a:r>
              <a:rPr lang="fr-FR" altLang="ko-KR" dirty="0">
                <a:latin typeface="Arial" pitchFamily="34" charset="0"/>
                <a:cs typeface="Arial" pitchFamily="34" charset="0"/>
              </a:rPr>
              <a:t>Contributeur(s)                 : G.REMIGI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5A6AE1-7ACA-4AD8-B1CA-4168FABC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47705"/>
            <a:ext cx="689417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31AC045-46AB-4C44-88BF-2B9E93144AD0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6. Influence de la </a:t>
            </a:r>
            <a:r>
              <a:rPr lang="en-US" altLang="ko-KR" dirty="0" err="1">
                <a:solidFill>
                  <a:schemeClr val="bg1"/>
                </a:solidFill>
              </a:rPr>
              <a:t>pente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piste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235F49-EFB3-406A-811F-2465646E92D0}"/>
                  </a:ext>
                </a:extLst>
              </p:cNvPr>
              <p:cNvSpPr/>
              <p:nvPr/>
            </p:nvSpPr>
            <p:spPr>
              <a:xfrm>
                <a:off x="251520" y="789600"/>
                <a:ext cx="8640960" cy="2327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400" b="1" dirty="0"/>
                  <a:t>Effet de la pente piste sur les performances de décollage </a:t>
                </a:r>
              </a:p>
              <a:p>
                <a:pPr algn="just"/>
                <a:r>
                  <a:rPr lang="fr-FR" sz="1400" b="1" dirty="0"/>
                  <a:t>Approche basée sur l’accélération – distance d’envol</a:t>
                </a:r>
              </a:p>
              <a:p>
                <a:pPr algn="just"/>
                <a:r>
                  <a:rPr lang="fr-FR" sz="1200" dirty="0"/>
                  <a:t>Les données du manuel de vol permettent de calculer l’accélération moyenne </a:t>
                </a:r>
                <a:r>
                  <a:rPr lang="fr-FR" sz="1200" b="1" i="1" dirty="0"/>
                  <a:t>a</a:t>
                </a:r>
                <a:r>
                  <a:rPr lang="fr-FR" sz="1200" dirty="0"/>
                  <a:t>  au décollage    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𝑟𝑜𝑡𝑎𝑡𝑖𝑜𝑛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)²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𝑟𝑜𝑢𝑙𝑎𝑔𝑒</m:t>
                            </m:r>
                          </m:sub>
                        </m:sSub>
                      </m:den>
                    </m:f>
                  </m:oMath>
                </a14:m>
                <a:endParaRPr lang="fr-FR" sz="1600" dirty="0"/>
              </a:p>
              <a:p>
                <a:pPr algn="just"/>
                <a:r>
                  <a:rPr lang="fr-FR" sz="1200" dirty="0"/>
                  <a:t>Ex D140 :  décollage en 260m   V = 100km/h     =&gt; </a:t>
                </a:r>
                <a:r>
                  <a:rPr lang="fr-FR" sz="1200" b="1" dirty="0"/>
                  <a:t>a = 1,5 m/s²</a:t>
                </a:r>
              </a:p>
              <a:p>
                <a:pPr algn="just"/>
                <a:r>
                  <a:rPr lang="fr-FR" sz="1200" i="1" u="sng" dirty="0"/>
                  <a:t>Remarque:</a:t>
                </a:r>
                <a:r>
                  <a:rPr lang="fr-FR" sz="1200" i="1" dirty="0"/>
                  <a:t> ces données peuvent être obtenues avec une bonne précision par un essai sur un terrain plat.</a:t>
                </a:r>
              </a:p>
              <a:p>
                <a:pPr algn="just"/>
                <a:endParaRPr lang="fr-FR" dirty="0"/>
              </a:p>
              <a:p>
                <a:pPr algn="just"/>
                <a:r>
                  <a:rPr lang="fr-FR" sz="1200" dirty="0"/>
                  <a:t>Avec une pente </a:t>
                </a:r>
                <a:r>
                  <a:rPr lang="el-GR" sz="1200" dirty="0"/>
                  <a:t>α</a:t>
                </a:r>
                <a:r>
                  <a:rPr lang="fr-FR" sz="1200" dirty="0"/>
                  <a:t>, la composante du poids permet d’augmenter l’accélération au décollage qui est majorée de </a:t>
                </a:r>
                <a:r>
                  <a:rPr lang="fr-FR" sz="1200" dirty="0" err="1"/>
                  <a:t>g.sin</a:t>
                </a:r>
                <a:r>
                  <a:rPr lang="fr-FR" sz="1200" dirty="0"/>
                  <a:t>α.</a:t>
                </a:r>
              </a:p>
              <a:p>
                <a:pPr algn="just"/>
                <a:r>
                  <a:rPr lang="fr-FR" sz="1200" dirty="0"/>
                  <a:t>En supposant sin</a:t>
                </a:r>
                <a:r>
                  <a:rPr lang="el-GR" sz="1200" dirty="0"/>
                  <a:t>α</a:t>
                </a:r>
                <a:r>
                  <a:rPr lang="fr-FR" sz="1200" dirty="0"/>
                  <a:t>=</a:t>
                </a:r>
                <a:r>
                  <a:rPr lang="el-GR" sz="1200" dirty="0"/>
                  <a:t>α</a:t>
                </a:r>
                <a:r>
                  <a:rPr lang="fr-FR" sz="1200" dirty="0"/>
                  <a:t> et pente% = pente°/100, on obtient l’accélération corrigée de la pente a’ = a +0,1.pente(%) et</a:t>
                </a:r>
              </a:p>
              <a:p>
                <a:pPr algn="just"/>
                <a:r>
                  <a:rPr lang="fr-FR" sz="1200" dirty="0"/>
                  <a:t>on calcule le coefficient de correction : </a:t>
                </a:r>
                <a:r>
                  <a:rPr lang="fr-FR" sz="1200" dirty="0" err="1"/>
                  <a:t>coeff</a:t>
                </a:r>
                <a:r>
                  <a:rPr lang="fr-FR" sz="1200" dirty="0"/>
                  <a:t>. = a/a’.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235F49-EFB3-406A-811F-2465646E9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89600"/>
                <a:ext cx="8640960" cy="2327497"/>
              </a:xfrm>
              <a:prstGeom prst="rect">
                <a:avLst/>
              </a:prstGeom>
              <a:blipFill>
                <a:blip r:embed="rId2"/>
                <a:stretch>
                  <a:fillRect l="-1058" t="-2100" r="-71" b="-13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56E6A6D2-E6F2-4F9A-830F-FCA9E165E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1017"/>
              </p:ext>
            </p:extLst>
          </p:nvPr>
        </p:nvGraphicFramePr>
        <p:xfrm>
          <a:off x="5991857" y="3221526"/>
          <a:ext cx="2234115" cy="1557663"/>
        </p:xfrm>
        <a:graphic>
          <a:graphicData uri="http://schemas.openxmlformats.org/drawingml/2006/table">
            <a:tbl>
              <a:tblPr/>
              <a:tblGrid>
                <a:gridCol w="100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Pente piste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 = a/a’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E18C27AF-105A-41C5-BF6A-DA099BB5284A}"/>
              </a:ext>
            </a:extLst>
          </p:cNvPr>
          <p:cNvSpPr txBox="1"/>
          <p:nvPr/>
        </p:nvSpPr>
        <p:spPr>
          <a:xfrm>
            <a:off x="6372200" y="294452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Tableau à retenir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63DDB01-EB08-44AD-90C4-F67D43DAA76C}"/>
              </a:ext>
            </a:extLst>
          </p:cNvPr>
          <p:cNvSpPr txBox="1"/>
          <p:nvPr/>
        </p:nvSpPr>
        <p:spPr>
          <a:xfrm>
            <a:off x="5416727" y="4827129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Exemple :  </a:t>
            </a:r>
          </a:p>
          <a:p>
            <a:r>
              <a:rPr lang="fr-FR" sz="1200" dirty="0"/>
              <a:t>À 6000ft =&gt; +60% de distance de décollage.</a:t>
            </a:r>
          </a:p>
          <a:p>
            <a:r>
              <a:rPr lang="fr-FR" sz="1200" dirty="0"/>
              <a:t>10% de pente permet de retrouver les perfos de décollage à 0ft.</a:t>
            </a:r>
          </a:p>
          <a:p>
            <a:endParaRPr lang="fr-FR" sz="1200" dirty="0"/>
          </a:p>
          <a:p>
            <a:r>
              <a:rPr lang="fr-FR" sz="1200" b="1" u="sng" dirty="0">
                <a:solidFill>
                  <a:srgbClr val="FF0000"/>
                </a:solidFill>
              </a:rPr>
              <a:t>En première approximation: </a:t>
            </a:r>
          </a:p>
          <a:p>
            <a:r>
              <a:rPr lang="fr-FR" sz="1200" dirty="0">
                <a:solidFill>
                  <a:srgbClr val="FF0000"/>
                </a:solidFill>
              </a:rPr>
              <a:t>+5% de pente / 3000ft permet de compenser la perte de perfos due à l’altitude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CD912C7-4F23-4B34-A587-32F2A0023309}"/>
              </a:ext>
            </a:extLst>
          </p:cNvPr>
          <p:cNvGrpSpPr/>
          <p:nvPr/>
        </p:nvGrpSpPr>
        <p:grpSpPr>
          <a:xfrm>
            <a:off x="342897" y="3435633"/>
            <a:ext cx="4504989" cy="2277339"/>
            <a:chOff x="537745" y="3579649"/>
            <a:chExt cx="4504989" cy="2277339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BB63CF7C-FAB9-4AA2-A38B-78A696207C81}"/>
                </a:ext>
              </a:extLst>
            </p:cNvPr>
            <p:cNvGrpSpPr/>
            <p:nvPr/>
          </p:nvGrpSpPr>
          <p:grpSpPr>
            <a:xfrm>
              <a:off x="537745" y="3579649"/>
              <a:ext cx="4504989" cy="2277339"/>
              <a:chOff x="177705" y="4155713"/>
              <a:chExt cx="4504989" cy="2277339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19A0F94E-4F44-471E-B5D4-A3E5FAE6B18F}"/>
                  </a:ext>
                </a:extLst>
              </p:cNvPr>
              <p:cNvGrpSpPr/>
              <p:nvPr/>
            </p:nvGrpSpPr>
            <p:grpSpPr>
              <a:xfrm>
                <a:off x="552451" y="4155713"/>
                <a:ext cx="4130243" cy="2277339"/>
                <a:chOff x="1473148" y="4442404"/>
                <a:chExt cx="4130243" cy="2277339"/>
              </a:xfrm>
            </p:grpSpPr>
            <p:pic>
              <p:nvPicPr>
                <p:cNvPr id="8" name="Image 7">
                  <a:extLst>
                    <a:ext uri="{FF2B5EF4-FFF2-40B4-BE49-F238E27FC236}">
                      <a16:creationId xmlns:a16="http://schemas.microsoft.com/office/drawing/2014/main" id="{229A2E56-6E39-4943-8DE8-567819B919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257" b="6965"/>
                <a:stretch/>
              </p:blipFill>
              <p:spPr>
                <a:xfrm rot="20965240">
                  <a:off x="1473148" y="4442404"/>
                  <a:ext cx="4049349" cy="1532491"/>
                </a:xfrm>
                <a:prstGeom prst="rect">
                  <a:avLst/>
                </a:prstGeom>
              </p:spPr>
            </p:pic>
            <p:sp>
              <p:nvSpPr>
                <p:cNvPr id="10" name="Triangle isocèle 9">
                  <a:extLst>
                    <a:ext uri="{FF2B5EF4-FFF2-40B4-BE49-F238E27FC236}">
                      <a16:creationId xmlns:a16="http://schemas.microsoft.com/office/drawing/2014/main" id="{5D739BEC-1B6B-46DB-B1EF-8D2E2DB85F4F}"/>
                    </a:ext>
                  </a:extLst>
                </p:cNvPr>
                <p:cNvSpPr/>
                <p:nvPr/>
              </p:nvSpPr>
              <p:spPr>
                <a:xfrm rot="9724476">
                  <a:off x="2270488" y="5758759"/>
                  <a:ext cx="3332903" cy="960984"/>
                </a:xfrm>
                <a:prstGeom prst="triangle">
                  <a:avLst>
                    <a:gd name="adj" fmla="val 8898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id="{5BEDB224-200C-4014-A9C5-00D5845667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5696" y="5157192"/>
                <a:ext cx="0" cy="108012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006BF1E-567C-437B-9090-CAE4B81E8A4C}"/>
                  </a:ext>
                </a:extLst>
              </p:cNvPr>
              <p:cNvSpPr txBox="1"/>
              <p:nvPr/>
            </p:nvSpPr>
            <p:spPr>
              <a:xfrm>
                <a:off x="1829083" y="6060793"/>
                <a:ext cx="10205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rgbClr val="FF0000"/>
                    </a:solidFill>
                  </a:rPr>
                  <a:t>P=mg</a:t>
                </a:r>
              </a:p>
            </p:txBody>
          </p: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DEE72443-06C4-4022-883F-1AF871D5B5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5656" y="5157192"/>
                <a:ext cx="353427" cy="7200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6FF87A8-BCAA-4B03-9AB3-646A9020EF2F}"/>
                  </a:ext>
                </a:extLst>
              </p:cNvPr>
              <p:cNvSpPr txBox="1"/>
              <p:nvPr/>
            </p:nvSpPr>
            <p:spPr>
              <a:xfrm>
                <a:off x="859739" y="4824750"/>
                <a:ext cx="10205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mgsin</a:t>
                </a:r>
                <a:r>
                  <a:rPr lang="el-GR" sz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</a:t>
                </a:r>
                <a:endParaRPr lang="fr-FR" sz="1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A7E529A-45DC-4981-8319-171E12C27551}"/>
                  </a:ext>
                </a:extLst>
              </p:cNvPr>
              <p:cNvSpPr txBox="1"/>
              <p:nvPr/>
            </p:nvSpPr>
            <p:spPr>
              <a:xfrm>
                <a:off x="177705" y="5513082"/>
                <a:ext cx="10205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Traction</a:t>
                </a:r>
              </a:p>
            </p:txBody>
          </p:sp>
        </p:grp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4D04ABB-5E98-4992-A4F3-0172B69657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4605" y="4626623"/>
              <a:ext cx="1424313" cy="2880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8324A2C6-ED46-4257-908C-748A246D6A8E}"/>
              </a:ext>
            </a:extLst>
          </p:cNvPr>
          <p:cNvGrpSpPr/>
          <p:nvPr/>
        </p:nvGrpSpPr>
        <p:grpSpPr>
          <a:xfrm>
            <a:off x="2318548" y="4612611"/>
            <a:ext cx="1251116" cy="938577"/>
            <a:chOff x="2504189" y="4562421"/>
            <a:chExt cx="1251116" cy="938577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1B1604B4-A50C-406E-B7A0-96673DA732A5}"/>
                </a:ext>
              </a:extLst>
            </p:cNvPr>
            <p:cNvSpPr/>
            <p:nvPr/>
          </p:nvSpPr>
          <p:spPr>
            <a:xfrm rot="3889811">
              <a:off x="2502952" y="4563658"/>
              <a:ext cx="938577" cy="936104"/>
            </a:xfrm>
            <a:prstGeom prst="arc">
              <a:avLst>
                <a:gd name="adj1" fmla="val 15037954"/>
                <a:gd name="adj2" fmla="val 195798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C388B38-396C-4A1C-80CC-60EA3B636955}"/>
                </a:ext>
              </a:extLst>
            </p:cNvPr>
            <p:cNvSpPr txBox="1"/>
            <p:nvPr/>
          </p:nvSpPr>
          <p:spPr>
            <a:xfrm>
              <a:off x="3389108" y="4838672"/>
              <a:ext cx="366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α</a:t>
              </a:r>
              <a:endParaRPr lang="fr-FR" sz="1200" dirty="0"/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08CD7C28-C09C-4E1A-A470-FA93F04D64D4}"/>
              </a:ext>
            </a:extLst>
          </p:cNvPr>
          <p:cNvSpPr txBox="1"/>
          <p:nvPr/>
        </p:nvSpPr>
        <p:spPr>
          <a:xfrm>
            <a:off x="611378" y="5877272"/>
            <a:ext cx="410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u="sng" dirty="0"/>
              <a:t>Nota: </a:t>
            </a:r>
            <a:r>
              <a:rPr lang="fr-FR" sz="1400" i="1" dirty="0"/>
              <a:t>ce calcul est assez conservatif</a:t>
            </a:r>
          </a:p>
        </p:txBody>
      </p:sp>
    </p:spTree>
    <p:extLst>
      <p:ext uri="{BB962C8B-B14F-4D97-AF65-F5344CB8AC3E}">
        <p14:creationId xmlns:p14="http://schemas.microsoft.com/office/powerpoint/2010/main" val="29331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35F49-EFB3-406A-811F-2465646E92D0}"/>
              </a:ext>
            </a:extLst>
          </p:cNvPr>
          <p:cNvSpPr/>
          <p:nvPr/>
        </p:nvSpPr>
        <p:spPr>
          <a:xfrm>
            <a:off x="179512" y="84655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Autre solution: </a:t>
            </a:r>
            <a:r>
              <a:rPr lang="fr-FR" sz="1600" dirty="0"/>
              <a:t>utilisation des courbes fournies par le SEFA</a:t>
            </a:r>
            <a:r>
              <a:rPr lang="fr-FR" b="1" dirty="0"/>
              <a:t>:</a:t>
            </a:r>
          </a:p>
          <a:p>
            <a:pPr algn="just"/>
            <a:r>
              <a:rPr lang="fr-FR" sz="1400" b="1" dirty="0">
                <a:solidFill>
                  <a:srgbClr val="FF0000"/>
                </a:solidFill>
              </a:rPr>
              <a:t>Données à titre informatif =&gt;  prendre des marges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CC63F1-FF27-43B1-BC23-23C011E5B346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6. Influence de la </a:t>
            </a:r>
            <a:r>
              <a:rPr lang="en-US" altLang="ko-KR" dirty="0" err="1">
                <a:solidFill>
                  <a:schemeClr val="bg1"/>
                </a:solidFill>
              </a:rPr>
              <a:t>pente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piste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190FFE-CCB7-47D2-9737-C9A84172E8CD}"/>
              </a:ext>
            </a:extLst>
          </p:cNvPr>
          <p:cNvSpPr txBox="1"/>
          <p:nvPr/>
        </p:nvSpPr>
        <p:spPr>
          <a:xfrm>
            <a:off x="275576" y="19242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/>
              <a:t>Hypothèse de calcul: </a:t>
            </a:r>
          </a:p>
          <a:p>
            <a:r>
              <a:rPr lang="fr-FR" sz="1200" dirty="0"/>
              <a:t>-Charge au cheval : 5,9kg/cv</a:t>
            </a:r>
          </a:p>
          <a:p>
            <a:r>
              <a:rPr lang="fr-FR" sz="1200" dirty="0"/>
              <a:t>- a = 1,86 m/s² diminuée de 0,4m/s² par 3000ft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91D370-362A-4893-BC16-01C65A17D6FC}"/>
              </a:ext>
            </a:extLst>
          </p:cNvPr>
          <p:cNvSpPr txBox="1"/>
          <p:nvPr/>
        </p:nvSpPr>
        <p:spPr>
          <a:xfrm>
            <a:off x="275576" y="305078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u="sng" dirty="0"/>
              <a:t>Mode d’emploi: </a:t>
            </a:r>
          </a:p>
          <a:p>
            <a:r>
              <a:rPr lang="fr-FR" sz="1200" dirty="0"/>
              <a:t>-</a:t>
            </a:r>
            <a:r>
              <a:rPr lang="fr-FR" sz="1200" i="1" dirty="0"/>
              <a:t>Calculer </a:t>
            </a:r>
            <a:r>
              <a:rPr lang="fr-FR" sz="1200" i="1" dirty="0" err="1"/>
              <a:t>Vp</a:t>
            </a:r>
            <a:r>
              <a:rPr lang="fr-FR" sz="1200" i="1" dirty="0"/>
              <a:t> avec formules</a:t>
            </a:r>
          </a:p>
          <a:p>
            <a:r>
              <a:rPr lang="fr-FR" sz="1200" i="1" dirty="0"/>
              <a:t>-Courbe rouge 0% à utiliser aussi pour Z=6000ft et 10% et Z=9000ft et 15%</a:t>
            </a:r>
          </a:p>
          <a:p>
            <a:r>
              <a:rPr lang="fr-FR" sz="1200" i="1" dirty="0"/>
              <a:t>-Courbe jaune 10% à utiliser aussi pour Z=6000ft et 20%</a:t>
            </a:r>
          </a:p>
          <a:p>
            <a:endParaRPr lang="fr-FR" sz="1200" i="1" dirty="0"/>
          </a:p>
          <a:p>
            <a:r>
              <a:rPr lang="fr-FR" sz="1200" i="1" dirty="0"/>
              <a:t>En ajoutant le vent à la </a:t>
            </a:r>
            <a:r>
              <a:rPr lang="fr-FR" sz="1200" i="1" dirty="0" err="1"/>
              <a:t>Vp</a:t>
            </a:r>
            <a:r>
              <a:rPr lang="fr-FR" sz="1200" i="1" dirty="0"/>
              <a:t>,  on obtient la distance,</a:t>
            </a:r>
          </a:p>
          <a:p>
            <a:r>
              <a:rPr lang="fr-FR" sz="1200" i="1" dirty="0"/>
              <a:t>Pour une longueur donnée, on a vent max admissible.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8D3F65B-CEA4-436D-82D1-4BBCBF21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28800"/>
            <a:ext cx="6504079" cy="460569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E5D7E0-A1AA-442F-A10D-AC4DA027229C}"/>
              </a:ext>
            </a:extLst>
          </p:cNvPr>
          <p:cNvSpPr txBox="1"/>
          <p:nvPr/>
        </p:nvSpPr>
        <p:spPr>
          <a:xfrm>
            <a:off x="3863599" y="1628800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Distance de décollage de 0 à </a:t>
            </a:r>
            <a:r>
              <a:rPr lang="fr-FR" sz="1600" b="1" dirty="0" err="1"/>
              <a:t>Vr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208138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FE02F148-B6F3-4D97-B7CE-7B5B57D6A7BE}"/>
              </a:ext>
            </a:extLst>
          </p:cNvPr>
          <p:cNvGrpSpPr/>
          <p:nvPr/>
        </p:nvGrpSpPr>
        <p:grpSpPr>
          <a:xfrm>
            <a:off x="620529" y="3717032"/>
            <a:ext cx="4136905" cy="2629830"/>
            <a:chOff x="1346556" y="3411090"/>
            <a:chExt cx="4136905" cy="262983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D7313B2E-9303-48C1-A0CA-4D77804B4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965"/>
            <a:stretch/>
          </p:blipFill>
          <p:spPr>
            <a:xfrm rot="9372442" flipV="1">
              <a:off x="1366484" y="3411090"/>
              <a:ext cx="3913083" cy="1447498"/>
            </a:xfrm>
            <a:prstGeom prst="rect">
              <a:avLst/>
            </a:prstGeom>
          </p:spPr>
        </p:pic>
        <p:sp>
          <p:nvSpPr>
            <p:cNvPr id="7" name="Triangle isocèle 6">
              <a:extLst>
                <a:ext uri="{FF2B5EF4-FFF2-40B4-BE49-F238E27FC236}">
                  <a16:creationId xmlns:a16="http://schemas.microsoft.com/office/drawing/2014/main" id="{9452D2C0-192E-4D11-8B53-521BC0CA2735}"/>
                </a:ext>
              </a:extLst>
            </p:cNvPr>
            <p:cNvSpPr/>
            <p:nvPr/>
          </p:nvSpPr>
          <p:spPr>
            <a:xfrm rot="9724476">
              <a:off x="1346556" y="4760407"/>
              <a:ext cx="4136905" cy="1280513"/>
            </a:xfrm>
            <a:prstGeom prst="triangle">
              <a:avLst>
                <a:gd name="adj" fmla="val 9724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DDD1C6-B4CB-498F-B16C-19DD79BB306F}"/>
                  </a:ext>
                </a:extLst>
              </p:cNvPr>
              <p:cNvSpPr/>
              <p:nvPr/>
            </p:nvSpPr>
            <p:spPr>
              <a:xfrm>
                <a:off x="179512" y="797851"/>
                <a:ext cx="8640960" cy="2512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sz="2400" b="1" dirty="0"/>
                  <a:t>Effet de la pente piste sur performances d’atterrissage</a:t>
                </a:r>
              </a:p>
              <a:p>
                <a:pPr algn="just"/>
                <a:r>
                  <a:rPr lang="fr-FR" sz="1400" b="1" dirty="0"/>
                  <a:t>Approche basée sur l’accélération – distance d’arrêt</a:t>
                </a:r>
              </a:p>
              <a:p>
                <a:pPr algn="just"/>
                <a:r>
                  <a:rPr lang="fr-FR" sz="1200" dirty="0"/>
                  <a:t>Les données du manuel de vol permet de calculer la décélération moyenne </a:t>
                </a:r>
                <a:r>
                  <a:rPr lang="fr-FR" sz="1200" b="1" i="1" dirty="0"/>
                  <a:t>d  à l’atterrissage</a:t>
                </a:r>
                <a:r>
                  <a:rPr lang="fr-FR" sz="1200" dirty="0"/>
                  <a:t>   d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𝑎𝑟𝑟𝑜𝑛𝑑𝑖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)²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𝑟𝑜𝑢𝑙𝑎𝑔𝑒</m:t>
                            </m:r>
                          </m:sub>
                        </m:sSub>
                      </m:den>
                    </m:f>
                  </m:oMath>
                </a14:m>
                <a:endParaRPr lang="fr-FR" sz="1600" dirty="0"/>
              </a:p>
              <a:p>
                <a:pPr algn="just"/>
                <a:r>
                  <a:rPr lang="fr-FR" sz="1200" dirty="0"/>
                  <a:t>Ex. D140 :  arrêt en 400m (avec freinage léger)  V = 110km/h     =&gt; </a:t>
                </a:r>
                <a:r>
                  <a:rPr lang="fr-FR" sz="1200" b="1" dirty="0"/>
                  <a:t>d = 1,2 m/s²</a:t>
                </a:r>
              </a:p>
              <a:p>
                <a:pPr algn="just"/>
                <a:r>
                  <a:rPr lang="fr-FR" sz="1200" i="1" u="sng" dirty="0"/>
                  <a:t>Remarque:</a:t>
                </a:r>
                <a:r>
                  <a:rPr lang="fr-FR" sz="1200" i="1" dirty="0"/>
                  <a:t> ces données peuvent être obtenues avec une bonne précision par un essai sur un terrain plat.</a:t>
                </a:r>
              </a:p>
              <a:p>
                <a:pPr algn="just"/>
                <a:endParaRPr lang="fr-FR" sz="1200" b="1" dirty="0"/>
              </a:p>
              <a:p>
                <a:pPr algn="just"/>
                <a:endParaRPr lang="fr-FR" dirty="0"/>
              </a:p>
              <a:p>
                <a:pPr algn="just"/>
                <a:r>
                  <a:rPr lang="fr-FR" sz="1200" dirty="0"/>
                  <a:t>Avec une pente </a:t>
                </a:r>
                <a:r>
                  <a:rPr lang="el-GR" sz="1200" dirty="0"/>
                  <a:t>α</a:t>
                </a:r>
                <a:r>
                  <a:rPr lang="fr-FR" sz="1200" dirty="0"/>
                  <a:t>, la composante du poids permet d’augmenter la décélération qui est majorée de </a:t>
                </a:r>
                <a:r>
                  <a:rPr lang="fr-FR" sz="1200" dirty="0" err="1"/>
                  <a:t>g.sin</a:t>
                </a:r>
                <a:r>
                  <a:rPr lang="fr-FR" sz="1200" dirty="0"/>
                  <a:t>α.</a:t>
                </a:r>
              </a:p>
              <a:p>
                <a:pPr algn="just"/>
                <a:r>
                  <a:rPr lang="fr-FR" sz="1200" dirty="0"/>
                  <a:t>En supposant sin</a:t>
                </a:r>
                <a:r>
                  <a:rPr lang="el-GR" sz="1200" dirty="0"/>
                  <a:t>α</a:t>
                </a:r>
                <a:r>
                  <a:rPr lang="fr-FR" sz="1200" dirty="0"/>
                  <a:t>=</a:t>
                </a:r>
                <a:r>
                  <a:rPr lang="el-GR" sz="1200" dirty="0"/>
                  <a:t>α</a:t>
                </a:r>
                <a:r>
                  <a:rPr lang="fr-FR" sz="1200" dirty="0"/>
                  <a:t> et pente% = pente°/100, on obtient la décélération corrigée de la pente a’ = a +0,1.pente(%) et</a:t>
                </a:r>
              </a:p>
              <a:p>
                <a:pPr algn="just"/>
                <a:r>
                  <a:rPr lang="fr-FR" sz="1200" dirty="0"/>
                  <a:t>on calcule le coefficient de correction : </a:t>
                </a:r>
                <a:r>
                  <a:rPr lang="fr-FR" sz="1200" dirty="0" err="1"/>
                  <a:t>coeff</a:t>
                </a:r>
                <a:r>
                  <a:rPr lang="fr-FR" sz="1200" dirty="0"/>
                  <a:t>. = a/a’.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DDD1C6-B4CB-498F-B16C-19DD79BB3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97851"/>
                <a:ext cx="8640960" cy="2512163"/>
              </a:xfrm>
              <a:prstGeom prst="rect">
                <a:avLst/>
              </a:prstGeom>
              <a:blipFill>
                <a:blip r:embed="rId3"/>
                <a:stretch>
                  <a:fillRect l="-1058" t="-1942" b="-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3">
            <a:extLst>
              <a:ext uri="{FF2B5EF4-FFF2-40B4-BE49-F238E27FC236}">
                <a16:creationId xmlns:a16="http://schemas.microsoft.com/office/drawing/2014/main" id="{841D676F-5A86-4CDD-BCE4-5E677E2D9F7C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6. Influence de la </a:t>
            </a:r>
            <a:r>
              <a:rPr lang="en-US" altLang="ko-KR" dirty="0" err="1">
                <a:solidFill>
                  <a:schemeClr val="bg1"/>
                </a:solidFill>
              </a:rPr>
              <a:t>pente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piste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74E0FD-33FA-4BB7-8FD6-F57727451554}"/>
              </a:ext>
            </a:extLst>
          </p:cNvPr>
          <p:cNvSpPr txBox="1"/>
          <p:nvPr/>
        </p:nvSpPr>
        <p:spPr>
          <a:xfrm>
            <a:off x="3419067" y="4869160"/>
            <a:ext cx="102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P=mg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779019C-8B81-46DE-9670-07EA6E70FF29}"/>
              </a:ext>
            </a:extLst>
          </p:cNvPr>
          <p:cNvCxnSpPr>
            <a:cxnSpLocks/>
          </p:cNvCxnSpPr>
          <p:nvPr/>
        </p:nvCxnSpPr>
        <p:spPr>
          <a:xfrm flipH="1">
            <a:off x="3097101" y="4208640"/>
            <a:ext cx="321966" cy="12510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6BB7DC1F-8811-467F-9126-92C927209260}"/>
              </a:ext>
            </a:extLst>
          </p:cNvPr>
          <p:cNvSpPr txBox="1"/>
          <p:nvPr/>
        </p:nvSpPr>
        <p:spPr>
          <a:xfrm>
            <a:off x="2398535" y="3743849"/>
            <a:ext cx="102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mgsin</a:t>
            </a:r>
            <a:r>
              <a:rPr lang="el-G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C827CCB-A310-49CC-94AB-1FA29A588A4C}"/>
              </a:ext>
            </a:extLst>
          </p:cNvPr>
          <p:cNvCxnSpPr>
            <a:cxnSpLocks/>
          </p:cNvCxnSpPr>
          <p:nvPr/>
        </p:nvCxnSpPr>
        <p:spPr>
          <a:xfrm>
            <a:off x="3419067" y="4208640"/>
            <a:ext cx="0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7AE6C0A-A1BB-4A5B-BA99-A210A4A90DF6}"/>
              </a:ext>
            </a:extLst>
          </p:cNvPr>
          <p:cNvGrpSpPr/>
          <p:nvPr/>
        </p:nvGrpSpPr>
        <p:grpSpPr>
          <a:xfrm>
            <a:off x="1437865" y="5039284"/>
            <a:ext cx="1251116" cy="938577"/>
            <a:chOff x="2504189" y="4562421"/>
            <a:chExt cx="1251116" cy="938577"/>
          </a:xfrm>
        </p:grpSpPr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4037FF8-72F0-47A2-96A8-DC4FFB32DD93}"/>
                </a:ext>
              </a:extLst>
            </p:cNvPr>
            <p:cNvSpPr/>
            <p:nvPr/>
          </p:nvSpPr>
          <p:spPr>
            <a:xfrm rot="3889811">
              <a:off x="2502952" y="4563658"/>
              <a:ext cx="938577" cy="936104"/>
            </a:xfrm>
            <a:prstGeom prst="arc">
              <a:avLst>
                <a:gd name="adj1" fmla="val 15037954"/>
                <a:gd name="adj2" fmla="val 1957986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785979A-8688-42C8-9FF3-6A39236E412A}"/>
                </a:ext>
              </a:extLst>
            </p:cNvPr>
            <p:cNvSpPr txBox="1"/>
            <p:nvPr/>
          </p:nvSpPr>
          <p:spPr>
            <a:xfrm>
              <a:off x="3389108" y="4838672"/>
              <a:ext cx="3661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/>
                <a:t>α</a:t>
              </a:r>
              <a:endParaRPr lang="fr-FR" sz="1200" dirty="0"/>
            </a:p>
          </p:txBody>
        </p:sp>
      </p:grpSp>
      <p:graphicFrame>
        <p:nvGraphicFramePr>
          <p:cNvPr id="23" name="Group 64">
            <a:extLst>
              <a:ext uri="{FF2B5EF4-FFF2-40B4-BE49-F238E27FC236}">
                <a16:creationId xmlns:a16="http://schemas.microsoft.com/office/drawing/2014/main" id="{08FF41F8-D0F0-44B9-9DAA-805BD6ECD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917852"/>
              </p:ext>
            </p:extLst>
          </p:nvPr>
        </p:nvGraphicFramePr>
        <p:xfrm>
          <a:off x="5642168" y="3472666"/>
          <a:ext cx="2234115" cy="1597052"/>
        </p:xfrm>
        <a:graphic>
          <a:graphicData uri="http://schemas.openxmlformats.org/drawingml/2006/table">
            <a:tbl>
              <a:tblPr/>
              <a:tblGrid>
                <a:gridCol w="100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Pente piste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 = a/a’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6E7F7659-5B02-40D9-AA4B-3952878EF314}"/>
              </a:ext>
            </a:extLst>
          </p:cNvPr>
          <p:cNvSpPr txBox="1"/>
          <p:nvPr/>
        </p:nvSpPr>
        <p:spPr>
          <a:xfrm>
            <a:off x="6012159" y="315200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Tableau à retenir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F6DC3DD-A131-4FA6-82E7-34E04FB4CEC9}"/>
              </a:ext>
            </a:extLst>
          </p:cNvPr>
          <p:cNvSpPr txBox="1"/>
          <p:nvPr/>
        </p:nvSpPr>
        <p:spPr>
          <a:xfrm>
            <a:off x="5364088" y="525873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Exemple :  </a:t>
            </a:r>
          </a:p>
          <a:p>
            <a:r>
              <a:rPr lang="fr-FR" sz="1200" dirty="0"/>
              <a:t>Si distance d’arrêt à 0% = 300m,</a:t>
            </a:r>
          </a:p>
          <a:p>
            <a:r>
              <a:rPr lang="fr-FR" sz="1200" dirty="0"/>
              <a:t>À 10%, on aura 180m,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702F51A-05FC-4136-A231-4D4753858B46}"/>
              </a:ext>
            </a:extLst>
          </p:cNvPr>
          <p:cNvCxnSpPr>
            <a:cxnSpLocks/>
          </p:cNvCxnSpPr>
          <p:nvPr/>
        </p:nvCxnSpPr>
        <p:spPr>
          <a:xfrm flipH="1">
            <a:off x="2922253" y="4286852"/>
            <a:ext cx="478885" cy="2339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5A953C1-454B-493C-8A5C-CAC06504D1A2}"/>
              </a:ext>
            </a:extLst>
          </p:cNvPr>
          <p:cNvSpPr txBox="1"/>
          <p:nvPr/>
        </p:nvSpPr>
        <p:spPr>
          <a:xfrm>
            <a:off x="2472126" y="4460498"/>
            <a:ext cx="1020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Freinage</a:t>
            </a:r>
          </a:p>
        </p:txBody>
      </p:sp>
    </p:spTree>
    <p:extLst>
      <p:ext uri="{BB962C8B-B14F-4D97-AF65-F5344CB8AC3E}">
        <p14:creationId xmlns:p14="http://schemas.microsoft.com/office/powerpoint/2010/main" val="3634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35F49-EFB3-406A-811F-2465646E92D0}"/>
              </a:ext>
            </a:extLst>
          </p:cNvPr>
          <p:cNvSpPr/>
          <p:nvPr/>
        </p:nvSpPr>
        <p:spPr>
          <a:xfrm>
            <a:off x="179512" y="84655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u="sng" dirty="0"/>
              <a:t>Autre solution: </a:t>
            </a:r>
            <a:r>
              <a:rPr lang="fr-FR" sz="1600" dirty="0"/>
              <a:t>utilisation des courbes fournies par le SEFA</a:t>
            </a:r>
            <a:r>
              <a:rPr lang="fr-FR" b="1" dirty="0"/>
              <a:t>:</a:t>
            </a:r>
          </a:p>
          <a:p>
            <a:pPr algn="just"/>
            <a:r>
              <a:rPr lang="fr-FR" sz="1400" b="1" dirty="0">
                <a:solidFill>
                  <a:srgbClr val="FF0000"/>
                </a:solidFill>
              </a:rPr>
              <a:t>Données à titre informatif =&gt;  prendre des marges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CC63F1-FF27-43B1-BC23-23C011E5B346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6. Influence de la </a:t>
            </a:r>
            <a:r>
              <a:rPr lang="en-US" altLang="ko-KR" dirty="0" err="1">
                <a:solidFill>
                  <a:schemeClr val="bg1"/>
                </a:solidFill>
              </a:rPr>
              <a:t>pente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piste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91D370-362A-4893-BC16-01C65A17D6FC}"/>
              </a:ext>
            </a:extLst>
          </p:cNvPr>
          <p:cNvSpPr txBox="1"/>
          <p:nvPr/>
        </p:nvSpPr>
        <p:spPr>
          <a:xfrm>
            <a:off x="275576" y="3050788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i="1" dirty="0"/>
          </a:p>
          <a:p>
            <a:r>
              <a:rPr lang="fr-FR" sz="1200" i="1" dirty="0"/>
              <a:t>En ajoutant le vent à la </a:t>
            </a:r>
            <a:r>
              <a:rPr lang="fr-FR" sz="1200" i="1" dirty="0" err="1"/>
              <a:t>Vp</a:t>
            </a:r>
            <a:r>
              <a:rPr lang="fr-FR" sz="1200" i="1" dirty="0"/>
              <a:t>,  on obtient la distance,</a:t>
            </a:r>
          </a:p>
          <a:p>
            <a:r>
              <a:rPr lang="fr-FR" sz="1200" i="1" dirty="0"/>
              <a:t>Pour une longueur donnée, on a vent max admissible.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13B3BCA-5DCC-4479-A786-2C23DACD7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"/>
          <a:stretch/>
        </p:blipFill>
        <p:spPr>
          <a:xfrm>
            <a:off x="2507824" y="1772816"/>
            <a:ext cx="6553678" cy="442670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BE5D7E0-A1AA-442F-A10D-AC4DA027229C}"/>
              </a:ext>
            </a:extLst>
          </p:cNvPr>
          <p:cNvSpPr txBox="1"/>
          <p:nvPr/>
        </p:nvSpPr>
        <p:spPr>
          <a:xfrm>
            <a:off x="3635896" y="1583529"/>
            <a:ext cx="4524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Distance d’arrêt de la réduction des gaz à 0</a:t>
            </a:r>
          </a:p>
        </p:txBody>
      </p:sp>
    </p:spTree>
    <p:extLst>
      <p:ext uri="{BB962C8B-B14F-4D97-AF65-F5344CB8AC3E}">
        <p14:creationId xmlns:p14="http://schemas.microsoft.com/office/powerpoint/2010/main" val="197690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>
            <a:extLst>
              <a:ext uri="{FF2B5EF4-FFF2-40B4-BE49-F238E27FC236}">
                <a16:creationId xmlns:a16="http://schemas.microsoft.com/office/drawing/2014/main" id="{B4CC63F1-FF27-43B1-BC23-23C011E5B346}"/>
              </a:ext>
            </a:extLst>
          </p:cNvPr>
          <p:cNvSpPr txBox="1">
            <a:spLocks/>
          </p:cNvSpPr>
          <p:nvPr/>
        </p:nvSpPr>
        <p:spPr>
          <a:xfrm>
            <a:off x="827584" y="0"/>
            <a:ext cx="7798768" cy="7493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7. </a:t>
            </a:r>
            <a:r>
              <a:rPr lang="en-US" altLang="ko-KR" dirty="0" err="1">
                <a:solidFill>
                  <a:schemeClr val="bg1"/>
                </a:solidFill>
              </a:rPr>
              <a:t>Synthèse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263A30-C8B6-422C-A7B9-09B8A46F921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51520" y="620688"/>
            <a:ext cx="7488832" cy="374441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hlink"/>
              </a:buClr>
              <a:buNone/>
              <a:defRPr/>
            </a:pPr>
            <a:r>
              <a:rPr lang="fr-FR" sz="1800" b="1" u="sng" dirty="0"/>
              <a:t>Calcul de l’altitude densité : </a:t>
            </a:r>
          </a:p>
          <a:p>
            <a:pPr marL="1143000" lvl="3" indent="-285750">
              <a:buFont typeface="Arial" panose="020B0604020202020204" pitchFamily="34" charset="0"/>
              <a:buChar char="•"/>
              <a:defRPr/>
            </a:pPr>
            <a:r>
              <a:rPr lang="fr-FR" sz="1400" dirty="0"/>
              <a:t>+1°C  d’écart / standard =&gt; +120 </a:t>
            </a:r>
            <a:r>
              <a:rPr lang="fr-FR" sz="1400" dirty="0" err="1"/>
              <a:t>ft</a:t>
            </a:r>
            <a:r>
              <a:rPr lang="fr-FR" sz="1400" dirty="0"/>
              <a:t> d’altitude densité</a:t>
            </a:r>
          </a:p>
          <a:p>
            <a:pPr marL="0" lvl="1" indent="0">
              <a:buClr>
                <a:schemeClr val="hlink"/>
              </a:buClr>
              <a:buNone/>
              <a:defRPr/>
            </a:pPr>
            <a:r>
              <a:rPr lang="fr-FR" sz="1800" b="1" u="sng" dirty="0"/>
              <a:t>Perte de puissance moteur </a:t>
            </a:r>
            <a:r>
              <a:rPr lang="fr-FR" sz="1800" b="1" dirty="0"/>
              <a:t>= -10% / 3000ft</a:t>
            </a:r>
          </a:p>
          <a:p>
            <a:pPr marL="0" lvl="1" indent="0">
              <a:buClr>
                <a:schemeClr val="hlink"/>
              </a:buClr>
              <a:buNone/>
              <a:defRPr/>
            </a:pPr>
            <a:r>
              <a:rPr lang="fr-FR" sz="1800" b="1" u="sng" dirty="0"/>
              <a:t>Calcul de la vitesse propre </a:t>
            </a:r>
            <a:r>
              <a:rPr lang="fr-FR" sz="1800" b="1" dirty="0"/>
              <a:t>: </a:t>
            </a:r>
          </a:p>
          <a:p>
            <a:pPr lvl="2"/>
            <a:r>
              <a:rPr lang="fr-FR" sz="1400" dirty="0"/>
              <a:t>Majorer Vi de 10%/6000ft ou 1%/600ft pour obtenir </a:t>
            </a:r>
            <a:r>
              <a:rPr lang="fr-FR" sz="1400" dirty="0" err="1"/>
              <a:t>Vp</a:t>
            </a:r>
            <a:endParaRPr lang="fr-FR" sz="1400" dirty="0"/>
          </a:p>
          <a:p>
            <a:pPr lvl="2"/>
            <a:r>
              <a:rPr lang="fr-FR" sz="1400" dirty="0"/>
              <a:t>Majorer Vi de 1% par 5°C d’écart / T°C ISA</a:t>
            </a:r>
          </a:p>
          <a:p>
            <a:pPr marL="0" lvl="2" indent="0">
              <a:buNone/>
              <a:defRPr/>
            </a:pPr>
            <a:r>
              <a:rPr lang="fr-FR" sz="1800" b="1" u="sng" dirty="0"/>
              <a:t>Rayon de virage </a:t>
            </a:r>
            <a:r>
              <a:rPr lang="fr-FR" sz="1800" b="1" dirty="0"/>
              <a:t>: +3% / 1000ft</a:t>
            </a:r>
          </a:p>
          <a:p>
            <a:pPr>
              <a:defRPr/>
            </a:pPr>
            <a:r>
              <a:rPr lang="fr-FR" sz="1800" b="1" u="sng" dirty="0"/>
              <a:t>Distance d’atterrissage </a:t>
            </a:r>
            <a:r>
              <a:rPr lang="fr-FR" sz="1800" b="1" dirty="0"/>
              <a:t>: +3%  / 1000ft</a:t>
            </a:r>
          </a:p>
          <a:p>
            <a:pPr>
              <a:defRPr/>
            </a:pPr>
            <a:r>
              <a:rPr lang="fr-FR" sz="1800" b="1" u="sng" dirty="0"/>
              <a:t>Distance de décollage </a:t>
            </a:r>
            <a:r>
              <a:rPr lang="fr-FR" sz="1800" b="1" dirty="0"/>
              <a:t>: +10%  / 1000ft</a:t>
            </a:r>
          </a:p>
          <a:p>
            <a:pPr>
              <a:defRPr/>
            </a:pPr>
            <a:r>
              <a:rPr lang="fr-FR" sz="1800" b="1" u="sng" dirty="0"/>
              <a:t>Pente piste </a:t>
            </a:r>
            <a:r>
              <a:rPr lang="fr-FR" sz="1800" b="1" dirty="0"/>
              <a:t>: +5%/3000ft pour retrouver les perfos décollage à 0ft</a:t>
            </a:r>
          </a:p>
        </p:txBody>
      </p:sp>
      <p:graphicFrame>
        <p:nvGraphicFramePr>
          <p:cNvPr id="9" name="Group 64">
            <a:extLst>
              <a:ext uri="{FF2B5EF4-FFF2-40B4-BE49-F238E27FC236}">
                <a16:creationId xmlns:a16="http://schemas.microsoft.com/office/drawing/2014/main" id="{5CBD4728-E205-4BEA-8EE5-82085683E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43308"/>
              </p:ext>
            </p:extLst>
          </p:nvPr>
        </p:nvGraphicFramePr>
        <p:xfrm>
          <a:off x="1187624" y="4221088"/>
          <a:ext cx="2234115" cy="1296143"/>
        </p:xfrm>
        <a:graphic>
          <a:graphicData uri="http://schemas.openxmlformats.org/drawingml/2006/table">
            <a:tbl>
              <a:tblPr/>
              <a:tblGrid>
                <a:gridCol w="100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Pente piste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 </a:t>
                      </a:r>
                      <a:r>
                        <a:rPr kumimoji="0" lang="fr-F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</a:t>
                      </a: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marL="121920" marR="12192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A68EA6C7-CCFE-4901-8E53-B6EB6EF7B7BF}"/>
              </a:ext>
            </a:extLst>
          </p:cNvPr>
          <p:cNvSpPr txBox="1"/>
          <p:nvPr/>
        </p:nvSpPr>
        <p:spPr>
          <a:xfrm>
            <a:off x="594602" y="5773906"/>
            <a:ext cx="801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DANS TOUS LES CAS: PRENDRE DES MARGES !!  … BONS VOLS !</a:t>
            </a:r>
          </a:p>
        </p:txBody>
      </p:sp>
      <p:pic>
        <p:nvPicPr>
          <p:cNvPr id="10" name="Espace réservé du contenu 1">
            <a:extLst>
              <a:ext uri="{FF2B5EF4-FFF2-40B4-BE49-F238E27FC236}">
                <a16:creationId xmlns:a16="http://schemas.microsoft.com/office/drawing/2014/main" id="{6C068941-4830-40AF-9082-75A3FE3A1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7" t="8641" r="2401" b="12867"/>
          <a:stretch/>
        </p:blipFill>
        <p:spPr>
          <a:xfrm>
            <a:off x="4692415" y="4099065"/>
            <a:ext cx="3047937" cy="1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5233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Sommaire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9552" y="2636912"/>
            <a:ext cx="8186766" cy="7293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 err="1"/>
              <a:t>L’avion</a:t>
            </a:r>
            <a:r>
              <a:rPr lang="en-US" altLang="ko-KR" sz="2400" b="1" dirty="0"/>
              <a:t> de </a:t>
            </a:r>
            <a:r>
              <a:rPr lang="en-US" altLang="ko-KR" sz="2400" b="1" dirty="0" err="1"/>
              <a:t>montagne</a:t>
            </a:r>
            <a:r>
              <a:rPr lang="en-US" altLang="ko-KR" sz="2400" b="1" dirty="0"/>
              <a:t> - </a:t>
            </a:r>
            <a:r>
              <a:rPr lang="en-US" altLang="ko-KR" sz="2400" b="1" dirty="0" err="1"/>
              <a:t>caractéristiques</a:t>
            </a:r>
            <a:endParaRPr lang="en-US" altLang="ko-K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/>
              <a:t>Notion </a:t>
            </a:r>
            <a:r>
              <a:rPr lang="en-US" altLang="ko-KR" sz="2400" b="1" dirty="0" err="1"/>
              <a:t>d’altitude-densité</a:t>
            </a:r>
            <a:endParaRPr lang="en-US" altLang="ko-K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/>
              <a:t>Evolution de la puissance </a:t>
            </a:r>
            <a:r>
              <a:rPr lang="en-US" altLang="ko-KR" sz="2400" b="1" dirty="0" err="1"/>
              <a:t>moteur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en</a:t>
            </a:r>
            <a:r>
              <a:rPr lang="en-US" altLang="ko-KR" sz="2400" b="1" dirty="0"/>
              <a:t> altitude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sz="2400" b="1" dirty="0"/>
              <a:t>Evolution de la </a:t>
            </a:r>
            <a:r>
              <a:rPr lang="en-US" altLang="ko-KR" sz="2400" b="1" dirty="0" err="1"/>
              <a:t>vitesse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propre</a:t>
            </a:r>
            <a:r>
              <a:rPr lang="en-US" altLang="ko-KR" sz="2400" b="1" dirty="0"/>
              <a:t> avec </a:t>
            </a:r>
            <a:r>
              <a:rPr lang="en-US" altLang="ko-KR" sz="2400" b="1" dirty="0" err="1"/>
              <a:t>l’altitude</a:t>
            </a:r>
            <a:endParaRPr lang="en-US" altLang="ko-K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 err="1"/>
              <a:t>Effets</a:t>
            </a:r>
            <a:r>
              <a:rPr lang="en-US" altLang="ko-KR" sz="2400" b="1" dirty="0"/>
              <a:t> sur les performances </a:t>
            </a:r>
            <a:r>
              <a:rPr lang="en-US" altLang="ko-KR" sz="2400" b="1" dirty="0" err="1"/>
              <a:t>avion</a:t>
            </a:r>
            <a:endParaRPr lang="en-US" altLang="ko-K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/>
              <a:t>Influence de la </a:t>
            </a:r>
            <a:r>
              <a:rPr lang="en-US" altLang="ko-KR" sz="2400" b="1" dirty="0" err="1"/>
              <a:t>pente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piste</a:t>
            </a:r>
            <a:r>
              <a:rPr lang="en-US" altLang="ko-KR" sz="2400" b="1" dirty="0"/>
              <a:t> sur les performances de </a:t>
            </a:r>
            <a:r>
              <a:rPr lang="en-US" altLang="ko-KR" sz="2400" b="1" dirty="0" err="1"/>
              <a:t>décollage</a:t>
            </a:r>
            <a:r>
              <a:rPr lang="en-US" altLang="ko-KR" sz="2400" b="1" dirty="0"/>
              <a:t> et </a:t>
            </a:r>
            <a:r>
              <a:rPr lang="en-US" altLang="ko-KR" sz="2400" b="1" dirty="0" err="1"/>
              <a:t>atterrissage</a:t>
            </a:r>
            <a:endParaRPr lang="en-US" altLang="ko-KR" sz="2400" b="1" dirty="0"/>
          </a:p>
          <a:p>
            <a:pPr marL="457200" lvl="0" indent="-457200">
              <a:buFont typeface="+mj-lt"/>
              <a:buAutoNum type="arabicPeriod"/>
            </a:pPr>
            <a:r>
              <a:rPr lang="en-US" altLang="ko-KR" sz="2400" b="1" dirty="0" err="1"/>
              <a:t>Synthèse</a:t>
            </a:r>
            <a:endParaRPr lang="en-US" altLang="ko-KR" sz="2400" b="1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000" y="33724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1. </a:t>
            </a:r>
            <a:r>
              <a:rPr lang="en-US" altLang="ko-KR" dirty="0" err="1">
                <a:solidFill>
                  <a:schemeClr val="bg1"/>
                </a:solidFill>
              </a:rPr>
              <a:t>L’avion</a:t>
            </a:r>
            <a:r>
              <a:rPr lang="en-US" altLang="ko-KR" dirty="0">
                <a:solidFill>
                  <a:schemeClr val="bg1"/>
                </a:solidFill>
              </a:rPr>
              <a:t> de </a:t>
            </a:r>
            <a:r>
              <a:rPr lang="en-US" altLang="ko-KR" dirty="0" err="1">
                <a:solidFill>
                  <a:schemeClr val="bg1"/>
                </a:solidFill>
              </a:rPr>
              <a:t>montagne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78617" y="748080"/>
            <a:ext cx="8186766" cy="729300"/>
          </a:xfrm>
        </p:spPr>
        <p:txBody>
          <a:bodyPr/>
          <a:lstStyle/>
          <a:p>
            <a:pPr lvl="0"/>
            <a:r>
              <a:rPr lang="en-US" altLang="ko-KR" sz="2400" b="1" dirty="0" err="1"/>
              <a:t>Caractéristiques</a:t>
            </a:r>
            <a:r>
              <a:rPr lang="en-US" altLang="ko-KR" sz="2400" b="1" dirty="0"/>
              <a:t> des </a:t>
            </a:r>
            <a:r>
              <a:rPr lang="en-US" altLang="ko-KR" sz="2400" b="1" dirty="0" err="1"/>
              <a:t>avions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employés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en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montagne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50C86D-B914-47E0-8680-1BA171A67D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617" y="1456964"/>
            <a:ext cx="8341855" cy="47083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Capacité de </a:t>
            </a:r>
            <a:r>
              <a:rPr lang="fr-FR" b="1" u="sng" dirty="0"/>
              <a:t>décollage et atterrissage sur terrain courts</a:t>
            </a:r>
          </a:p>
          <a:p>
            <a:r>
              <a:rPr lang="fr-FR" dirty="0"/>
              <a:t>  =&gt; bon rapport masse/puissance et faible charge alaire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Quelques ordres de grandeur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FR" sz="1400" dirty="0"/>
              <a:t>D140 : 6,6 kg/cv  Jodel D113 : 6,2 kg/cv   PA18-150 : 5,3 kg/cv   </a:t>
            </a:r>
            <a:r>
              <a:rPr lang="fr-FR" sz="1400" i="1" dirty="0"/>
              <a:t>TB9 : 6,6 kg/cv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fr-FR" sz="1400" dirty="0"/>
              <a:t>D140 : 65 kg/m²  Jodel D113 : 48 kg/m²  PA18-150 : 48 kg/m²   </a:t>
            </a:r>
            <a:r>
              <a:rPr lang="fr-FR" sz="1400" i="1" dirty="0"/>
              <a:t>TB9 : 89 kg/m²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Robustesse  structure / moteur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Train classique préférable sur roues (indispensable sur skis) pour :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200" dirty="0"/>
              <a:t>Robustesse  (une roulette de nez est souvent plus fragile)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200" dirty="0"/>
              <a:t>Eloignement de l’hélice du sol  (cailloux, sol irrégulier, neige,…)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200" dirty="0"/>
              <a:t>Capacités de manœuvre au sol sur plateformes exiguë (déverrouillage roulette permettant un demi-tour sur place)</a:t>
            </a:r>
            <a:endParaRPr lang="fr-FR" dirty="0"/>
          </a:p>
          <a:p>
            <a:pPr lvl="1" indent="0">
              <a:buNone/>
            </a:pPr>
            <a:endParaRPr lang="fr-FR" sz="1200" dirty="0"/>
          </a:p>
          <a:p>
            <a:r>
              <a:rPr lang="fr-FR" b="1" u="sng" dirty="0"/>
              <a:t>Hypothèses pour la suite de ce cours :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400" dirty="0"/>
              <a:t>Moteur à piston atmosphérique (non suralimenté) 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400" dirty="0"/>
              <a:t>Moteur à carburateur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400" dirty="0"/>
              <a:t>Hélice à pas fixe</a:t>
            </a:r>
          </a:p>
          <a:p>
            <a:pPr marL="1028700" lvl="1">
              <a:buFont typeface="Courier New" panose="02070309020205020404" pitchFamily="49" charset="0"/>
              <a:buChar char="o"/>
            </a:pPr>
            <a:r>
              <a:rPr lang="fr-FR" sz="1400" dirty="0"/>
              <a:t>Puissance inférieure à 200cv</a:t>
            </a:r>
          </a:p>
          <a:p>
            <a:pPr lvl="1" indent="0">
              <a:buNone/>
            </a:pPr>
            <a:r>
              <a:rPr lang="fr-FR" sz="1400" dirty="0"/>
              <a:t>(</a:t>
            </a:r>
            <a:r>
              <a:rPr lang="fr-FR" sz="1400" i="1" dirty="0"/>
              <a:t>moteurs les plus courants : </a:t>
            </a:r>
            <a:r>
              <a:rPr lang="fr-FR" sz="1400" i="1" dirty="0" err="1"/>
              <a:t>Lycoming</a:t>
            </a:r>
            <a:r>
              <a:rPr lang="fr-FR" sz="1400" i="1" dirty="0"/>
              <a:t> 0-360 (180cv) O-320 (150-160cv) O-235 (120cv) Continental 0-200 (100Cv)   </a:t>
            </a:r>
            <a:r>
              <a:rPr lang="fr-FR" sz="1400" dirty="0"/>
              <a:t>)</a:t>
            </a:r>
          </a:p>
          <a:p>
            <a:pPr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13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32555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1. </a:t>
            </a:r>
            <a:r>
              <a:rPr lang="en-US" altLang="ko-KR" dirty="0" err="1">
                <a:solidFill>
                  <a:schemeClr val="bg1"/>
                </a:solidFill>
              </a:rPr>
              <a:t>L’avion</a:t>
            </a:r>
            <a:r>
              <a:rPr lang="en-US" altLang="ko-KR" dirty="0">
                <a:solidFill>
                  <a:schemeClr val="bg1"/>
                </a:solidFill>
              </a:rPr>
              <a:t> de </a:t>
            </a:r>
            <a:r>
              <a:rPr lang="en-US" altLang="ko-KR" dirty="0" err="1">
                <a:solidFill>
                  <a:schemeClr val="bg1"/>
                </a:solidFill>
              </a:rPr>
              <a:t>montagne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1520" y="829138"/>
            <a:ext cx="8186766" cy="729300"/>
          </a:xfrm>
        </p:spPr>
        <p:txBody>
          <a:bodyPr/>
          <a:lstStyle/>
          <a:p>
            <a:pPr lvl="0"/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Les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avions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les plus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employés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montagne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3F40CB-8BFC-483B-B584-F76FAA293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5"/>
          <a:stretch/>
        </p:blipFill>
        <p:spPr>
          <a:xfrm>
            <a:off x="5228037" y="1574199"/>
            <a:ext cx="2808312" cy="161853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537EF-0006-4517-A887-78523545F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6" t="16935" r="3296" b="-2198"/>
          <a:stretch/>
        </p:blipFill>
        <p:spPr>
          <a:xfrm>
            <a:off x="592687" y="4194795"/>
            <a:ext cx="3071147" cy="19332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A31BBA-B3F9-4FBC-8A75-80B84E49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887" y="3583219"/>
            <a:ext cx="2102624" cy="99613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125276-B927-4240-B3D5-7C469AAC51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5558" b="22212"/>
          <a:stretch/>
        </p:blipFill>
        <p:spPr>
          <a:xfrm>
            <a:off x="5768199" y="4911666"/>
            <a:ext cx="2232247" cy="11186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263D92C-2D43-4FD1-B28D-ADFE5C85B73C}"/>
              </a:ext>
            </a:extLst>
          </p:cNvPr>
          <p:cNvSpPr txBox="1"/>
          <p:nvPr/>
        </p:nvSpPr>
        <p:spPr>
          <a:xfrm>
            <a:off x="1019226" y="356135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Jodel D140 (Mousquetaire / Abeille)  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698EE7D-9356-4AEB-B729-EB5BC3A18A58}"/>
              </a:ext>
            </a:extLst>
          </p:cNvPr>
          <p:cNvSpPr txBox="1"/>
          <p:nvPr/>
        </p:nvSpPr>
        <p:spPr>
          <a:xfrm>
            <a:off x="837130" y="612802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Piper PA18 / PA19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6238CB-FDA1-49C2-B18F-5A74219FACEC}"/>
              </a:ext>
            </a:extLst>
          </p:cNvPr>
          <p:cNvSpPr txBox="1"/>
          <p:nvPr/>
        </p:nvSpPr>
        <p:spPr>
          <a:xfrm>
            <a:off x="5364088" y="322449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Jodel D119 / D113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F6A88A8-BF78-4552-A149-25634A3F3A82}"/>
              </a:ext>
            </a:extLst>
          </p:cNvPr>
          <p:cNvSpPr txBox="1"/>
          <p:nvPr/>
        </p:nvSpPr>
        <p:spPr>
          <a:xfrm>
            <a:off x="4219156" y="4536979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ULM Tetras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2FC2F5-9CEA-4E64-A906-3E05936E5441}"/>
              </a:ext>
            </a:extLst>
          </p:cNvPr>
          <p:cNvSpPr txBox="1"/>
          <p:nvPr/>
        </p:nvSpPr>
        <p:spPr>
          <a:xfrm>
            <a:off x="5480167" y="5989527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Rallye MS893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5D69D8-64BE-4D61-8970-5F1D60404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00" y="1582304"/>
            <a:ext cx="3793403" cy="20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7" y="34959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2. Notion </a:t>
            </a:r>
            <a:r>
              <a:rPr lang="en-US" altLang="ko-KR" dirty="0" err="1">
                <a:solidFill>
                  <a:schemeClr val="bg1"/>
                </a:solidFill>
              </a:rPr>
              <a:t>d’altitude-densité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3315" y="1043516"/>
            <a:ext cx="8537370" cy="729300"/>
          </a:xfrm>
        </p:spPr>
        <p:txBody>
          <a:bodyPr/>
          <a:lstStyle/>
          <a:p>
            <a:pPr lvl="0"/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Atmosphère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standard = 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modèle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u="sng" dirty="0" err="1">
                <a:latin typeface="Arial" pitchFamily="34" charset="0"/>
                <a:cs typeface="Arial" pitchFamily="34" charset="0"/>
              </a:rPr>
              <a:t>théorique</a:t>
            </a:r>
            <a:endParaRPr lang="en-US" altLang="ko-KR" sz="2400" b="1" u="sng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Symbol" panose="05050102010706020507" pitchFamily="18" charset="2"/>
              <a:buChar char="Þ"/>
            </a:pP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formules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issues de la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thermodynamique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et qui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permettent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définir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les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paramètres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fonction</a:t>
            </a:r>
            <a:r>
              <a:rPr lang="en-US" altLang="ko-KR" sz="16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ko-KR" sz="1600" b="1" dirty="0" err="1">
                <a:latin typeface="Arial" pitchFamily="34" charset="0"/>
                <a:cs typeface="Arial" pitchFamily="34" charset="0"/>
              </a:rPr>
              <a:t>l’altitude</a:t>
            </a:r>
            <a:r>
              <a:rPr lang="en-US" altLang="ko-KR" sz="1600" b="1" dirty="0"/>
              <a:t>.</a:t>
            </a:r>
            <a:endParaRPr lang="en-US" altLang="ko-KR" sz="16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CC6807BD-EF1B-4B5D-8A95-7DAEA7230386}"/>
              </a:ext>
            </a:extLst>
          </p:cNvPr>
          <p:cNvSpPr txBox="1">
            <a:spLocks/>
          </p:cNvSpPr>
          <p:nvPr/>
        </p:nvSpPr>
        <p:spPr>
          <a:xfrm>
            <a:off x="478617" y="5517232"/>
            <a:ext cx="8186766" cy="7293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u="sng" dirty="0" err="1"/>
              <a:t>Mais</a:t>
            </a:r>
            <a:r>
              <a:rPr lang="en-US" altLang="ko-KR" sz="1600" b="1" u="sng" dirty="0"/>
              <a:t> </a:t>
            </a:r>
            <a:r>
              <a:rPr lang="en-US" altLang="ko-KR" sz="1600" b="1" u="sng" dirty="0" err="1"/>
              <a:t>l’atmosphère</a:t>
            </a:r>
            <a:r>
              <a:rPr lang="en-US" altLang="ko-KR" sz="1600" b="1" u="sng" dirty="0"/>
              <a:t> </a:t>
            </a:r>
            <a:r>
              <a:rPr lang="en-US" altLang="ko-KR" sz="1600" b="1" u="sng" dirty="0" err="1"/>
              <a:t>est</a:t>
            </a:r>
            <a:r>
              <a:rPr lang="en-US" altLang="ko-KR" sz="1600" b="1" u="sng" dirty="0"/>
              <a:t> </a:t>
            </a:r>
            <a:r>
              <a:rPr lang="en-US" altLang="ko-KR" sz="1600" b="1" u="sng" dirty="0" err="1"/>
              <a:t>rarement</a:t>
            </a:r>
            <a:r>
              <a:rPr lang="en-US" altLang="ko-KR" sz="1600" b="1" u="sng" dirty="0"/>
              <a:t> standard </a:t>
            </a:r>
            <a:r>
              <a:rPr lang="en-US" altLang="ko-KR" sz="1600" b="1" dirty="0"/>
              <a:t>!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8A4682F-00F5-41A1-B8F6-7EE7616A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5" y="1772816"/>
            <a:ext cx="6303810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9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7" y="34959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2. Notion </a:t>
            </a:r>
            <a:r>
              <a:rPr lang="en-US" altLang="ko-KR" dirty="0" err="1">
                <a:solidFill>
                  <a:schemeClr val="bg1"/>
                </a:solidFill>
              </a:rPr>
              <a:t>d’altitude-densité</a:t>
            </a:r>
            <a:endParaRPr lang="ko-KR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F5DCF25-F953-47DF-BBE6-6BA57C78987B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107504" y="980728"/>
                <a:ext cx="8928992" cy="5400600"/>
              </a:xfrm>
            </p:spPr>
            <p:txBody>
              <a:bodyPr/>
              <a:lstStyle/>
              <a:p>
                <a:pPr algn="just">
                  <a:defRPr/>
                </a:pPr>
                <a:r>
                  <a:rPr lang="fr-FR" sz="2400" b="1" u="sng" dirty="0"/>
                  <a:t>Décollage temps chaud + altitude élevée = </a:t>
                </a:r>
                <a:r>
                  <a:rPr lang="fr-FR" sz="2400" b="1" u="sng" dirty="0">
                    <a:solidFill>
                      <a:srgbClr val="FF0000"/>
                    </a:solidFill>
                  </a:rPr>
                  <a:t>DANGER</a:t>
                </a:r>
              </a:p>
              <a:p>
                <a:pPr algn="just">
                  <a:defRPr/>
                </a:pPr>
                <a:endParaRPr lang="fr-FR" b="1" dirty="0">
                  <a:solidFill>
                    <a:srgbClr val="FF0000"/>
                  </a:solidFill>
                </a:endParaRPr>
              </a:p>
              <a:p>
                <a:pPr algn="just">
                  <a:defRPr/>
                </a:pPr>
                <a:r>
                  <a:rPr lang="fr-FR" b="1" u="sng" dirty="0"/>
                  <a:t>Raison </a:t>
                </a:r>
                <a:r>
                  <a:rPr lang="fr-FR" b="1" dirty="0"/>
                  <a:t>:  Les performances de l’avion dépendent de </a:t>
                </a:r>
                <a:r>
                  <a:rPr lang="fr-FR" b="1" u="sng" dirty="0"/>
                  <a:t>l’altitude-densité </a:t>
                </a:r>
              </a:p>
              <a:p>
                <a:pPr algn="just">
                  <a:defRPr/>
                </a:pPr>
                <a:r>
                  <a:rPr lang="fr-FR" b="1" dirty="0"/>
                  <a:t>   </a:t>
                </a:r>
                <a:r>
                  <a:rPr lang="fr-FR" b="1" i="1" dirty="0"/>
                  <a:t>Intuitivement, l’altitude-densité représente la quantité de molécules d’air entourant l’avion</a:t>
                </a:r>
              </a:p>
              <a:p>
                <a:pPr algn="just">
                  <a:defRPr/>
                </a:pPr>
                <a:r>
                  <a:rPr lang="fr-FR" b="1" i="1" dirty="0"/>
                  <a:t>   Altitude-densité élevée = air peu dense, peu porteur, moins de puissance moteur</a:t>
                </a:r>
              </a:p>
              <a:p>
                <a:pPr algn="just">
                  <a:defRPr/>
                </a:pPr>
                <a:endParaRPr lang="fr-FR" b="1" dirty="0"/>
              </a:p>
              <a:p>
                <a:pPr algn="just">
                  <a:defRPr/>
                </a:pPr>
                <a:r>
                  <a:rPr lang="fr-FR" b="1" u="sng" dirty="0"/>
                  <a:t>Altitude – densité (Z</a:t>
                </a:r>
                <a:r>
                  <a:rPr lang="el-GR" b="1" u="sng" dirty="0"/>
                  <a:t>σ</a:t>
                </a:r>
                <a:r>
                  <a:rPr lang="fr-FR" b="1" dirty="0"/>
                  <a:t>)= Altitude pression que l’on aurait dans atmosphère standard                   correspondante à la densité du jour.</a:t>
                </a:r>
              </a:p>
              <a:p>
                <a:pPr algn="just">
                  <a:defRPr/>
                </a:pPr>
                <a:r>
                  <a:rPr lang="fr-FR" b="1" dirty="0"/>
                  <a:t>Comment calculer l’altitude-densité ? </a:t>
                </a:r>
              </a:p>
              <a:p>
                <a:pPr algn="just">
                  <a:defRPr/>
                </a:pPr>
                <a:r>
                  <a:rPr lang="fr-FR" sz="1400" b="1" dirty="0"/>
                  <a:t>=&gt; formules approchées 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/>
                      </a:rPr>
                      <m:t>𝒁</m:t>
                    </m:r>
                    <m:r>
                      <a:rPr lang="fr-FR" sz="1400" b="1" i="1">
                        <a:latin typeface="Cambria Math"/>
                        <a:ea typeface="Cambria Math"/>
                      </a:rPr>
                      <m:t>𝝈</m:t>
                    </m:r>
                    <m:r>
                      <a:rPr lang="fr-FR" sz="1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1400" b="1" i="1">
                        <a:latin typeface="Cambria Math"/>
                        <a:ea typeface="Cambria Math"/>
                      </a:rPr>
                      <m:t>𝒁𝒑</m:t>
                    </m:r>
                    <m:r>
                      <a:rPr lang="fr-FR" sz="1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1400" b="1" i="1">
                        <a:latin typeface="Cambria Math"/>
                        <a:ea typeface="Cambria Math"/>
                      </a:rPr>
                      <m:t>𝟔𝟎𝟎</m:t>
                    </m:r>
                    <m:f>
                      <m:f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sz="1400" b="1" i="1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fr-FR" sz="14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400" b="1" i="1">
                            <a:latin typeface="Cambria Math"/>
                            <a:ea typeface="Cambria Math"/>
                          </a:rPr>
                          <m:t>𝑻𝒊𝒔𝒂</m:t>
                        </m:r>
                      </m:num>
                      <m:den>
                        <m:r>
                          <a:rPr lang="fr-FR" sz="1400" b="1" i="1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FR" sz="1400" b="1" dirty="0"/>
                  <a:t> ou voir courbe </a:t>
                </a:r>
              </a:p>
              <a:p>
                <a:pPr algn="just">
                  <a:defRPr/>
                </a:pPr>
                <a:endParaRPr lang="fr-FR" b="1" dirty="0"/>
              </a:p>
              <a:p>
                <a:pPr algn="just">
                  <a:defRPr/>
                </a:pPr>
                <a:r>
                  <a:rPr lang="fr-FR" b="1" u="sng" dirty="0"/>
                  <a:t>Exemple:</a:t>
                </a:r>
                <a:r>
                  <a:rPr lang="fr-FR" b="1" dirty="0"/>
                  <a:t>  l’Alpe d’Huez : 22°C à 6000ft </a:t>
                </a:r>
              </a:p>
              <a:p>
                <a:pPr algn="just">
                  <a:defRPr/>
                </a:pPr>
                <a:r>
                  <a:rPr lang="fr-FR" b="1" dirty="0"/>
                  <a:t>=&gt; (Tisa = 15-(2*6) =+3°C  =&gt; Z</a:t>
                </a:r>
                <a:r>
                  <a:rPr lang="el-GR" b="1" dirty="0"/>
                  <a:t>σ</a:t>
                </a:r>
                <a:r>
                  <a:rPr lang="fr-FR" b="1" dirty="0"/>
                  <a:t> =6000+ 600x((22-3)/5) = </a:t>
                </a:r>
                <a:r>
                  <a:rPr lang="fr-FR" b="1" u="sng" dirty="0"/>
                  <a:t>8280ft </a:t>
                </a:r>
                <a:endParaRPr lang="fr-FR" b="1" dirty="0"/>
              </a:p>
              <a:p>
                <a:pPr algn="just">
                  <a:defRPr/>
                </a:pPr>
                <a:r>
                  <a:rPr lang="fr-FR" b="1" dirty="0"/>
                  <a:t>Du point de vue des performances, tout se passe comme si le terrain était situé à 8280ft et qu’il y régnait une température standard.</a:t>
                </a:r>
              </a:p>
              <a:p>
                <a:pPr algn="just">
                  <a:defRPr/>
                </a:pPr>
                <a:endParaRPr lang="fr-FR" b="1" u="sng" dirty="0"/>
              </a:p>
              <a:p>
                <a:pPr algn="just">
                  <a:defRPr/>
                </a:pPr>
                <a:r>
                  <a:rPr lang="fr-FR" b="1" u="sng" dirty="0"/>
                  <a:t>Formule approchée à retenir </a:t>
                </a:r>
                <a:r>
                  <a:rPr lang="fr-FR" b="1" dirty="0"/>
                  <a:t>:  </a:t>
                </a:r>
              </a:p>
              <a:p>
                <a:pPr algn="just">
                  <a:defRPr/>
                </a:pPr>
                <a:r>
                  <a:rPr lang="fr-FR" sz="2400" b="1" u="sng" dirty="0">
                    <a:solidFill>
                      <a:srgbClr val="FF0000"/>
                    </a:solidFill>
                  </a:rPr>
                  <a:t>+1°C  d’écart / standard =&gt; +120ft d’altitude-densité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F5DCF25-F953-47DF-BBE6-6BA57C789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107504" y="980728"/>
                <a:ext cx="8928992" cy="5400600"/>
              </a:xfrm>
              <a:blipFill>
                <a:blip r:embed="rId2"/>
                <a:stretch>
                  <a:fillRect t="-903" r="-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16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7" y="34959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2. Notion </a:t>
            </a:r>
            <a:r>
              <a:rPr lang="en-US" altLang="ko-KR" dirty="0" err="1">
                <a:solidFill>
                  <a:schemeClr val="bg1"/>
                </a:solidFill>
              </a:rPr>
              <a:t>d’altitude-densité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919A862E-7A9D-444F-818C-D5438BDF10DD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4788024" cy="54006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b="1" dirty="0"/>
              <a:t>Vidéo : décollage d’un STINSON 108-3 aux USA </a:t>
            </a:r>
          </a:p>
          <a:p>
            <a:pPr algn="just">
              <a:defRPr/>
            </a:pPr>
            <a:r>
              <a:rPr lang="fr-FR" b="1" dirty="0"/>
              <a:t>Lien  :</a:t>
            </a:r>
          </a:p>
          <a:p>
            <a:pPr algn="just">
              <a:defRPr/>
            </a:pPr>
            <a:r>
              <a:rPr lang="fr-FR" b="1" dirty="0"/>
              <a:t>https://www.youtube.com/watch?v=S7r_LS7b2qc </a:t>
            </a:r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>
              <a:defRPr/>
            </a:pPr>
            <a:endParaRPr lang="fr-FR" b="1" dirty="0"/>
          </a:p>
          <a:p>
            <a:pPr algn="just"/>
            <a:r>
              <a:rPr lang="fr-FR" dirty="0"/>
              <a:t>Altitude terrain = 6370ft  et 27°C</a:t>
            </a:r>
          </a:p>
          <a:p>
            <a:pPr algn="just"/>
            <a:r>
              <a:rPr lang="fr-FR" dirty="0"/>
              <a:t>=&gt; Altitude densité de 9167ft !!</a:t>
            </a:r>
          </a:p>
          <a:p>
            <a:pPr algn="just"/>
            <a:r>
              <a:rPr lang="fr-FR" dirty="0"/>
              <a:t>=&gt; </a:t>
            </a:r>
            <a:r>
              <a:rPr lang="fr-FR" dirty="0">
                <a:solidFill>
                  <a:srgbClr val="FF0000"/>
                </a:solidFill>
              </a:rPr>
              <a:t>décollage impossible à pleine charge !</a:t>
            </a:r>
          </a:p>
          <a:p>
            <a:pPr algn="just"/>
            <a:r>
              <a:rPr lang="fr-FR" dirty="0"/>
              <a:t>Aspect FH dans cet accident</a:t>
            </a:r>
          </a:p>
          <a:p>
            <a:pPr algn="just"/>
            <a:r>
              <a:rPr lang="fr-FR" dirty="0"/>
              <a:t>Le pilote doit connaître les performances de son     avion aux Z</a:t>
            </a:r>
            <a:r>
              <a:rPr lang="el-GR" dirty="0"/>
              <a:t>σ</a:t>
            </a:r>
            <a:r>
              <a:rPr lang="fr-FR" dirty="0"/>
              <a:t> envisagées</a:t>
            </a:r>
          </a:p>
          <a:p>
            <a:pPr algn="just"/>
            <a:endParaRPr lang="fr-FR" i="1" dirty="0"/>
          </a:p>
          <a:p>
            <a:pPr algn="just"/>
            <a:r>
              <a:rPr lang="fr-FR" i="1" dirty="0"/>
              <a:t>L’utilisation de l’abaque ci-contre permet d’avoir une rapide estimation des conséquences d’une altitude  densité élevée.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0E9B16-D185-4A0B-8CDC-C1BACB2E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728"/>
            <a:ext cx="4032651" cy="52599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32E2F7-1B14-40D8-B370-F944379A6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988840"/>
            <a:ext cx="26824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7" y="34959"/>
            <a:ext cx="7524328" cy="714356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dirty="0">
                <a:solidFill>
                  <a:schemeClr val="bg1"/>
                </a:solidFill>
              </a:rPr>
              <a:t>3. Performances </a:t>
            </a:r>
            <a:r>
              <a:rPr lang="en-US" altLang="ko-KR" dirty="0" err="1">
                <a:solidFill>
                  <a:schemeClr val="bg1"/>
                </a:solidFill>
              </a:rPr>
              <a:t>moteur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0077" y="749315"/>
            <a:ext cx="8186766" cy="729300"/>
          </a:xfrm>
        </p:spPr>
        <p:txBody>
          <a:bodyPr/>
          <a:lstStyle/>
          <a:p>
            <a:pPr lvl="0"/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Perfo</a:t>
            </a:r>
            <a:r>
              <a:rPr lang="en-US" altLang="ko-KR" sz="2400" b="1" dirty="0"/>
              <a:t>rmances du </a:t>
            </a:r>
            <a:r>
              <a:rPr lang="en-US" altLang="ko-KR" sz="2400" b="1" dirty="0" err="1"/>
              <a:t>moteur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en</a:t>
            </a:r>
            <a:r>
              <a:rPr lang="en-US" altLang="ko-KR" sz="2400" b="1" dirty="0"/>
              <a:t> altitude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F5DCF25-F953-47DF-BBE6-6BA57C78987B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381170" y="1355067"/>
                <a:ext cx="8186765" cy="4147865"/>
              </a:xfrm>
            </p:spPr>
            <p:txBody>
              <a:bodyPr/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fr-FR" sz="1800" b="1" dirty="0"/>
                  <a:t>La majorité des avions utilisés en vol montagne utilisent des        moteurs à pistons atmosphériques (sans turbo) hélice calage fixe.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fr-FR" sz="1800" b="1" dirty="0"/>
                  <a:t>La puissance fournie est proportionnelle à la </a:t>
                </a:r>
                <a:r>
                  <a:rPr lang="fr-FR" sz="1800" b="1" u="sng" dirty="0"/>
                  <a:t>masse</a:t>
                </a:r>
                <a:r>
                  <a:rPr lang="fr-FR" sz="1800" b="1" dirty="0"/>
                  <a:t> du mélange   air-carburant admise dans le moteur</a:t>
                </a:r>
              </a:p>
              <a:p>
                <a:pPr algn="just">
                  <a:defRPr/>
                </a:pPr>
                <a:r>
                  <a:rPr lang="fr-FR" sz="1800" b="1" dirty="0"/>
                  <a:t> =&gt; Donc proportionnelle à la </a:t>
                </a:r>
                <a:r>
                  <a:rPr lang="fr-FR" sz="1800" b="1" u="sng" dirty="0"/>
                  <a:t>densité de l’air ambiant qui alimente   le moteur</a:t>
                </a:r>
                <a:r>
                  <a:rPr lang="fr-FR" sz="1800" b="1" i="1" dirty="0">
                    <a:latin typeface="Cambria Math"/>
                  </a:rPr>
                  <a:t>.</a:t>
                </a:r>
              </a:p>
              <a:p>
                <a:pPr algn="just">
                  <a:tabLst>
                    <a:tab pos="628650" algn="l"/>
                    <a:tab pos="1971675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fr-FR" sz="1800" b="1" i="1"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fr-FR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d>
                    <m:r>
                      <a:rPr lang="fr-FR" sz="18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𝒏𝒐𝒎</m:t>
                        </m:r>
                      </m:sub>
                    </m:sSub>
                    <m:d>
                      <m:dPr>
                        <m:ctrlPr>
                          <a:rPr lang="fr-FR" sz="18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𝝈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1800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1800" b="1" dirty="0"/>
                  <a:t>              </a:t>
                </a:r>
              </a:p>
              <a:p>
                <a:pPr algn="just">
                  <a:tabLst>
                    <a:tab pos="628650" algn="l"/>
                    <a:tab pos="1971675" algn="l"/>
                  </a:tabLst>
                  <a:defRPr/>
                </a:pPr>
                <a:r>
                  <a:rPr lang="fr-FR" sz="1800" b="1" dirty="0"/>
                  <a:t>Formule approchée à retenir:  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Perte puissance </a:t>
                </a:r>
                <a:r>
                  <a:rPr lang="fr-FR" sz="1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:r>
                  <a:rPr lang="fr-FR" sz="1800" b="1" dirty="0">
                    <a:solidFill>
                      <a:srgbClr val="FF0000"/>
                    </a:solidFill>
                  </a:rPr>
                  <a:t> -10%/3000ft</a:t>
                </a:r>
              </a:p>
              <a:p>
                <a:pPr>
                  <a:tabLst>
                    <a:tab pos="628650" algn="l"/>
                    <a:tab pos="1971675" algn="l"/>
                  </a:tabLst>
                  <a:defRPr/>
                </a:pPr>
                <a:endParaRPr lang="fr-FR" sz="1600" i="1" u="sng" dirty="0">
                  <a:solidFill>
                    <a:schemeClr val="tx1"/>
                  </a:solidFill>
                </a:endParaRPr>
              </a:p>
              <a:p>
                <a:pPr>
                  <a:tabLst>
                    <a:tab pos="628650" algn="l"/>
                    <a:tab pos="1971675" algn="l"/>
                  </a:tabLst>
                  <a:defRPr/>
                </a:pPr>
                <a:r>
                  <a:rPr lang="fr-FR" sz="1600" i="1" u="sng" dirty="0">
                    <a:solidFill>
                      <a:schemeClr val="tx1"/>
                    </a:solidFill>
                  </a:rPr>
                  <a:t>Exemple : </a:t>
                </a:r>
                <a:r>
                  <a:rPr lang="fr-FR" sz="1600" i="1" dirty="0"/>
                  <a:t>Un moteur qui délivre 180cv au niveau de la mer</a:t>
                </a:r>
              </a:p>
              <a:p>
                <a:pPr>
                  <a:tabLst>
                    <a:tab pos="628650" algn="l"/>
                    <a:tab pos="1971675" algn="l"/>
                  </a:tabLst>
                  <a:defRPr/>
                </a:pPr>
                <a:r>
                  <a:rPr lang="fr-FR" sz="1600" i="1" dirty="0"/>
                  <a:t>ne délivrera plus que 140cv à 6000ft (-20%)…. </a:t>
                </a:r>
              </a:p>
              <a:p>
                <a:pPr>
                  <a:tabLst>
                    <a:tab pos="628650" algn="l"/>
                    <a:tab pos="1971675" algn="l"/>
                  </a:tabLst>
                  <a:defRPr/>
                </a:pPr>
                <a:r>
                  <a:rPr lang="fr-FR" sz="1600" i="1" dirty="0"/>
                  <a:t>…à condition que :</a:t>
                </a:r>
              </a:p>
              <a:p>
                <a:pPr lvl="2">
                  <a:buFont typeface="Symbol" panose="05050102010706020507" pitchFamily="18" charset="2"/>
                  <a:buChar char="Þ"/>
                  <a:defRPr/>
                </a:pPr>
                <a:r>
                  <a:rPr lang="fr-FR" sz="1600" i="1" dirty="0"/>
                  <a:t>l’hélice soit bien adaptée </a:t>
                </a:r>
              </a:p>
              <a:p>
                <a:pPr lvl="2">
                  <a:buFont typeface="Symbol" panose="05050102010706020507" pitchFamily="18" charset="2"/>
                  <a:buChar char="Þ"/>
                  <a:defRPr/>
                </a:pPr>
                <a:r>
                  <a:rPr lang="fr-FR" sz="1600" i="1" dirty="0"/>
                  <a:t>la mixture soit bien réglée</a:t>
                </a:r>
              </a:p>
            </p:txBody>
          </p:sp>
        </mc:Choice>
        <mc:Fallback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FF5DCF25-F953-47DF-BBE6-6BA57C789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381170" y="1355067"/>
                <a:ext cx="8186765" cy="4147865"/>
              </a:xfrm>
              <a:blipFill>
                <a:blip r:embed="rId2"/>
                <a:stretch>
                  <a:fillRect t="-734" r="-596" b="-45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F01376A9-6720-442C-BA63-16C031FC0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6470851" y="3861049"/>
            <a:ext cx="232528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CCDEF2-6847-4341-A4E3-88A2E3ED6D6B}"/>
              </a:ext>
            </a:extLst>
          </p:cNvPr>
          <p:cNvSpPr/>
          <p:nvPr/>
        </p:nvSpPr>
        <p:spPr>
          <a:xfrm>
            <a:off x="654231" y="5589240"/>
            <a:ext cx="793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i="1" u="sng" dirty="0"/>
              <a:t>Attention : </a:t>
            </a:r>
            <a:r>
              <a:rPr lang="fr-FR" sz="1600" i="1" dirty="0"/>
              <a:t>ne pas confondre puissance et régime : le régime moteur plein gaz est        pratiquement constant avec l’altitude.  Importance de la pression d’admission !</a:t>
            </a:r>
          </a:p>
        </p:txBody>
      </p:sp>
    </p:spTree>
    <p:extLst>
      <p:ext uri="{BB962C8B-B14F-4D97-AF65-F5344CB8AC3E}">
        <p14:creationId xmlns:p14="http://schemas.microsoft.com/office/powerpoint/2010/main" val="349016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2438</Words>
  <Application>Microsoft Office PowerPoint</Application>
  <PresentationFormat>Affichage à l'écran (4:3)</PresentationFormat>
  <Paragraphs>330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맑은 고딕</vt:lpstr>
      <vt:lpstr>Arial</vt:lpstr>
      <vt:lpstr>Calibri</vt:lpstr>
      <vt:lpstr>Cambria Math</vt:lpstr>
      <vt:lpstr>Courier New</vt:lpstr>
      <vt:lpstr>Symbol</vt:lpstr>
      <vt:lpstr>Wingdings</vt:lpstr>
      <vt:lpstr>Office Theme</vt:lpstr>
      <vt:lpstr>Custom Design</vt:lpstr>
      <vt:lpstr>Présentation PowerPoint</vt:lpstr>
      <vt:lpstr>Présentation PowerPoint</vt:lpstr>
      <vt:lpstr> Sommaire</vt:lpstr>
      <vt:lpstr> 1. L’avion de montagne</vt:lpstr>
      <vt:lpstr> 1. L’avion de montagne</vt:lpstr>
      <vt:lpstr> 2. Notion d’altitude-densité</vt:lpstr>
      <vt:lpstr> 2. Notion d’altitude-densité</vt:lpstr>
      <vt:lpstr> 2. Notion d’altitude-densité</vt:lpstr>
      <vt:lpstr> 3. Performances moteur</vt:lpstr>
      <vt:lpstr> 3. Performances moteur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des cours AFPM</dc:title>
  <dc:creator>André Merlier</dc:creator>
  <cp:lastModifiedBy>REMIGI Guillaume</cp:lastModifiedBy>
  <cp:revision>137</cp:revision>
  <dcterms:created xsi:type="dcterms:W3CDTF">2014-04-01T16:35:38Z</dcterms:created>
  <dcterms:modified xsi:type="dcterms:W3CDTF">2018-12-06T14:23:11Z</dcterms:modified>
</cp:coreProperties>
</file>