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23"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맑은 고딕"/>
          <a:ea typeface="맑은 고딕"/>
          <a:cs typeface="맑은 고딕"/>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맑은 고딕"/>
          <a:ea typeface="맑은 고딕"/>
          <a:cs typeface="맑은 고딕"/>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맑은 고딕"/>
          <a:ea typeface="맑은 고딕"/>
          <a:cs typeface="맑은 고딕"/>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0" name="Numéro de diapositive"/>
          <p:cNvSpPr txBox="1">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pPr/>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7" name="Texte du titre"/>
          <p:cNvSpPr txBox="1">
            <a:spLocks noGrp="1"/>
          </p:cNvSpPr>
          <p:nvPr>
            <p:ph type="title"/>
          </p:nvPr>
        </p:nvSpPr>
        <p:spPr>
          <a:xfrm>
            <a:off x="457200" y="273050"/>
            <a:ext cx="3008314" cy="1162050"/>
          </a:xfrm>
          <a:prstGeom prst="rect">
            <a:avLst/>
          </a:prstGeom>
        </p:spPr>
        <p:txBody>
          <a:bodyPr anchor="b">
            <a:normAutofit/>
          </a:bodyPr>
          <a:lstStyle>
            <a:lvl1pPr>
              <a:defRPr sz="1400">
                <a:latin typeface="맑은 고딕"/>
                <a:ea typeface="맑은 고딕"/>
                <a:cs typeface="맑은 고딕"/>
                <a:sym typeface="맑은 고딕"/>
              </a:defRPr>
            </a:lvl1pPr>
          </a:lstStyle>
          <a:p>
            <a:r>
              <a:t>Texte du titre</a:t>
            </a:r>
          </a:p>
        </p:txBody>
      </p:sp>
      <p:sp>
        <p:nvSpPr>
          <p:cNvPr id="98" name="Texte niveau 1…"/>
          <p:cNvSpPr txBox="1">
            <a:spLocks noGrp="1"/>
          </p:cNvSpPr>
          <p:nvPr>
            <p:ph type="body" idx="1"/>
          </p:nvPr>
        </p:nvSpPr>
        <p:spPr>
          <a:xfrm>
            <a:off x="3575050" y="273050"/>
            <a:ext cx="5111750" cy="5853113"/>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99"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100" name="Numéro de diapositive"/>
          <p:cNvSpPr txBox="1">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pPr/>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7" name="Texte du titre"/>
          <p:cNvSpPr txBox="1">
            <a:spLocks noGrp="1"/>
          </p:cNvSpPr>
          <p:nvPr>
            <p:ph type="title"/>
          </p:nvPr>
        </p:nvSpPr>
        <p:spPr>
          <a:xfrm>
            <a:off x="1792288" y="4800600"/>
            <a:ext cx="5486401" cy="566738"/>
          </a:xfrm>
          <a:prstGeom prst="rect">
            <a:avLst/>
          </a:prstGeom>
        </p:spPr>
        <p:txBody>
          <a:bodyPr anchor="b">
            <a:normAutofit/>
          </a:bodyPr>
          <a:lstStyle>
            <a:lvl1pPr>
              <a:defRPr sz="1400">
                <a:latin typeface="맑은 고딕"/>
                <a:ea typeface="맑은 고딕"/>
                <a:cs typeface="맑은 고딕"/>
                <a:sym typeface="맑은 고딕"/>
              </a:defRPr>
            </a:lvl1pPr>
          </a:lstStyle>
          <a:p>
            <a:r>
              <a:t>Texte du titre</a:t>
            </a:r>
          </a:p>
        </p:txBody>
      </p:sp>
      <p:sp>
        <p:nvSpPr>
          <p:cNvPr id="108"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109" name="Texte niveau 1…"/>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10" name="Numéro de diapositive"/>
          <p:cNvSpPr txBox="1">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pPr/>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17" name="Texte du titre"/>
          <p:cNvSpPr txBox="1">
            <a:spLocks noGrp="1"/>
          </p:cNvSpPr>
          <p:nvPr>
            <p:ph type="title"/>
          </p:nvPr>
        </p:nvSpPr>
        <p:spPr>
          <a:xfrm>
            <a:off x="457200" y="274638"/>
            <a:ext cx="8229600" cy="1143001"/>
          </a:xfrm>
          <a:prstGeom prst="rect">
            <a:avLst/>
          </a:prstGeom>
        </p:spPr>
        <p:txBody>
          <a:bodyPr>
            <a:normAutofit/>
          </a:bodyPr>
          <a:lstStyle>
            <a:lvl1pPr algn="ctr">
              <a:defRPr sz="4400" b="0">
                <a:latin typeface="+mn-lt"/>
                <a:ea typeface="+mn-ea"/>
                <a:cs typeface="+mn-cs"/>
                <a:sym typeface="Calibri"/>
              </a:defRPr>
            </a:lvl1pPr>
          </a:lstStyle>
          <a:p>
            <a:r>
              <a:t>Texte du titre</a:t>
            </a:r>
          </a:p>
        </p:txBody>
      </p:sp>
      <p:sp>
        <p:nvSpPr>
          <p:cNvPr id="118" name="Texte niveau 1…"/>
          <p:cNvSpPr txBox="1">
            <a:spLocks noGrp="1"/>
          </p:cNvSpPr>
          <p:nvPr>
            <p:ph type="body" idx="1"/>
          </p:nvPr>
        </p:nvSpPr>
        <p:spPr>
          <a:xfrm>
            <a:off x="457200" y="1600200"/>
            <a:ext cx="8229600" cy="4525963"/>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19" name="Numéro de diapositive"/>
          <p:cNvSpPr txBox="1">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pPr/>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26" name="Texte du titre"/>
          <p:cNvSpPr txBox="1">
            <a:spLocks noGrp="1"/>
          </p:cNvSpPr>
          <p:nvPr>
            <p:ph type="title"/>
          </p:nvPr>
        </p:nvSpPr>
        <p:spPr>
          <a:xfrm>
            <a:off x="6629400" y="274638"/>
            <a:ext cx="2057400" cy="5851526"/>
          </a:xfrm>
          <a:prstGeom prst="rect">
            <a:avLst/>
          </a:prstGeom>
        </p:spPr>
        <p:txBody>
          <a:bodyPr>
            <a:normAutofit/>
          </a:bodyPr>
          <a:lstStyle>
            <a:lvl1pPr algn="ctr">
              <a:defRPr sz="4400" b="0">
                <a:latin typeface="+mn-lt"/>
                <a:ea typeface="+mn-ea"/>
                <a:cs typeface="+mn-cs"/>
                <a:sym typeface="Calibri"/>
              </a:defRPr>
            </a:lvl1pPr>
          </a:lstStyle>
          <a:p>
            <a:r>
              <a:t>Texte du titre</a:t>
            </a:r>
          </a:p>
        </p:txBody>
      </p:sp>
      <p:sp>
        <p:nvSpPr>
          <p:cNvPr id="127" name="Texte niveau 1…"/>
          <p:cNvSpPr txBox="1">
            <a:spLocks noGrp="1"/>
          </p:cNvSpPr>
          <p:nvPr>
            <p:ph type="body" idx="1"/>
          </p:nvPr>
        </p:nvSpPr>
        <p:spPr>
          <a:xfrm>
            <a:off x="457200" y="274638"/>
            <a:ext cx="6019800" cy="5851526"/>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28" name="Numéro de diapositive"/>
          <p:cNvSpPr txBox="1">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pPr/>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 name="Texte du titre"/>
          <p:cNvSpPr txBox="1">
            <a:spLocks noGrp="1"/>
          </p:cNvSpPr>
          <p:nvPr>
            <p:ph type="title"/>
          </p:nvPr>
        </p:nvSpPr>
        <p:spPr>
          <a:xfrm>
            <a:off x="0" y="16778"/>
            <a:ext cx="9144000" cy="1069514"/>
          </a:xfrm>
          <a:prstGeom prst="rect">
            <a:avLst/>
          </a:prstGeom>
        </p:spPr>
        <p:txBody>
          <a:bodyPr>
            <a:normAutofit/>
          </a:bodyPr>
          <a:lstStyle>
            <a:lvl1pPr>
              <a:defRPr>
                <a:solidFill>
                  <a:srgbClr val="FFFFFF"/>
                </a:solidFill>
              </a:defRPr>
            </a:lvl1pPr>
          </a:lstStyle>
          <a:p>
            <a:r>
              <a:t>Texte du titre</a:t>
            </a:r>
          </a:p>
        </p:txBody>
      </p:sp>
      <p:sp>
        <p:nvSpPr>
          <p:cNvPr id="19" name="Texte niveau 1…"/>
          <p:cNvSpPr txBox="1">
            <a:spLocks noGrp="1"/>
          </p:cNvSpPr>
          <p:nvPr>
            <p:ph type="body" sz="quarter" idx="1"/>
          </p:nvPr>
        </p:nvSpPr>
        <p:spPr>
          <a:xfrm>
            <a:off x="457200" y="1600200"/>
            <a:ext cx="8229600" cy="460649"/>
          </a:xfrm>
          <a:prstGeom prst="rect">
            <a:avLst/>
          </a:prstGeom>
        </p:spPr>
        <p:txBody>
          <a:bodyPr anchor="ctr">
            <a:normAutofit/>
          </a:bodyPr>
          <a:lstStyle>
            <a:lvl1pPr marL="0" indent="0">
              <a:spcBef>
                <a:spcPts val="400"/>
              </a:spcBef>
              <a:buSzTx/>
              <a:buFontTx/>
              <a:buNone/>
              <a:defRPr sz="2000">
                <a:solidFill>
                  <a:srgbClr val="FFFFFF"/>
                </a:solidFill>
                <a:latin typeface="Arial"/>
                <a:ea typeface="Arial"/>
                <a:cs typeface="Arial"/>
                <a:sym typeface="Arial"/>
              </a:defRPr>
            </a:lvl1pPr>
            <a:lvl2pPr marL="661307" indent="-204107">
              <a:spcBef>
                <a:spcPts val="400"/>
              </a:spcBef>
              <a:buFontTx/>
              <a:defRPr sz="2000">
                <a:solidFill>
                  <a:srgbClr val="FFFFFF"/>
                </a:solidFill>
                <a:latin typeface="Arial"/>
                <a:ea typeface="Arial"/>
                <a:cs typeface="Arial"/>
                <a:sym typeface="Arial"/>
              </a:defRPr>
            </a:lvl2pPr>
            <a:lvl3pPr marL="1104900" indent="-190500">
              <a:spcBef>
                <a:spcPts val="400"/>
              </a:spcBef>
              <a:buFontTx/>
              <a:defRPr sz="2000">
                <a:solidFill>
                  <a:srgbClr val="FFFFFF"/>
                </a:solidFill>
                <a:latin typeface="Arial"/>
                <a:ea typeface="Arial"/>
                <a:cs typeface="Arial"/>
                <a:sym typeface="Arial"/>
              </a:defRPr>
            </a:lvl3pPr>
            <a:lvl4pPr marL="1600200" indent="-228600">
              <a:spcBef>
                <a:spcPts val="400"/>
              </a:spcBef>
              <a:buFontTx/>
              <a:defRPr sz="2000">
                <a:solidFill>
                  <a:srgbClr val="FFFFFF"/>
                </a:solidFill>
                <a:latin typeface="Arial"/>
                <a:ea typeface="Arial"/>
                <a:cs typeface="Arial"/>
                <a:sym typeface="Arial"/>
              </a:defRPr>
            </a:lvl4pPr>
            <a:lvl5pPr marL="2057400" indent="-228600">
              <a:spcBef>
                <a:spcPts val="400"/>
              </a:spcBef>
              <a:buFontTx/>
              <a:defRPr sz="2000">
                <a:solidFill>
                  <a:srgbClr val="FFFFFF"/>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20"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7" name="Texte du titre"/>
          <p:cNvSpPr txBox="1">
            <a:spLocks noGrp="1"/>
          </p:cNvSpPr>
          <p:nvPr>
            <p:ph type="title"/>
          </p:nvPr>
        </p:nvSpPr>
        <p:spPr>
          <a:xfrm>
            <a:off x="1619671" y="0"/>
            <a:ext cx="7524330" cy="1069514"/>
          </a:xfrm>
          <a:prstGeom prst="rect">
            <a:avLst/>
          </a:prstGeom>
        </p:spPr>
        <p:txBody>
          <a:bodyPr>
            <a:normAutofit/>
          </a:bodyPr>
          <a:lstStyle>
            <a:lvl1pPr>
              <a:defRPr>
                <a:solidFill>
                  <a:srgbClr val="404040"/>
                </a:solidFill>
              </a:defRPr>
            </a:lvl1pPr>
          </a:lstStyle>
          <a:p>
            <a:r>
              <a:t>Texte du titre</a:t>
            </a:r>
          </a:p>
        </p:txBody>
      </p:sp>
      <p:sp>
        <p:nvSpPr>
          <p:cNvPr id="28" name="Texte niveau 1…"/>
          <p:cNvSpPr txBox="1">
            <a:spLocks noGrp="1"/>
          </p:cNvSpPr>
          <p:nvPr>
            <p:ph type="body" sz="quarter" idx="1"/>
          </p:nvPr>
        </p:nvSpPr>
        <p:spPr>
          <a:xfrm>
            <a:off x="2123727" y="1268759"/>
            <a:ext cx="6563074" cy="460649"/>
          </a:xfrm>
          <a:prstGeom prst="rect">
            <a:avLst/>
          </a:prstGeom>
        </p:spPr>
        <p:txBody>
          <a:bodyPr anchor="ctr">
            <a:normAutofit/>
          </a:bodyPr>
          <a:lstStyle>
            <a:lvl1pPr marL="0" indent="0">
              <a:spcBef>
                <a:spcPts val="400"/>
              </a:spcBef>
              <a:buSzTx/>
              <a:buFontTx/>
              <a:buNone/>
              <a:defRPr sz="2000">
                <a:solidFill>
                  <a:srgbClr val="404040"/>
                </a:solidFill>
                <a:latin typeface="Arial"/>
                <a:ea typeface="Arial"/>
                <a:cs typeface="Arial"/>
                <a:sym typeface="Arial"/>
              </a:defRPr>
            </a:lvl1pPr>
            <a:lvl2pPr marL="661307" indent="-204107">
              <a:spcBef>
                <a:spcPts val="400"/>
              </a:spcBef>
              <a:buFontTx/>
              <a:defRPr sz="2000">
                <a:solidFill>
                  <a:srgbClr val="404040"/>
                </a:solidFill>
                <a:latin typeface="Arial"/>
                <a:ea typeface="Arial"/>
                <a:cs typeface="Arial"/>
                <a:sym typeface="Arial"/>
              </a:defRPr>
            </a:lvl2pPr>
            <a:lvl3pPr marL="1104900" indent="-190500">
              <a:spcBef>
                <a:spcPts val="400"/>
              </a:spcBef>
              <a:buFontTx/>
              <a:defRPr sz="2000">
                <a:solidFill>
                  <a:srgbClr val="404040"/>
                </a:solidFill>
                <a:latin typeface="Arial"/>
                <a:ea typeface="Arial"/>
                <a:cs typeface="Arial"/>
                <a:sym typeface="Arial"/>
              </a:defRPr>
            </a:lvl3pPr>
            <a:lvl4pPr marL="1600200" indent="-228600">
              <a:spcBef>
                <a:spcPts val="400"/>
              </a:spcBef>
              <a:buFontTx/>
              <a:defRPr sz="2000">
                <a:solidFill>
                  <a:srgbClr val="404040"/>
                </a:solidFill>
                <a:latin typeface="Arial"/>
                <a:ea typeface="Arial"/>
                <a:cs typeface="Arial"/>
                <a:sym typeface="Arial"/>
              </a:defRPr>
            </a:lvl4pPr>
            <a:lvl5pPr marL="2057400" indent="-228600">
              <a:spcBef>
                <a:spcPts val="400"/>
              </a:spcBef>
              <a:buFontTx/>
              <a:defRPr sz="2000">
                <a:solidFill>
                  <a:srgbClr val="404040"/>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29"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6" name="Texte du titre"/>
          <p:cNvSpPr txBox="1">
            <a:spLocks noGrp="1"/>
          </p:cNvSpPr>
          <p:nvPr>
            <p:ph type="title"/>
          </p:nvPr>
        </p:nvSpPr>
        <p:spPr>
          <a:xfrm>
            <a:off x="685800" y="2130425"/>
            <a:ext cx="7772400" cy="1470025"/>
          </a:xfrm>
          <a:prstGeom prst="rect">
            <a:avLst/>
          </a:prstGeom>
        </p:spPr>
        <p:txBody>
          <a:bodyPr>
            <a:normAutofit/>
          </a:bodyPr>
          <a:lstStyle>
            <a:lvl1pPr algn="ctr">
              <a:defRPr sz="4400" b="0">
                <a:latin typeface="+mn-lt"/>
                <a:ea typeface="+mn-ea"/>
                <a:cs typeface="+mn-cs"/>
                <a:sym typeface="Calibri"/>
              </a:defRPr>
            </a:lvl1pPr>
          </a:lstStyle>
          <a:p>
            <a:r>
              <a:t>Texte du titre</a:t>
            </a:r>
          </a:p>
        </p:txBody>
      </p:sp>
      <p:sp>
        <p:nvSpPr>
          <p:cNvPr id="37" name="Texte niveau 1…"/>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38" name="Numéro de diapositive"/>
          <p:cNvSpPr txBox="1">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pPr/>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5" name="Texte du titre"/>
          <p:cNvSpPr txBox="1">
            <a:spLocks noGrp="1"/>
          </p:cNvSpPr>
          <p:nvPr>
            <p:ph type="title"/>
          </p:nvPr>
        </p:nvSpPr>
        <p:spPr>
          <a:xfrm>
            <a:off x="457200" y="274638"/>
            <a:ext cx="8229600" cy="1143001"/>
          </a:xfrm>
          <a:prstGeom prst="rect">
            <a:avLst/>
          </a:prstGeom>
        </p:spPr>
        <p:txBody>
          <a:bodyPr>
            <a:normAutofit/>
          </a:bodyPr>
          <a:lstStyle>
            <a:lvl1pPr algn="ctr">
              <a:defRPr sz="4400" b="0">
                <a:latin typeface="+mn-lt"/>
                <a:ea typeface="+mn-ea"/>
                <a:cs typeface="+mn-cs"/>
                <a:sym typeface="Calibri"/>
              </a:defRPr>
            </a:lvl1pPr>
          </a:lstStyle>
          <a:p>
            <a:r>
              <a:t>Texte du titre</a:t>
            </a:r>
          </a:p>
        </p:txBody>
      </p:sp>
      <p:sp>
        <p:nvSpPr>
          <p:cNvPr id="46" name="Texte niveau 1…"/>
          <p:cNvSpPr txBox="1">
            <a:spLocks noGrp="1"/>
          </p:cNvSpPr>
          <p:nvPr>
            <p:ph type="body" idx="1"/>
          </p:nvPr>
        </p:nvSpPr>
        <p:spPr>
          <a:xfrm>
            <a:off x="457200" y="1600200"/>
            <a:ext cx="8229600" cy="4525963"/>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47" name="Numéro de diapositive"/>
          <p:cNvSpPr txBox="1">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pPr/>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4" name="Texte du titre"/>
          <p:cNvSpPr txBox="1">
            <a:spLocks noGrp="1"/>
          </p:cNvSpPr>
          <p:nvPr>
            <p:ph type="title"/>
          </p:nvPr>
        </p:nvSpPr>
        <p:spPr>
          <a:xfrm>
            <a:off x="722312" y="4406900"/>
            <a:ext cx="7772401" cy="1362075"/>
          </a:xfrm>
          <a:prstGeom prst="rect">
            <a:avLst/>
          </a:prstGeom>
        </p:spPr>
        <p:txBody>
          <a:bodyPr anchor="t">
            <a:normAutofit/>
          </a:bodyPr>
          <a:lstStyle>
            <a:lvl1pPr>
              <a:defRPr cap="all">
                <a:latin typeface="+mn-lt"/>
                <a:ea typeface="+mn-ea"/>
                <a:cs typeface="+mn-cs"/>
                <a:sym typeface="Calibri"/>
              </a:defRPr>
            </a:lvl1pPr>
          </a:lstStyle>
          <a:p>
            <a:r>
              <a:t>Texte du titre</a:t>
            </a:r>
          </a:p>
        </p:txBody>
      </p:sp>
      <p:sp>
        <p:nvSpPr>
          <p:cNvPr id="55" name="Texte niveau 1…"/>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56" name="Numéro de diapositive"/>
          <p:cNvSpPr txBox="1">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pPr/>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3" name="Texte du titre"/>
          <p:cNvSpPr txBox="1">
            <a:spLocks noGrp="1"/>
          </p:cNvSpPr>
          <p:nvPr>
            <p:ph type="title"/>
          </p:nvPr>
        </p:nvSpPr>
        <p:spPr>
          <a:xfrm>
            <a:off x="457200" y="274638"/>
            <a:ext cx="8229600" cy="1143001"/>
          </a:xfrm>
          <a:prstGeom prst="rect">
            <a:avLst/>
          </a:prstGeom>
        </p:spPr>
        <p:txBody>
          <a:bodyPr>
            <a:normAutofit/>
          </a:bodyPr>
          <a:lstStyle>
            <a:lvl1pPr algn="ctr">
              <a:defRPr sz="4400" b="0">
                <a:latin typeface="+mn-lt"/>
                <a:ea typeface="+mn-ea"/>
                <a:cs typeface="+mn-cs"/>
                <a:sym typeface="Calibri"/>
              </a:defRPr>
            </a:lvl1pPr>
          </a:lstStyle>
          <a:p>
            <a:r>
              <a:t>Texte du titre</a:t>
            </a:r>
          </a:p>
        </p:txBody>
      </p:sp>
      <p:sp>
        <p:nvSpPr>
          <p:cNvPr id="64" name="Texte niveau 1…"/>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65" name="Numéro de diapositive"/>
          <p:cNvSpPr txBox="1">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pPr/>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457200" y="274638"/>
            <a:ext cx="8229600" cy="1143001"/>
          </a:xfrm>
          <a:prstGeom prst="rect">
            <a:avLst/>
          </a:prstGeom>
        </p:spPr>
        <p:txBody>
          <a:bodyPr>
            <a:normAutofit/>
          </a:bodyPr>
          <a:lstStyle>
            <a:lvl1pPr algn="ctr">
              <a:defRPr sz="4400" b="0">
                <a:latin typeface="+mn-lt"/>
                <a:ea typeface="+mn-ea"/>
                <a:cs typeface="+mn-cs"/>
                <a:sym typeface="Calibri"/>
              </a:defRPr>
            </a:lvl1pPr>
          </a:lstStyle>
          <a:p>
            <a:r>
              <a:t>Texte du titre</a:t>
            </a:r>
          </a:p>
        </p:txBody>
      </p:sp>
      <p:sp>
        <p:nvSpPr>
          <p:cNvPr id="73" name="Texte niveau 1…"/>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74"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75" name="Numéro de diapositive"/>
          <p:cNvSpPr txBox="1">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pPr/>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457200" y="274638"/>
            <a:ext cx="8229600" cy="1143001"/>
          </a:xfrm>
          <a:prstGeom prst="rect">
            <a:avLst/>
          </a:prstGeom>
        </p:spPr>
        <p:txBody>
          <a:bodyPr>
            <a:normAutofit/>
          </a:bodyPr>
          <a:lstStyle>
            <a:lvl1pPr algn="ctr">
              <a:defRPr sz="4400" b="0">
                <a:latin typeface="+mn-lt"/>
                <a:ea typeface="+mn-ea"/>
                <a:cs typeface="+mn-cs"/>
                <a:sym typeface="Calibri"/>
              </a:defRPr>
            </a:lvl1pPr>
          </a:lstStyle>
          <a:p>
            <a:r>
              <a:t>Texte du titre</a:t>
            </a:r>
          </a:p>
        </p:txBody>
      </p:sp>
      <p:sp>
        <p:nvSpPr>
          <p:cNvPr id="83" name="Numéro de diapositive"/>
          <p:cNvSpPr txBox="1">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pPr/>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Texte du titre</a:t>
            </a:r>
          </a:p>
        </p:txBody>
      </p:sp>
      <p:sp>
        <p:nvSpPr>
          <p:cNvPr id="3" name="Texte niveau 1…"/>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rPr/>
              <a:pPr/>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맑은 고딕"/>
          <a:ea typeface="맑은 고딕"/>
          <a:cs typeface="맑은 고딕"/>
          <a:sym typeface="맑은 고딕"/>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맑은 고딕"/>
          <a:ea typeface="맑은 고딕"/>
          <a:cs typeface="맑은 고딕"/>
          <a:sym typeface="맑은 고딕"/>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맑은 고딕"/>
          <a:ea typeface="맑은 고딕"/>
          <a:cs typeface="맑은 고딕"/>
          <a:sym typeface="맑은 고딕"/>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맑은 고딕"/>
          <a:ea typeface="맑은 고딕"/>
          <a:cs typeface="맑은 고딕"/>
          <a:sym typeface="맑은 고딕"/>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맑은 고딕"/>
          <a:ea typeface="맑은 고딕"/>
          <a:cs typeface="맑은 고딕"/>
          <a:sym typeface="맑은 고딕"/>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맑은 고딕"/>
          <a:ea typeface="맑은 고딕"/>
          <a:cs typeface="맑은 고딕"/>
          <a:sym typeface="맑은 고딕"/>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맑은 고딕"/>
          <a:ea typeface="맑은 고딕"/>
          <a:cs typeface="맑은 고딕"/>
          <a:sym typeface="맑은 고딕"/>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맑은 고딕"/>
          <a:ea typeface="맑은 고딕"/>
          <a:cs typeface="맑은 고딕"/>
          <a:sym typeface="맑은 고딕"/>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맑은 고딕"/>
          <a:ea typeface="맑은 고딕"/>
          <a:cs typeface="맑은 고딕"/>
          <a:sym typeface="맑은 고딕"/>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fr.wikipedia.org/wiki/Froid"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fr.wikipedia.org/wiki/Amilcar_(entreprise)" TargetMode="Externa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fr.wikipedia.org/wiki/Vent"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extBox 1"/>
          <p:cNvSpPr txBox="1"/>
          <p:nvPr/>
        </p:nvSpPr>
        <p:spPr>
          <a:xfrm>
            <a:off x="0" y="4606504"/>
            <a:ext cx="9144000" cy="1143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a:solidFill>
                  <a:srgbClr val="FFFFFF"/>
                </a:solidFill>
                <a:latin typeface="Arial"/>
                <a:ea typeface="Arial"/>
                <a:cs typeface="Arial"/>
                <a:sym typeface="Arial"/>
              </a:defRPr>
            </a:lvl1pPr>
          </a:lstStyle>
          <a:p>
            <a:r>
              <a:t>PERFORMANCES HUMAINES ET SES LIMITES                      durée :1h</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2" name="Tableau"/>
          <p:cNvGraphicFramePr/>
          <p:nvPr/>
        </p:nvGraphicFramePr>
        <p:xfrm>
          <a:off x="650031" y="2722879"/>
          <a:ext cx="5768772" cy="2039951"/>
        </p:xfrm>
        <a:graphic>
          <a:graphicData uri="http://schemas.openxmlformats.org/drawingml/2006/table">
            <a:tbl>
              <a:tblPr bandRow="1">
                <a:tableStyleId>{4C3C2611-4C71-4FC5-86AE-919BDF0F9419}</a:tableStyleId>
              </a:tblPr>
              <a:tblGrid>
                <a:gridCol w="1690874"/>
                <a:gridCol w="2075164"/>
                <a:gridCol w="2002734"/>
              </a:tblGrid>
              <a:tr h="871551">
                <a:tc>
                  <a:txBody>
                    <a:bodyPr/>
                    <a:lstStyle/>
                    <a:p>
                      <a:pPr algn="l">
                        <a:defRPr sz="1800"/>
                      </a:pPr>
                      <a:r>
                        <a:t>Altitude</a:t>
                      </a:r>
                    </a:p>
                  </a:txBody>
                  <a:tcPr marL="0" marR="0" marT="0" marB="0" horzOverflow="overflow"/>
                </a:tc>
                <a:tc>
                  <a:txBody>
                    <a:bodyPr/>
                    <a:lstStyle/>
                    <a:p>
                      <a:pPr algn="l">
                        <a:defRPr sz="1800"/>
                      </a:pPr>
                      <a:r>
                        <a:t>Pression atmosphérique mm/hg</a:t>
                      </a:r>
                    </a:p>
                  </a:txBody>
                  <a:tcPr marL="0" marR="0" marT="0" marB="0" horzOverflow="overflow"/>
                </a:tc>
                <a:tc>
                  <a:txBody>
                    <a:bodyPr/>
                    <a:lstStyle/>
                    <a:p>
                      <a:pPr algn="l">
                        <a:defRPr sz="1800"/>
                      </a:pPr>
                      <a:r>
                        <a:t>Pression inspirée  d’O2 dans le sang</a:t>
                      </a:r>
                    </a:p>
                  </a:txBody>
                  <a:tcPr marL="0" marR="0" marT="0" marB="0" horzOverflow="overflow"/>
                </a:tc>
              </a:tr>
              <a:tr h="292100">
                <a:tc>
                  <a:txBody>
                    <a:bodyPr/>
                    <a:lstStyle/>
                    <a:p>
                      <a:pPr algn="l">
                        <a:defRPr sz="1800"/>
                      </a:pPr>
                      <a:r>
                        <a:t>0</a:t>
                      </a:r>
                    </a:p>
                  </a:txBody>
                  <a:tcPr marL="0" marR="0" marT="0" marB="0" horzOverflow="overflow"/>
                </a:tc>
                <a:tc>
                  <a:txBody>
                    <a:bodyPr/>
                    <a:lstStyle/>
                    <a:p>
                      <a:pPr algn="l">
                        <a:defRPr sz="1800"/>
                      </a:pPr>
                      <a:r>
                        <a:t>760</a:t>
                      </a:r>
                    </a:p>
                  </a:txBody>
                  <a:tcPr marL="0" marR="0" marT="0" marB="0" horzOverflow="overflow"/>
                </a:tc>
                <a:tc>
                  <a:txBody>
                    <a:bodyPr/>
                    <a:lstStyle/>
                    <a:p>
                      <a:pPr algn="l">
                        <a:defRPr sz="1800"/>
                      </a:pPr>
                      <a:r>
                        <a:rPr>
                          <a:solidFill>
                            <a:schemeClr val="accent2">
                              <a:lumOff val="11813"/>
                            </a:schemeClr>
                          </a:solidFill>
                        </a:rPr>
                        <a:t>150</a:t>
                      </a:r>
                    </a:p>
                  </a:txBody>
                  <a:tcPr marL="0" marR="0" marT="0" marB="0" horzOverflow="overflow"/>
                </a:tc>
              </a:tr>
              <a:tr h="292100">
                <a:tc>
                  <a:txBody>
                    <a:bodyPr/>
                    <a:lstStyle/>
                    <a:p>
                      <a:pPr algn="l">
                        <a:defRPr sz="1800"/>
                      </a:pPr>
                      <a:r>
                        <a:t>3144</a:t>
                      </a:r>
                    </a:p>
                  </a:txBody>
                  <a:tcPr marL="0" marR="0" marT="0" marB="0" horzOverflow="overflow"/>
                </a:tc>
                <a:tc>
                  <a:txBody>
                    <a:bodyPr/>
                    <a:lstStyle/>
                    <a:p>
                      <a:pPr algn="l">
                        <a:defRPr sz="1800"/>
                      </a:pPr>
                      <a:r>
                        <a:t>506</a:t>
                      </a:r>
                    </a:p>
                  </a:txBody>
                  <a:tcPr marL="0" marR="0" marT="0" marB="0" horzOverflow="overflow"/>
                </a:tc>
                <a:tc>
                  <a:txBody>
                    <a:bodyPr/>
                    <a:lstStyle/>
                    <a:p>
                      <a:pPr algn="l">
                        <a:defRPr sz="1800"/>
                      </a:pPr>
                      <a:r>
                        <a:t>97</a:t>
                      </a:r>
                    </a:p>
                  </a:txBody>
                  <a:tcPr marL="0" marR="0" marT="0" marB="0" horzOverflow="overflow"/>
                </a:tc>
              </a:tr>
              <a:tr h="292100">
                <a:tc>
                  <a:txBody>
                    <a:bodyPr/>
                    <a:lstStyle/>
                    <a:p>
                      <a:pPr algn="l">
                        <a:defRPr sz="1800"/>
                      </a:pPr>
                      <a:r>
                        <a:t>5500</a:t>
                      </a:r>
                    </a:p>
                  </a:txBody>
                  <a:tcPr marL="0" marR="0" marT="0" marB="0" horzOverflow="overflow"/>
                </a:tc>
                <a:tc>
                  <a:txBody>
                    <a:bodyPr/>
                    <a:lstStyle/>
                    <a:p>
                      <a:pPr algn="l">
                        <a:defRPr sz="1800"/>
                      </a:pPr>
                      <a:r>
                        <a:t>380</a:t>
                      </a:r>
                    </a:p>
                  </a:txBody>
                  <a:tcPr marL="0" marR="0" marT="0" marB="0" horzOverflow="overflow"/>
                </a:tc>
                <a:tc>
                  <a:txBody>
                    <a:bodyPr/>
                    <a:lstStyle/>
                    <a:p>
                      <a:pPr algn="l">
                        <a:defRPr sz="1800"/>
                      </a:pPr>
                      <a:r>
                        <a:t>70</a:t>
                      </a:r>
                    </a:p>
                  </a:txBody>
                  <a:tcPr marL="0" marR="0" marT="0" marB="0" horzOverflow="overflow"/>
                </a:tc>
              </a:tr>
              <a:tr h="292100">
                <a:tc>
                  <a:txBody>
                    <a:bodyPr/>
                    <a:lstStyle/>
                    <a:p>
                      <a:pPr algn="l">
                        <a:defRPr sz="1800"/>
                      </a:pPr>
                      <a:r>
                        <a:t>8848 Everest</a:t>
                      </a:r>
                    </a:p>
                  </a:txBody>
                  <a:tcPr marL="0" marR="0" marT="0" marB="0" horzOverflow="overflow">
                    <a:solidFill>
                      <a:schemeClr val="accent3">
                        <a:lumOff val="22941"/>
                      </a:schemeClr>
                    </a:solidFill>
                  </a:tcPr>
                </a:tc>
                <a:tc>
                  <a:txBody>
                    <a:bodyPr/>
                    <a:lstStyle/>
                    <a:p>
                      <a:pPr algn="l">
                        <a:defRPr sz="1800"/>
                      </a:pPr>
                      <a:r>
                        <a:t>247</a:t>
                      </a:r>
                    </a:p>
                  </a:txBody>
                  <a:tcPr marL="0" marR="0" marT="0" marB="0" horzOverflow="overflow"/>
                </a:tc>
                <a:tc>
                  <a:txBody>
                    <a:bodyPr/>
                    <a:lstStyle/>
                    <a:p>
                      <a:pPr algn="l">
                        <a:defRPr sz="1800"/>
                      </a:pPr>
                      <a:r>
                        <a:t>42</a:t>
                      </a:r>
                    </a:p>
                  </a:txBody>
                  <a:tcPr marL="0" marR="0" marT="0" marB="0" horzOverflow="overflow"/>
                </a:tc>
              </a:tr>
            </a:tbl>
          </a:graphicData>
        </a:graphic>
      </p:graphicFrame>
      <p:sp>
        <p:nvSpPr>
          <p:cNvPr id="183" name="O2%  x  Pression     =       Pression inspirée d’O2"/>
          <p:cNvSpPr txBox="1"/>
          <p:nvPr/>
        </p:nvSpPr>
        <p:spPr>
          <a:xfrm>
            <a:off x="500236" y="1109980"/>
            <a:ext cx="5500523" cy="3803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t>O2%  x  Pression     =       Pression inspirée d’O2 </a:t>
            </a:r>
          </a:p>
        </p:txBody>
      </p:sp>
      <p:sp>
        <p:nvSpPr>
          <p:cNvPr id="184" name="La proportion d’O2 dans l’air sec est environ de 21%"/>
          <p:cNvSpPr txBox="1"/>
          <p:nvPr/>
        </p:nvSpPr>
        <p:spPr>
          <a:xfrm>
            <a:off x="512937" y="1554480"/>
            <a:ext cx="5415854"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La proportion d’O2 dans l’air sec est environ de 21%</a:t>
            </a:r>
          </a:p>
        </p:txBody>
      </p:sp>
      <p:sp>
        <p:nvSpPr>
          <p:cNvPr id="185" name="0,2 x 1 bar = 0,2 bar        ( 150 mm/hg )"/>
          <p:cNvSpPr txBox="1"/>
          <p:nvPr/>
        </p:nvSpPr>
        <p:spPr>
          <a:xfrm>
            <a:off x="525637" y="1998979"/>
            <a:ext cx="4087451"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0,2 x 1 bar = 0,2 bar        ( </a:t>
            </a:r>
            <a:r>
              <a:rPr>
                <a:solidFill>
                  <a:schemeClr val="accent2"/>
                </a:solidFill>
              </a:rPr>
              <a:t>150 mm/hg</a:t>
            </a:r>
            <a:r>
              <a:t> )</a:t>
            </a:r>
          </a:p>
        </p:txBody>
      </p:sp>
      <p:sp>
        <p:nvSpPr>
          <p:cNvPr id="186" name="PpO2 = PI O2 - PpCO2"/>
          <p:cNvSpPr txBox="1"/>
          <p:nvPr/>
        </p:nvSpPr>
        <p:spPr>
          <a:xfrm>
            <a:off x="1643720" y="4831079"/>
            <a:ext cx="2495995" cy="3803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PpO2 = PI O2 - PpCO2</a:t>
            </a:r>
          </a:p>
        </p:txBody>
      </p:sp>
      <p:sp>
        <p:nvSpPr>
          <p:cNvPr id="187" name="Z= 8848   PpO2 =       42 - 40        = 2 mm/hg"/>
          <p:cNvSpPr txBox="1"/>
          <p:nvPr/>
        </p:nvSpPr>
        <p:spPr>
          <a:xfrm>
            <a:off x="550894" y="5263818"/>
            <a:ext cx="4672123"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Z= 8848   PpO2 =       42 - 40        = 2 mm/hg</a:t>
            </a:r>
          </a:p>
        </p:txBody>
      </p:sp>
      <p:sp>
        <p:nvSpPr>
          <p:cNvPr id="188" name="Avec PpCO2 = 40 valeur normale chez l’Homme"/>
          <p:cNvSpPr txBox="1"/>
          <p:nvPr/>
        </p:nvSpPr>
        <p:spPr>
          <a:xfrm>
            <a:off x="576437" y="5796279"/>
            <a:ext cx="5023506"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Avec PpCO2 = 40 valeur normale chez l’Homme</a:t>
            </a:r>
          </a:p>
        </p:txBody>
      </p:sp>
      <p:sp>
        <p:nvSpPr>
          <p:cNvPr id="189" name="HYPOXIE"/>
          <p:cNvSpPr txBox="1"/>
          <p:nvPr/>
        </p:nvSpPr>
        <p:spPr>
          <a:xfrm>
            <a:off x="3025856" y="167005"/>
            <a:ext cx="1797991"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HYPOXIE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11</a:t>
            </a:fld>
            <a:endParaRPr/>
          </a:p>
        </p:txBody>
      </p:sp>
      <p:sp>
        <p:nvSpPr>
          <p:cNvPr id="192" name="On admettra qu’au niveau de la mer la PpO2 moyenne dans le sang est de 90 à 100 mm/hg"/>
          <p:cNvSpPr txBox="1"/>
          <p:nvPr/>
        </p:nvSpPr>
        <p:spPr>
          <a:xfrm>
            <a:off x="213457" y="1795779"/>
            <a:ext cx="8131391" cy="646331"/>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On admettra qu’au niveau de la mer la PpO2 moyenne dans le sang est </a:t>
            </a:r>
            <a:r>
              <a:rPr/>
              <a:t>de </a:t>
            </a:r>
            <a:endParaRPr lang="fr-FR" dirty="0" smtClean="0"/>
          </a:p>
          <a:p>
            <a:r>
              <a:rPr smtClean="0"/>
              <a:t>90 </a:t>
            </a:r>
            <a:r>
              <a:t>à 100 mm/hg</a:t>
            </a:r>
          </a:p>
        </p:txBody>
      </p:sp>
      <p:sp>
        <p:nvSpPr>
          <p:cNvPr id="193" name="A 4500 m la PpO2 est de 45 mm/hg donc moitié moins"/>
          <p:cNvSpPr txBox="1"/>
          <p:nvPr/>
        </p:nvSpPr>
        <p:spPr>
          <a:xfrm>
            <a:off x="1096343" y="2824479"/>
            <a:ext cx="5657018"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t>A 4500 m la PpO2 est de 45 mm/hg donc moitié moins</a:t>
            </a:r>
          </a:p>
        </p:txBody>
      </p:sp>
      <p:sp>
        <p:nvSpPr>
          <p:cNvPr id="194" name="CONSEQUENCES,…"/>
          <p:cNvSpPr txBox="1"/>
          <p:nvPr/>
        </p:nvSpPr>
        <p:spPr>
          <a:xfrm>
            <a:off x="309737" y="4259579"/>
            <a:ext cx="3952148" cy="1043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100" b="1"/>
            </a:pPr>
            <a:r>
              <a:t>CONSEQUENCES, </a:t>
            </a:r>
          </a:p>
          <a:p>
            <a:pPr>
              <a:defRPr sz="2100" b="1"/>
            </a:pPr>
            <a:r>
              <a:t>SYMPTOMATOLOGIE,</a:t>
            </a:r>
          </a:p>
          <a:p>
            <a:pPr>
              <a:defRPr sz="2100" b="1"/>
            </a:pPr>
            <a:r>
              <a:t>FACTEURS AGGRAVANTS …..</a:t>
            </a:r>
          </a:p>
        </p:txBody>
      </p:sp>
      <p:sp>
        <p:nvSpPr>
          <p:cNvPr id="195" name="HYPOXIE"/>
          <p:cNvSpPr txBox="1"/>
          <p:nvPr/>
        </p:nvSpPr>
        <p:spPr>
          <a:xfrm>
            <a:off x="3025856" y="167005"/>
            <a:ext cx="1797991"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HYPOXIE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12</a:t>
            </a:fld>
            <a:endParaRPr/>
          </a:p>
        </p:txBody>
      </p:sp>
      <p:sp>
        <p:nvSpPr>
          <p:cNvPr id="198" name="HYPOXIE"/>
          <p:cNvSpPr txBox="1"/>
          <p:nvPr/>
        </p:nvSpPr>
        <p:spPr>
          <a:xfrm>
            <a:off x="3319637" y="189229"/>
            <a:ext cx="1797991"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HYPOXIE</a:t>
            </a:r>
          </a:p>
        </p:txBody>
      </p:sp>
      <p:sp>
        <p:nvSpPr>
          <p:cNvPr id="199" name="Il est couramment admis qu’à partir de 9000 ft le corps humain ne peut plus compenser toutes les contraintes extérieures liées à l’HYPOXIE…"/>
          <p:cNvSpPr txBox="1"/>
          <p:nvPr/>
        </p:nvSpPr>
        <p:spPr>
          <a:xfrm>
            <a:off x="72610" y="957580"/>
            <a:ext cx="8900833" cy="3416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endParaRPr/>
          </a:p>
          <a:p>
            <a:r>
              <a:t>Il est couramment admis qu’à partir de </a:t>
            </a:r>
            <a:r>
              <a:rPr>
                <a:solidFill>
                  <a:schemeClr val="accent2"/>
                </a:solidFill>
              </a:rPr>
              <a:t>9000 ft</a:t>
            </a:r>
            <a:r>
              <a:t> le corps humain ne peut </a:t>
            </a:r>
            <a:r>
              <a:rPr/>
              <a:t>plus </a:t>
            </a:r>
            <a:endParaRPr lang="fr-FR" dirty="0" smtClean="0"/>
          </a:p>
          <a:p>
            <a:r>
              <a:rPr smtClean="0"/>
              <a:t>compenser </a:t>
            </a:r>
            <a:r>
              <a:t>toutes les contraintes extérieures liées à l’HYPOXIE</a:t>
            </a:r>
          </a:p>
          <a:p>
            <a:endParaRPr/>
          </a:p>
          <a:p>
            <a:r>
              <a:t>Le rythme </a:t>
            </a:r>
            <a:r>
              <a:rPr>
                <a:solidFill>
                  <a:schemeClr val="accent2"/>
                </a:solidFill>
              </a:rPr>
              <a:t>cardiaque</a:t>
            </a:r>
            <a:r>
              <a:t> va augmenter provoquant une hyperventilation normale </a:t>
            </a:r>
            <a:r>
              <a:rPr/>
              <a:t>pour </a:t>
            </a:r>
            <a:endParaRPr lang="fr-FR" dirty="0" smtClean="0"/>
          </a:p>
          <a:p>
            <a:r>
              <a:rPr smtClean="0"/>
              <a:t>compenser </a:t>
            </a:r>
            <a:r>
              <a:t>le manque d’O2 ( hyperventilation qui se produit en courant )</a:t>
            </a:r>
          </a:p>
          <a:p>
            <a:r>
              <a:t>Plus on avance dans le phénomène, plus le système nerveux central sera </a:t>
            </a:r>
            <a:r>
              <a:rPr/>
              <a:t>altéré </a:t>
            </a:r>
            <a:endParaRPr lang="fr-FR" dirty="0" smtClean="0"/>
          </a:p>
          <a:p>
            <a:r>
              <a:rPr smtClean="0"/>
              <a:t>avec </a:t>
            </a:r>
            <a:r>
              <a:t>son cortège d’effets secondaires :  </a:t>
            </a:r>
          </a:p>
          <a:p>
            <a:pPr>
              <a:defRPr>
                <a:solidFill>
                  <a:srgbClr val="17731E"/>
                </a:solidFill>
              </a:defRPr>
            </a:pPr>
            <a:r>
              <a:t>Euphorie</a:t>
            </a:r>
          </a:p>
          <a:p>
            <a:pPr>
              <a:defRPr>
                <a:solidFill>
                  <a:srgbClr val="17731E"/>
                </a:solidFill>
              </a:defRPr>
            </a:pPr>
            <a:r>
              <a:t>Difficultés de concentration</a:t>
            </a:r>
          </a:p>
          <a:p>
            <a:pPr>
              <a:defRPr>
                <a:solidFill>
                  <a:srgbClr val="17731E"/>
                </a:solidFill>
              </a:defRPr>
            </a:pPr>
            <a:r>
              <a:t>Raisonnement illogique</a:t>
            </a:r>
          </a:p>
          <a:p>
            <a:pPr>
              <a:defRPr>
                <a:solidFill>
                  <a:srgbClr val="17731E"/>
                </a:solidFill>
              </a:defRPr>
            </a:pPr>
            <a:r>
              <a:t>Difficultés neuro-musculaires </a:t>
            </a:r>
          </a:p>
        </p:txBody>
      </p:sp>
      <p:sp>
        <p:nvSpPr>
          <p:cNvPr id="200" name="L’appareil visuel sera touché:…"/>
          <p:cNvSpPr txBox="1"/>
          <p:nvPr/>
        </p:nvSpPr>
        <p:spPr>
          <a:xfrm>
            <a:off x="4753419" y="4306905"/>
            <a:ext cx="3116013" cy="1209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L’appareil</a:t>
            </a:r>
            <a:r>
              <a:rPr>
                <a:solidFill>
                  <a:schemeClr val="accent2"/>
                </a:solidFill>
              </a:rPr>
              <a:t> visuel</a:t>
            </a:r>
            <a:r>
              <a:t> sera touché:</a:t>
            </a:r>
          </a:p>
          <a:p>
            <a:pPr>
              <a:defRPr>
                <a:solidFill>
                  <a:srgbClr val="2B802C"/>
                </a:solidFill>
              </a:defRPr>
            </a:pPr>
            <a:r>
              <a:t>Champ visuel</a:t>
            </a:r>
          </a:p>
          <a:p>
            <a:pPr>
              <a:defRPr>
                <a:solidFill>
                  <a:srgbClr val="2B802C"/>
                </a:solidFill>
              </a:defRPr>
            </a:pPr>
            <a:r>
              <a:t>Accommodation </a:t>
            </a:r>
          </a:p>
          <a:p>
            <a:pPr>
              <a:defRPr>
                <a:solidFill>
                  <a:srgbClr val="2B802C"/>
                </a:solidFill>
              </a:defRPr>
            </a:pPr>
            <a:r>
              <a:t>Auras</a:t>
            </a:r>
          </a:p>
        </p:txBody>
      </p:sp>
      <p:sp>
        <p:nvSpPr>
          <p:cNvPr id="201" name="L’audition est touchée vers 15000 ft"/>
          <p:cNvSpPr txBox="1"/>
          <p:nvPr/>
        </p:nvSpPr>
        <p:spPr>
          <a:xfrm>
            <a:off x="233537" y="5878829"/>
            <a:ext cx="370090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a:solidFill>
                  <a:schemeClr val="accent2"/>
                </a:solidFill>
              </a:rPr>
              <a:t>L’audition</a:t>
            </a:r>
            <a:r>
              <a:t> est touchée vers 15000 ft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1" animBg="1" advAuto="0"/>
      <p:bldP spid="200" grpId="2" animBg="1" advAuto="0"/>
      <p:bldP spid="201"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13</a:t>
            </a:fld>
            <a:endParaRPr/>
          </a:p>
        </p:txBody>
      </p:sp>
      <p:sp>
        <p:nvSpPr>
          <p:cNvPr id="204" name="HYPOXIE"/>
          <p:cNvSpPr txBox="1"/>
          <p:nvPr/>
        </p:nvSpPr>
        <p:spPr>
          <a:xfrm>
            <a:off x="3205337" y="125729"/>
            <a:ext cx="1797991"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HYPOXIE</a:t>
            </a:r>
          </a:p>
        </p:txBody>
      </p:sp>
      <p:sp>
        <p:nvSpPr>
          <p:cNvPr id="205" name="Le pilote ne ressent pas les effets  de l’hypoxie jusqu’à une altitude de 4500 ft"/>
          <p:cNvSpPr txBox="1"/>
          <p:nvPr/>
        </p:nvSpPr>
        <p:spPr>
          <a:xfrm>
            <a:off x="118431" y="1160780"/>
            <a:ext cx="8382659" cy="3803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t>Le pilote ne ressent pas les effets  de l’hypoxie jusqu’à une altitude de 4500 ft</a:t>
            </a:r>
          </a:p>
        </p:txBody>
      </p:sp>
      <p:sp>
        <p:nvSpPr>
          <p:cNvPr id="206" name="De 4500 à 8500 ft…"/>
          <p:cNvSpPr txBox="1"/>
          <p:nvPr/>
        </p:nvSpPr>
        <p:spPr>
          <a:xfrm>
            <a:off x="474837" y="2616517"/>
            <a:ext cx="5740237" cy="6597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t>De 4500 à 8500 ft</a:t>
            </a:r>
          </a:p>
          <a:p>
            <a:r>
              <a:t>Il y aura globalement compensation de l’organisme</a:t>
            </a:r>
          </a:p>
        </p:txBody>
      </p:sp>
      <p:sp>
        <p:nvSpPr>
          <p:cNvPr id="207" name="De 8500 à 12500 ft…"/>
          <p:cNvSpPr txBox="1"/>
          <p:nvPr/>
        </p:nvSpPr>
        <p:spPr>
          <a:xfrm>
            <a:off x="474837" y="3632517"/>
            <a:ext cx="7097559" cy="9391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a:solidFill>
                  <a:srgbClr val="FFFFFF"/>
                </a:solidFill>
              </a:defRPr>
            </a:pPr>
            <a:r>
              <a:t>De 8500 à 12500 ft </a:t>
            </a:r>
          </a:p>
          <a:p>
            <a:pPr>
              <a:defRPr>
                <a:solidFill>
                  <a:srgbClr val="FFFFFF"/>
                </a:solidFill>
              </a:defRPr>
            </a:pPr>
            <a:r>
              <a:t>Cela se gâte</a:t>
            </a:r>
          </a:p>
          <a:p>
            <a:pPr>
              <a:defRPr>
                <a:solidFill>
                  <a:srgbClr val="FFFFFF"/>
                </a:solidFill>
              </a:defRPr>
            </a:pPr>
            <a:r>
              <a:t>En fait nous devrions utiliser de l’O2 portatif à partir de 10500 ft</a:t>
            </a:r>
          </a:p>
        </p:txBody>
      </p:sp>
      <p:sp>
        <p:nvSpPr>
          <p:cNvPr id="208" name="Rappel : à 15000 ft ( 4500m) la PpO2 diminue de moitié"/>
          <p:cNvSpPr txBox="1"/>
          <p:nvPr/>
        </p:nvSpPr>
        <p:spPr>
          <a:xfrm>
            <a:off x="551198" y="5223192"/>
            <a:ext cx="6306818" cy="380366"/>
          </a:xfrm>
          <a:prstGeom prst="rect">
            <a:avLst/>
          </a:prstGeom>
          <a:gradFill>
            <a:gsLst>
              <a:gs pos="0">
                <a:srgbClr val="2A869F"/>
              </a:gs>
              <a:gs pos="80000">
                <a:srgbClr val="37B1D1"/>
              </a:gs>
              <a:gs pos="100000">
                <a:srgbClr val="34B3D5"/>
              </a:gs>
            </a:gsLst>
            <a:lin ang="16200000"/>
          </a:gradFill>
          <a:ln>
            <a:solidFill>
              <a:srgbClr val="46AAC4"/>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a:solidFill>
                  <a:srgbClr val="FFFFFF"/>
                </a:solidFill>
              </a:defRPr>
            </a:lvl1pPr>
          </a:lstStyle>
          <a:p>
            <a:r>
              <a:t>Rappel : à 15000 ft ( 4500m) la PpO2 diminue de moitié</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14</a:t>
            </a:fld>
            <a:endParaRPr/>
          </a:p>
        </p:txBody>
      </p:sp>
      <p:sp>
        <p:nvSpPr>
          <p:cNvPr id="211" name="Facteurs aggravants"/>
          <p:cNvSpPr txBox="1"/>
          <p:nvPr/>
        </p:nvSpPr>
        <p:spPr>
          <a:xfrm>
            <a:off x="81137" y="792480"/>
            <a:ext cx="2837159"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200" b="1"/>
            </a:lvl1pPr>
          </a:lstStyle>
          <a:p>
            <a:r>
              <a:t>Facteurs aggravants</a:t>
            </a:r>
          </a:p>
        </p:txBody>
      </p:sp>
      <p:sp>
        <p:nvSpPr>
          <p:cNvPr id="212" name="Nous ne sommes pas tous égaux physiquement et les valeurs que nous avons évoquées sont des valeurs médianes et correspondent à une hygiène de vie saine.…"/>
          <p:cNvSpPr txBox="1"/>
          <p:nvPr/>
        </p:nvSpPr>
        <p:spPr>
          <a:xfrm>
            <a:off x="49988" y="1211580"/>
            <a:ext cx="8828697" cy="1846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a:pPr>
            <a:r>
              <a:t>Nous ne sommes pas tous égaux physiquement et les valeurs que nous avons évoquées sont des </a:t>
            </a:r>
            <a:r>
              <a:rPr/>
              <a:t>valeurs </a:t>
            </a:r>
            <a:endParaRPr lang="fr-FR" dirty="0" smtClean="0"/>
          </a:p>
          <a:p>
            <a:pPr>
              <a:defRPr sz="1400"/>
            </a:pPr>
            <a:r>
              <a:rPr smtClean="0"/>
              <a:t>médianes </a:t>
            </a:r>
            <a:r>
              <a:t>et correspondent à une hygiène de vie saine.</a:t>
            </a:r>
          </a:p>
          <a:p>
            <a:pPr>
              <a:defRPr sz="1400"/>
            </a:pPr>
            <a:endParaRPr/>
          </a:p>
          <a:p>
            <a:pPr>
              <a:defRPr sz="1400"/>
            </a:pPr>
            <a:r>
              <a:t>Évidemment l’alcool (interdit), le tabac ne feront que diminuer les capacités de réponse du corps. </a:t>
            </a:r>
          </a:p>
          <a:p>
            <a:pPr>
              <a:defRPr sz="1400"/>
            </a:pPr>
            <a:endParaRPr/>
          </a:p>
          <a:p>
            <a:pPr>
              <a:defRPr sz="1400"/>
            </a:pPr>
            <a:r>
              <a:t>Ensuite la fatigue, une alimentation inappropriée, le manque d’entretien physique, le froid… </a:t>
            </a:r>
          </a:p>
          <a:p>
            <a:pPr>
              <a:defRPr sz="1400"/>
            </a:pPr>
            <a:endParaRPr/>
          </a:p>
          <a:p>
            <a:pPr>
              <a:defRPr sz="1600" b="1">
                <a:solidFill>
                  <a:schemeClr val="accent1">
                    <a:satOff val="-4409"/>
                    <a:lumOff val="-10509"/>
                  </a:schemeClr>
                </a:solidFill>
              </a:defRPr>
            </a:pPr>
            <a:r>
              <a:t>Tout ce qui consomme de l’O2 entrainera un manque de réponse à l’hypoxie </a:t>
            </a:r>
          </a:p>
        </p:txBody>
      </p:sp>
      <p:sp>
        <p:nvSpPr>
          <p:cNvPr id="213" name="La mauvaise ventilation de l’habitacle (atmosphère confinée) plus le réchauffage cabine qui peut diffuser du dioxyde de carbone risquera d’entrainer de l’Hypercapnie exogène"/>
          <p:cNvSpPr txBox="1"/>
          <p:nvPr/>
        </p:nvSpPr>
        <p:spPr>
          <a:xfrm>
            <a:off x="31515" y="3162617"/>
            <a:ext cx="8613895" cy="923330"/>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La mauvaise ventilation de l’habitacle </a:t>
            </a:r>
            <a:r>
              <a:rPr>
                <a:solidFill>
                  <a:schemeClr val="accent2"/>
                </a:solidFill>
              </a:rPr>
              <a:t>(atmosphère confinée)</a:t>
            </a:r>
            <a:r>
              <a:t> plus le </a:t>
            </a:r>
            <a:r>
              <a:rPr/>
              <a:t>réchauffage </a:t>
            </a:r>
            <a:endParaRPr lang="fr-FR" dirty="0" smtClean="0"/>
          </a:p>
          <a:p>
            <a:r>
              <a:rPr smtClean="0"/>
              <a:t>cabine </a:t>
            </a:r>
            <a:r>
              <a:t>qui peut diffuser du dioxyde de carbone risquera d’entrainer </a:t>
            </a:r>
            <a:r>
              <a:rPr/>
              <a:t>de </a:t>
            </a:r>
            <a:endParaRPr lang="fr-FR" dirty="0" smtClean="0"/>
          </a:p>
          <a:p>
            <a:r>
              <a:rPr b="1" smtClean="0"/>
              <a:t>l’Hypercapnie </a:t>
            </a:r>
            <a:r>
              <a:rPr b="1"/>
              <a:t>exogène </a:t>
            </a:r>
          </a:p>
        </p:txBody>
      </p:sp>
      <p:sp>
        <p:nvSpPr>
          <p:cNvPr id="214" name="à partir de 4,5 % (PiCO2 = 4,28 kPa) le seuil de tolérance admissible est dépassé…"/>
          <p:cNvSpPr txBox="1"/>
          <p:nvPr/>
        </p:nvSpPr>
        <p:spPr>
          <a:xfrm>
            <a:off x="-20320" y="4561204"/>
            <a:ext cx="6787410"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140368" indent="-140368" defTabSz="457200">
              <a:buSzPct val="100000"/>
              <a:buChar char="-"/>
              <a:defRPr sz="1400">
                <a:solidFill>
                  <a:srgbClr val="222222"/>
                </a:solidFill>
                <a:latin typeface="+mj-lt"/>
                <a:ea typeface="+mj-ea"/>
                <a:cs typeface="+mj-cs"/>
                <a:sym typeface="Helvetica"/>
              </a:defRPr>
            </a:pPr>
            <a:r>
              <a:rPr b="1"/>
              <a:t>à partir de 4,5 %</a:t>
            </a:r>
            <a:r>
              <a:t> (PiCO</a:t>
            </a:r>
            <a:r>
              <a:rPr sz="1166" baseline="-5999"/>
              <a:t>2</a:t>
            </a:r>
            <a:r>
              <a:t> = 4,28 kPa) le seuil de tolérance admissible est dépassé </a:t>
            </a:r>
          </a:p>
          <a:p>
            <a:pPr marL="140368" indent="-140368" defTabSz="457200">
              <a:buSzPct val="100000"/>
              <a:buChar char="-"/>
              <a:defRPr sz="1400">
                <a:solidFill>
                  <a:srgbClr val="222222"/>
                </a:solidFill>
                <a:latin typeface="+mj-lt"/>
                <a:ea typeface="+mj-ea"/>
                <a:cs typeface="+mj-cs"/>
                <a:sym typeface="Helvetica"/>
              </a:defRPr>
            </a:pPr>
            <a:r>
              <a:t>(exacerbations des signes d’intolérance, augmentation de la fréquence cardiaque,</a:t>
            </a:r>
          </a:p>
          <a:p>
            <a:pPr marL="140368" indent="-140368" defTabSz="457200">
              <a:buSzPct val="100000"/>
              <a:buChar char="-"/>
              <a:defRPr sz="1400">
                <a:solidFill>
                  <a:srgbClr val="222222"/>
                </a:solidFill>
                <a:latin typeface="+mj-lt"/>
                <a:ea typeface="+mj-ea"/>
                <a:cs typeface="+mj-cs"/>
                <a:sym typeface="Helvetica"/>
              </a:defRPr>
            </a:pPr>
            <a:r>
              <a:t> de la pression artérielle et de la sécrétion des hormones surrénaliennes).</a:t>
            </a:r>
          </a:p>
        </p:txBody>
      </p:sp>
      <p:sp>
        <p:nvSpPr>
          <p:cNvPr id="215" name="les effets de l'hypercapnie s'ajoutent à ceux du froid"/>
          <p:cNvSpPr txBox="1"/>
          <p:nvPr/>
        </p:nvSpPr>
        <p:spPr>
          <a:xfrm>
            <a:off x="106537" y="5770879"/>
            <a:ext cx="4308416"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400">
                <a:solidFill>
                  <a:srgbClr val="222222"/>
                </a:solidFill>
                <a:latin typeface="+mj-lt"/>
                <a:ea typeface="+mj-ea"/>
                <a:cs typeface="+mj-cs"/>
                <a:sym typeface="Helvetica"/>
              </a:defRPr>
            </a:pPr>
            <a:r>
              <a:t>les effets de </a:t>
            </a:r>
            <a:r>
              <a:rPr b="1"/>
              <a:t>l'hypercapnie</a:t>
            </a:r>
            <a:r>
              <a:t> s'ajoutent à ceux du </a:t>
            </a:r>
            <a:r>
              <a:rPr>
                <a:solidFill>
                  <a:srgbClr val="0645AD"/>
                </a:solidFill>
                <a:hlinkClick r:id="rId2"/>
              </a:rPr>
              <a:t>froid</a:t>
            </a:r>
            <a:r>
              <a:rPr sz="1120">
                <a:solidFill>
                  <a:srgbClr val="0645AD"/>
                </a:solidFill>
              </a:rPr>
              <a:t> </a:t>
            </a:r>
          </a:p>
        </p:txBody>
      </p:sp>
      <p:sp>
        <p:nvSpPr>
          <p:cNvPr id="216" name="Augmentation de PpCO2 dans le sang"/>
          <p:cNvSpPr txBox="1"/>
          <p:nvPr/>
        </p:nvSpPr>
        <p:spPr>
          <a:xfrm>
            <a:off x="106537" y="4121791"/>
            <a:ext cx="3138635"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lvl1pPr>
          </a:lstStyle>
          <a:p>
            <a:r>
              <a:t>Augmentation de PpCO2 dans le sang</a:t>
            </a:r>
          </a:p>
        </p:txBody>
      </p:sp>
      <p:sp>
        <p:nvSpPr>
          <p:cNvPr id="217" name="HYPOXIE"/>
          <p:cNvSpPr txBox="1"/>
          <p:nvPr/>
        </p:nvSpPr>
        <p:spPr>
          <a:xfrm>
            <a:off x="3408537" y="106679"/>
            <a:ext cx="1797991"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HYPOXIE</a:t>
            </a:r>
          </a:p>
        </p:txBody>
      </p:sp>
      <p:pic>
        <p:nvPicPr>
          <p:cNvPr id="218" name="Capture d’écran 2018-11-15 à 17.23.45.png" descr="Capture d’écran 2018-11-15 à 17.23.45.png"/>
          <p:cNvPicPr>
            <a:picLocks noChangeAspect="1"/>
          </p:cNvPicPr>
          <p:nvPr/>
        </p:nvPicPr>
        <p:blipFill>
          <a:blip r:embed="rId3">
            <a:extLst/>
          </a:blip>
          <a:stretch>
            <a:fillRect/>
          </a:stretch>
        </p:blipFill>
        <p:spPr>
          <a:xfrm>
            <a:off x="6736307" y="4337694"/>
            <a:ext cx="2379170" cy="19533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1" animBg="1" advAuto="0"/>
      <p:bldP spid="212" grpId="2" animBg="1" advAuto="0"/>
      <p:bldP spid="213" grpId="3" animBg="1" advAuto="0"/>
      <p:bldP spid="214" grpId="5" animBg="1" advAuto="0"/>
      <p:bldP spid="215" grpId="6" animBg="1" advAuto="0"/>
      <p:bldP spid="216" grpId="4"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15</a:t>
            </a:fld>
            <a:endParaRPr/>
          </a:p>
        </p:txBody>
      </p:sp>
      <p:sp>
        <p:nvSpPr>
          <p:cNvPr id="221" name="NCO.OP.190 Utilisation de l’oxygène de subsistance a) Le pilote commandant de bord s'assure que, pendant l'exécution des tâches essentielles au…"/>
          <p:cNvSpPr txBox="1"/>
          <p:nvPr/>
        </p:nvSpPr>
        <p:spPr>
          <a:xfrm>
            <a:off x="119237" y="857232"/>
            <a:ext cx="8025593" cy="5555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lnSpc>
                <a:spcPts val="3400"/>
              </a:lnSpc>
              <a:spcBef>
                <a:spcPts val="1200"/>
              </a:spcBef>
              <a:defRPr sz="1333">
                <a:solidFill>
                  <a:srgbClr val="0000FF"/>
                </a:solidFill>
                <a:latin typeface="Arial"/>
                <a:ea typeface="Arial"/>
                <a:cs typeface="Arial"/>
                <a:sym typeface="Arial"/>
              </a:defRPr>
            </a:pPr>
            <a:r>
              <a:rPr sz="1466" smtClean="0">
                <a:solidFill>
                  <a:srgbClr val="000000"/>
                </a:solidFill>
                <a:latin typeface="Arial" pitchFamily="34" charset="0"/>
                <a:ea typeface="Times"/>
                <a:cs typeface="Arial" pitchFamily="34" charset="0"/>
                <a:sym typeface="Times"/>
              </a:rPr>
              <a:t>NCO.OP.190 </a:t>
            </a:r>
            <a:r>
              <a:rPr sz="1466" smtClean="0">
                <a:latin typeface="Arial" pitchFamily="34" charset="0"/>
                <a:ea typeface="Times"/>
                <a:cs typeface="Arial" pitchFamily="34" charset="0"/>
                <a:sym typeface="Times"/>
              </a:rPr>
              <a:t>Utilisation de l’oxygène de subsistance</a:t>
            </a:r>
            <a:r>
              <a:rPr sz="1466">
                <a:latin typeface="Times"/>
                <a:ea typeface="Times"/>
                <a:cs typeface="Times"/>
                <a:sym typeface="Times"/>
              </a:rPr>
              <a:t/>
            </a:r>
            <a:br>
              <a:rPr sz="1466">
                <a:latin typeface="Times"/>
                <a:ea typeface="Times"/>
                <a:cs typeface="Times"/>
                <a:sym typeface="Times"/>
              </a:rPr>
            </a:br>
            <a:r>
              <a:rPr sz="1200">
                <a:latin typeface="Arial" pitchFamily="34" charset="0"/>
                <a:cs typeface="Arial" pitchFamily="34" charset="0"/>
              </a:rPr>
              <a:t>a) Le pilote commandant de bord s'assure que, pendant l'exécution des tâches essentielles </a:t>
            </a:r>
            <a:r>
              <a:rPr sz="1200">
                <a:latin typeface="Arial" pitchFamily="34" charset="0"/>
                <a:cs typeface="Arial" pitchFamily="34" charset="0"/>
              </a:rPr>
              <a:t>au </a:t>
            </a:r>
            <a:r>
              <a:rPr lang="fr-FR" sz="1200" dirty="0" smtClean="0">
                <a:latin typeface="Arial" pitchFamily="34" charset="0"/>
                <a:cs typeface="Arial" pitchFamily="34" charset="0"/>
              </a:rPr>
              <a:t/>
            </a:r>
            <a:br>
              <a:rPr lang="fr-FR" sz="1200" dirty="0" smtClean="0">
                <a:latin typeface="Arial" pitchFamily="34" charset="0"/>
                <a:cs typeface="Arial" pitchFamily="34" charset="0"/>
              </a:rPr>
            </a:br>
            <a:r>
              <a:rPr sz="1200" smtClean="0">
                <a:latin typeface="Arial" pitchFamily="34" charset="0"/>
                <a:cs typeface="Arial" pitchFamily="34" charset="0"/>
              </a:rPr>
              <a:t>fonctionnement </a:t>
            </a:r>
            <a:r>
              <a:rPr sz="1200">
                <a:latin typeface="Arial" pitchFamily="34" charset="0"/>
                <a:cs typeface="Arial" pitchFamily="34" charset="0"/>
              </a:rPr>
              <a:t>sûr d'un aéronef en vol, tous les membres de l'équipage de conduite utilisent de manière </a:t>
            </a:r>
            <a:r>
              <a:rPr sz="1200">
                <a:latin typeface="Arial" pitchFamily="34" charset="0"/>
                <a:cs typeface="Arial" pitchFamily="34" charset="0"/>
              </a:rPr>
              <a:t>continue </a:t>
            </a:r>
            <a:r>
              <a:rPr lang="fr-FR" sz="1200" dirty="0" smtClean="0">
                <a:latin typeface="Arial" pitchFamily="34" charset="0"/>
                <a:cs typeface="Arial" pitchFamily="34" charset="0"/>
              </a:rPr>
              <a:t/>
            </a:r>
            <a:br>
              <a:rPr lang="fr-FR" sz="1200" dirty="0" smtClean="0">
                <a:latin typeface="Arial" pitchFamily="34" charset="0"/>
                <a:cs typeface="Arial" pitchFamily="34" charset="0"/>
              </a:rPr>
            </a:br>
            <a:r>
              <a:rPr sz="1200" smtClean="0">
                <a:latin typeface="Arial" pitchFamily="34" charset="0"/>
                <a:cs typeface="Arial" pitchFamily="34" charset="0"/>
              </a:rPr>
              <a:t>l'équipement </a:t>
            </a:r>
            <a:r>
              <a:rPr sz="1200">
                <a:latin typeface="Arial" pitchFamily="34" charset="0"/>
                <a:cs typeface="Arial" pitchFamily="34" charset="0"/>
              </a:rPr>
              <a:t>d'oxygène de subsistance lorsqu'il considère qu'à l'altitude du vol prévu, le manque d'oxygène </a:t>
            </a:r>
            <a:r>
              <a:rPr sz="1200">
                <a:latin typeface="Arial" pitchFamily="34" charset="0"/>
                <a:cs typeface="Arial" pitchFamily="34" charset="0"/>
              </a:rPr>
              <a:t>risque </a:t>
            </a:r>
            <a:r>
              <a:rPr lang="fr-FR" sz="1200" dirty="0" smtClean="0">
                <a:latin typeface="Arial" pitchFamily="34" charset="0"/>
                <a:cs typeface="Arial" pitchFamily="34" charset="0"/>
              </a:rPr>
              <a:t/>
            </a:r>
            <a:br>
              <a:rPr lang="fr-FR" sz="1200" dirty="0" smtClean="0">
                <a:latin typeface="Arial" pitchFamily="34" charset="0"/>
                <a:cs typeface="Arial" pitchFamily="34" charset="0"/>
              </a:rPr>
            </a:br>
            <a:r>
              <a:rPr sz="1200" smtClean="0">
                <a:latin typeface="Arial" pitchFamily="34" charset="0"/>
                <a:cs typeface="Arial" pitchFamily="34" charset="0"/>
              </a:rPr>
              <a:t>de </a:t>
            </a:r>
            <a:r>
              <a:rPr sz="1200">
                <a:latin typeface="Arial" pitchFamily="34" charset="0"/>
                <a:cs typeface="Arial" pitchFamily="34" charset="0"/>
              </a:rPr>
              <a:t>porter atteinte aux facultés des membres d'équipage et il veille à ce que les passagers disposent d'oxygène </a:t>
            </a:r>
            <a:r>
              <a:rPr sz="1200">
                <a:latin typeface="Arial" pitchFamily="34" charset="0"/>
                <a:cs typeface="Arial" pitchFamily="34" charset="0"/>
              </a:rPr>
              <a:t>de </a:t>
            </a:r>
            <a:r>
              <a:rPr lang="fr-FR" sz="1200" dirty="0" smtClean="0">
                <a:latin typeface="Arial" pitchFamily="34" charset="0"/>
                <a:cs typeface="Arial" pitchFamily="34" charset="0"/>
              </a:rPr>
              <a:t/>
            </a:r>
            <a:br>
              <a:rPr lang="fr-FR" sz="1200" dirty="0" smtClean="0">
                <a:latin typeface="Arial" pitchFamily="34" charset="0"/>
                <a:cs typeface="Arial" pitchFamily="34" charset="0"/>
              </a:rPr>
            </a:br>
            <a:r>
              <a:rPr sz="1200" smtClean="0">
                <a:latin typeface="Arial" pitchFamily="34" charset="0"/>
                <a:cs typeface="Arial" pitchFamily="34" charset="0"/>
              </a:rPr>
              <a:t>subsistance </a:t>
            </a:r>
            <a:r>
              <a:rPr sz="1200">
                <a:latin typeface="Arial" pitchFamily="34" charset="0"/>
                <a:cs typeface="Arial" pitchFamily="34" charset="0"/>
              </a:rPr>
              <a:t>lorsque le manque d'oxygène risque d'avoir des conséquences négatives pour eux. </a:t>
            </a:r>
            <a:endParaRPr sz="1200">
              <a:solidFill>
                <a:srgbClr val="000000"/>
              </a:solidFill>
              <a:latin typeface="Arial" pitchFamily="34" charset="0"/>
              <a:ea typeface="Times"/>
              <a:cs typeface="Arial" pitchFamily="34" charset="0"/>
              <a:sym typeface="Times"/>
            </a:endParaRPr>
          </a:p>
          <a:p>
            <a:pPr defTabSz="457200">
              <a:lnSpc>
                <a:spcPts val="3000"/>
              </a:lnSpc>
              <a:spcBef>
                <a:spcPts val="1200"/>
              </a:spcBef>
              <a:defRPr sz="1333">
                <a:solidFill>
                  <a:srgbClr val="0000FF"/>
                </a:solidFill>
                <a:latin typeface="Arial"/>
                <a:ea typeface="Arial"/>
                <a:cs typeface="Arial"/>
                <a:sym typeface="Arial"/>
              </a:defRPr>
            </a:pPr>
            <a:r>
              <a:rPr sz="1200">
                <a:latin typeface="Arial" pitchFamily="34" charset="0"/>
                <a:cs typeface="Arial" pitchFamily="34" charset="0"/>
              </a:rPr>
              <a:t>b) Dans tous les autres cas, lorsque le pilote commandant de bord ne peut déterminer les conséquences que </a:t>
            </a:r>
            <a:r>
              <a:rPr sz="1200">
                <a:latin typeface="Arial" pitchFamily="34" charset="0"/>
                <a:cs typeface="Arial" pitchFamily="34" charset="0"/>
              </a:rPr>
              <a:t>le </a:t>
            </a:r>
            <a:r>
              <a:rPr lang="fr-FR" sz="1200" dirty="0" smtClean="0">
                <a:latin typeface="Arial" pitchFamily="34" charset="0"/>
                <a:cs typeface="Arial" pitchFamily="34" charset="0"/>
              </a:rPr>
              <a:t/>
            </a:r>
            <a:br>
              <a:rPr lang="fr-FR" sz="1200" dirty="0" smtClean="0">
                <a:latin typeface="Arial" pitchFamily="34" charset="0"/>
                <a:cs typeface="Arial" pitchFamily="34" charset="0"/>
              </a:rPr>
            </a:br>
            <a:r>
              <a:rPr sz="1200" smtClean="0">
                <a:latin typeface="Arial" pitchFamily="34" charset="0"/>
                <a:cs typeface="Arial" pitchFamily="34" charset="0"/>
              </a:rPr>
              <a:t>manque </a:t>
            </a:r>
            <a:r>
              <a:rPr sz="1200">
                <a:latin typeface="Arial" pitchFamily="34" charset="0"/>
                <a:cs typeface="Arial" pitchFamily="34" charset="0"/>
              </a:rPr>
              <a:t>d'oxygène risque d'avoir pour tous les occupants à bord, il s'assure que</a:t>
            </a:r>
            <a:r>
              <a:rPr sz="1200">
                <a:latin typeface="Arial" pitchFamily="34" charset="0"/>
                <a:cs typeface="Arial" pitchFamily="34" charset="0"/>
              </a:rPr>
              <a:t>: </a:t>
            </a:r>
            <a:r>
              <a:rPr lang="fr-FR" sz="1200" dirty="0" smtClean="0">
                <a:latin typeface="Arial" pitchFamily="34" charset="0"/>
                <a:cs typeface="Arial" pitchFamily="34" charset="0"/>
              </a:rPr>
              <a:t/>
            </a:r>
            <a:br>
              <a:rPr lang="fr-FR" sz="1200" dirty="0" smtClean="0">
                <a:latin typeface="Arial" pitchFamily="34" charset="0"/>
                <a:cs typeface="Arial" pitchFamily="34" charset="0"/>
              </a:rPr>
            </a:br>
            <a:r>
              <a:rPr sz="1200" smtClean="0">
                <a:latin typeface="Arial" pitchFamily="34" charset="0"/>
                <a:cs typeface="Arial" pitchFamily="34" charset="0"/>
              </a:rPr>
              <a:t>1</a:t>
            </a:r>
            <a:r>
              <a:rPr sz="1200">
                <a:latin typeface="Arial" pitchFamily="34" charset="0"/>
                <a:cs typeface="Arial" pitchFamily="34" charset="0"/>
              </a:rPr>
              <a:t>. pendant l'exécution des tâches essentielles au fonctionnement sûr d'un aéronef en vol, tous les </a:t>
            </a:r>
            <a:r>
              <a:rPr sz="1200">
                <a:latin typeface="Arial" pitchFamily="34" charset="0"/>
                <a:cs typeface="Arial" pitchFamily="34" charset="0"/>
              </a:rPr>
              <a:t>membres </a:t>
            </a:r>
            <a:r>
              <a:rPr lang="fr-FR" sz="1200" dirty="0" smtClean="0">
                <a:latin typeface="Arial" pitchFamily="34" charset="0"/>
                <a:cs typeface="Arial" pitchFamily="34" charset="0"/>
              </a:rPr>
              <a:t/>
            </a:r>
            <a:br>
              <a:rPr lang="fr-FR" sz="1200" dirty="0" smtClean="0">
                <a:latin typeface="Arial" pitchFamily="34" charset="0"/>
                <a:cs typeface="Arial" pitchFamily="34" charset="0"/>
              </a:rPr>
            </a:br>
            <a:r>
              <a:rPr sz="1200" smtClean="0">
                <a:latin typeface="Arial" pitchFamily="34" charset="0"/>
                <a:cs typeface="Arial" pitchFamily="34" charset="0"/>
              </a:rPr>
              <a:t>d'équipage </a:t>
            </a:r>
            <a:r>
              <a:rPr sz="1200">
                <a:latin typeface="Arial" pitchFamily="34" charset="0"/>
                <a:cs typeface="Arial" pitchFamily="34" charset="0"/>
              </a:rPr>
              <a:t>utilisent l'oxygène de subsistance pendant toute période supérieure à 30 minutes au cours de </a:t>
            </a:r>
            <a:r>
              <a:rPr sz="1200">
                <a:latin typeface="Arial" pitchFamily="34" charset="0"/>
                <a:cs typeface="Arial" pitchFamily="34" charset="0"/>
              </a:rPr>
              <a:t>laquelle </a:t>
            </a:r>
            <a:r>
              <a:rPr lang="fr-FR" sz="1200" dirty="0" smtClean="0">
                <a:latin typeface="Arial" pitchFamily="34" charset="0"/>
                <a:cs typeface="Arial" pitchFamily="34" charset="0"/>
              </a:rPr>
              <a:t/>
            </a:r>
            <a:br>
              <a:rPr lang="fr-FR" sz="1200" dirty="0" smtClean="0">
                <a:latin typeface="Arial" pitchFamily="34" charset="0"/>
                <a:cs typeface="Arial" pitchFamily="34" charset="0"/>
              </a:rPr>
            </a:br>
            <a:r>
              <a:rPr sz="1200" smtClean="0">
                <a:latin typeface="Arial" pitchFamily="34" charset="0"/>
                <a:cs typeface="Arial" pitchFamily="34" charset="0"/>
              </a:rPr>
              <a:t>l'altitude-pression </a:t>
            </a:r>
            <a:r>
              <a:rPr sz="1200">
                <a:latin typeface="Arial" pitchFamily="34" charset="0"/>
                <a:cs typeface="Arial" pitchFamily="34" charset="0"/>
              </a:rPr>
              <a:t>du compartiment passagers se situe entre 10 000 ft et 13 000 ft; </a:t>
            </a:r>
            <a:r>
              <a:rPr sz="1200">
                <a:latin typeface="Arial" pitchFamily="34" charset="0"/>
                <a:cs typeface="Arial" pitchFamily="34" charset="0"/>
              </a:rPr>
              <a:t>et </a:t>
            </a:r>
            <a:r>
              <a:rPr lang="fr-FR" sz="1200" dirty="0" smtClean="0">
                <a:latin typeface="Arial" pitchFamily="34" charset="0"/>
                <a:cs typeface="Arial" pitchFamily="34" charset="0"/>
              </a:rPr>
              <a:t/>
            </a:r>
            <a:br>
              <a:rPr lang="fr-FR" sz="1200" dirty="0" smtClean="0">
                <a:latin typeface="Arial" pitchFamily="34" charset="0"/>
                <a:cs typeface="Arial" pitchFamily="34" charset="0"/>
              </a:rPr>
            </a:br>
            <a:r>
              <a:rPr sz="1200" smtClean="0">
                <a:latin typeface="Arial" pitchFamily="34" charset="0"/>
                <a:cs typeface="Arial" pitchFamily="34" charset="0"/>
              </a:rPr>
              <a:t>2</a:t>
            </a:r>
            <a:r>
              <a:rPr sz="1200">
                <a:latin typeface="Arial" pitchFamily="34" charset="0"/>
                <a:cs typeface="Arial" pitchFamily="34" charset="0"/>
              </a:rPr>
              <a:t>. tous les occupants utilisent l'oxygène de subsistance pendant toute période au cours de </a:t>
            </a:r>
            <a:r>
              <a:rPr sz="1200">
                <a:latin typeface="Arial" pitchFamily="34" charset="0"/>
                <a:cs typeface="Arial" pitchFamily="34" charset="0"/>
              </a:rPr>
              <a:t>laquelle </a:t>
            </a:r>
            <a:r>
              <a:rPr sz="1200" smtClean="0">
                <a:latin typeface="Arial" pitchFamily="34" charset="0"/>
                <a:cs typeface="Arial" pitchFamily="34" charset="0"/>
              </a:rPr>
              <a:t>l'altitude-pression</a:t>
            </a:r>
            <a:r>
              <a:rPr lang="fr-FR" sz="1200" dirty="0" smtClean="0">
                <a:latin typeface="Arial" pitchFamily="34" charset="0"/>
                <a:cs typeface="Arial" pitchFamily="34" charset="0"/>
              </a:rPr>
              <a:t/>
            </a:r>
            <a:br>
              <a:rPr lang="fr-FR" sz="1200" dirty="0" smtClean="0">
                <a:latin typeface="Arial" pitchFamily="34" charset="0"/>
                <a:cs typeface="Arial" pitchFamily="34" charset="0"/>
              </a:rPr>
            </a:br>
            <a:r>
              <a:rPr sz="1200" smtClean="0">
                <a:latin typeface="Arial" pitchFamily="34" charset="0"/>
                <a:cs typeface="Arial" pitchFamily="34" charset="0"/>
              </a:rPr>
              <a:t> </a:t>
            </a:r>
            <a:r>
              <a:rPr sz="1200">
                <a:latin typeface="Arial" pitchFamily="34" charset="0"/>
                <a:cs typeface="Arial" pitchFamily="34" charset="0"/>
              </a:rPr>
              <a:t>dans le compartiment passagers est supérieure à 13 000 ft. </a:t>
            </a:r>
            <a:endParaRPr sz="1200">
              <a:solidFill>
                <a:srgbClr val="000000"/>
              </a:solidFill>
              <a:latin typeface="Arial" pitchFamily="34" charset="0"/>
              <a:ea typeface="Times"/>
              <a:cs typeface="Arial" pitchFamily="34" charset="0"/>
              <a:sym typeface="Times"/>
            </a:endParaRPr>
          </a:p>
        </p:txBody>
      </p:sp>
      <p:sp>
        <p:nvSpPr>
          <p:cNvPr id="222" name="Rappels réglementaires"/>
          <p:cNvSpPr txBox="1"/>
          <p:nvPr/>
        </p:nvSpPr>
        <p:spPr>
          <a:xfrm>
            <a:off x="110606" y="700705"/>
            <a:ext cx="2746882"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Rappels réglementaires </a:t>
            </a:r>
          </a:p>
        </p:txBody>
      </p:sp>
      <p:sp>
        <p:nvSpPr>
          <p:cNvPr id="223" name="HYPOXIE"/>
          <p:cNvSpPr txBox="1"/>
          <p:nvPr/>
        </p:nvSpPr>
        <p:spPr>
          <a:xfrm>
            <a:off x="3025856" y="167005"/>
            <a:ext cx="1797991"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HYPOXIE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16</a:t>
            </a:fld>
            <a:endParaRPr/>
          </a:p>
        </p:txBody>
      </p:sp>
      <p:grpSp>
        <p:nvGrpSpPr>
          <p:cNvPr id="228" name="Galerie d’images"/>
          <p:cNvGrpSpPr/>
          <p:nvPr/>
        </p:nvGrpSpPr>
        <p:grpSpPr>
          <a:xfrm>
            <a:off x="1270496" y="913893"/>
            <a:ext cx="6128445" cy="4948001"/>
            <a:chOff x="0" y="0"/>
            <a:chExt cx="6128444" cy="4947999"/>
          </a:xfrm>
        </p:grpSpPr>
        <p:pic>
          <p:nvPicPr>
            <p:cNvPr id="226" name="Capture d’écran 2018-11-05 à 17.13.34.png" descr="Capture d’écran 2018-11-05 à 17.13.34.png"/>
            <p:cNvPicPr>
              <a:picLocks noChangeAspect="1"/>
            </p:cNvPicPr>
            <p:nvPr/>
          </p:nvPicPr>
          <p:blipFill>
            <a:blip r:embed="rId2">
              <a:extLst/>
            </a:blip>
            <a:srcRect t="1440" b="1440"/>
            <a:stretch>
              <a:fillRect/>
            </a:stretch>
          </p:blipFill>
          <p:spPr>
            <a:xfrm>
              <a:off x="0" y="0"/>
              <a:ext cx="6128445" cy="4008200"/>
            </a:xfrm>
            <a:prstGeom prst="rect">
              <a:avLst/>
            </a:prstGeom>
            <a:ln w="12700" cap="flat">
              <a:noFill/>
              <a:miter lim="400000"/>
            </a:ln>
            <a:effectLst/>
          </p:spPr>
        </p:pic>
        <p:sp>
          <p:nvSpPr>
            <p:cNvPr id="227" name="La meilleure solution : s’alimenter en Oxygène"/>
            <p:cNvSpPr/>
            <p:nvPr/>
          </p:nvSpPr>
          <p:spPr>
            <a:xfrm>
              <a:off x="0" y="4084399"/>
              <a:ext cx="6128445" cy="863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defTabSz="457200">
                <a:defRPr sz="2300" b="1">
                  <a:latin typeface="+mj-lt"/>
                  <a:ea typeface="+mj-ea"/>
                  <a:cs typeface="+mj-cs"/>
                  <a:sym typeface="Helvetica"/>
                </a:defRPr>
              </a:lvl1pPr>
            </a:lstStyle>
            <a:p>
              <a:r>
                <a:t>La meilleure solution : s’alimenter en Oxygène </a:t>
              </a:r>
            </a:p>
          </p:txBody>
        </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17</a:t>
            </a:fld>
            <a:endParaRPr/>
          </a:p>
        </p:txBody>
      </p:sp>
      <p:sp>
        <p:nvSpPr>
          <p:cNvPr id="231" name="❄︎"/>
          <p:cNvSpPr txBox="1"/>
          <p:nvPr/>
        </p:nvSpPr>
        <p:spPr>
          <a:xfrm>
            <a:off x="2708945" y="1275079"/>
            <a:ext cx="2931925" cy="430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3600"/>
            </a:lvl1pPr>
          </a:lstStyle>
          <a:p>
            <a:r>
              <a:t>❄︎</a:t>
            </a:r>
          </a:p>
        </p:txBody>
      </p:sp>
      <p:sp>
        <p:nvSpPr>
          <p:cNvPr id="232" name="LE FROID"/>
          <p:cNvSpPr txBox="1"/>
          <p:nvPr/>
        </p:nvSpPr>
        <p:spPr>
          <a:xfrm>
            <a:off x="3903837" y="17652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18</a:t>
            </a:fld>
            <a:endParaRPr/>
          </a:p>
        </p:txBody>
      </p:sp>
      <p:sp>
        <p:nvSpPr>
          <p:cNvPr id="235" name="LE FROID"/>
          <p:cNvSpPr txBox="1"/>
          <p:nvPr/>
        </p:nvSpPr>
        <p:spPr>
          <a:xfrm>
            <a:off x="3345037" y="17017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sp>
        <p:nvSpPr>
          <p:cNvPr id="236" name="Le métabolisme de base au repos maintien une température interne de 37°…"/>
          <p:cNvSpPr txBox="1"/>
          <p:nvPr/>
        </p:nvSpPr>
        <p:spPr>
          <a:xfrm>
            <a:off x="-41522" y="836334"/>
            <a:ext cx="9163725" cy="313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r>
              <a:t>Le </a:t>
            </a:r>
            <a:r>
              <a:rPr>
                <a:solidFill>
                  <a:schemeClr val="accent2"/>
                </a:solidFill>
              </a:rPr>
              <a:t>métabolisme de base </a:t>
            </a:r>
            <a:r>
              <a:t>au repos</a:t>
            </a:r>
            <a:r>
              <a:rPr>
                <a:solidFill>
                  <a:schemeClr val="accent2"/>
                </a:solidFill>
              </a:rPr>
              <a:t> </a:t>
            </a:r>
            <a:r>
              <a:t>maintien une température interne de 37°</a:t>
            </a:r>
          </a:p>
          <a:p>
            <a:pPr lvl="1"/>
            <a:r>
              <a:t>Tant que la température externe du corps est à 34°, il y a peu de </a:t>
            </a:r>
            <a:r>
              <a:rPr/>
              <a:t>consommation </a:t>
            </a:r>
            <a:endParaRPr lang="fr-FR" dirty="0" smtClean="0"/>
          </a:p>
          <a:p>
            <a:pPr lvl="1"/>
            <a:r>
              <a:rPr smtClean="0"/>
              <a:t>d’énergie</a:t>
            </a:r>
            <a:r>
              <a:t>.</a:t>
            </a:r>
          </a:p>
          <a:p>
            <a:pPr lvl="1"/>
            <a:r>
              <a:t>Lorsque cet état change à cause de la température extérieure, le corps met </a:t>
            </a:r>
            <a:r>
              <a:rPr/>
              <a:t>en </a:t>
            </a:r>
            <a:endParaRPr lang="fr-FR" dirty="0" smtClean="0"/>
          </a:p>
          <a:p>
            <a:pPr lvl="1"/>
            <a:r>
              <a:rPr smtClean="0"/>
              <a:t>route</a:t>
            </a:r>
            <a:r>
              <a:rPr smtClean="0">
                <a:solidFill>
                  <a:schemeClr val="accent2"/>
                </a:solidFill>
              </a:rPr>
              <a:t>un </a:t>
            </a:r>
            <a:r>
              <a:rPr>
                <a:solidFill>
                  <a:schemeClr val="accent2"/>
                </a:solidFill>
              </a:rPr>
              <a:t>métabolisme d’appoint </a:t>
            </a:r>
            <a:r>
              <a:t>au travers de son régulateur </a:t>
            </a:r>
            <a:r>
              <a:rPr/>
              <a:t>central </a:t>
            </a:r>
            <a:endParaRPr lang="fr-FR" dirty="0" smtClean="0"/>
          </a:p>
          <a:p>
            <a:pPr lvl="1"/>
            <a:r>
              <a:rPr smtClean="0">
                <a:solidFill>
                  <a:schemeClr val="accent2"/>
                </a:solidFill>
              </a:rPr>
              <a:t>l’Hypothalamus</a:t>
            </a:r>
            <a:r>
              <a:rPr>
                <a:solidFill>
                  <a:schemeClr val="accent2"/>
                </a:solidFill>
              </a:rPr>
              <a:t>.</a:t>
            </a:r>
          </a:p>
          <a:p>
            <a:pPr lvl="1"/>
            <a:r>
              <a:t>Les premiers symptômes de refroidissement du corps sont des </a:t>
            </a:r>
          </a:p>
          <a:p>
            <a:pPr lvl="1"/>
            <a:r>
              <a:t>frissons, tremblements, crampes. </a:t>
            </a:r>
          </a:p>
          <a:p>
            <a:pPr lvl="1"/>
            <a:r>
              <a:t>Le corps tente des économies d’énergie, en même temps il va mettre </a:t>
            </a:r>
            <a:r>
              <a:rPr/>
              <a:t>sa </a:t>
            </a:r>
            <a:endParaRPr lang="fr-FR" dirty="0" smtClean="0"/>
          </a:p>
          <a:p>
            <a:pPr lvl="1"/>
            <a:r>
              <a:rPr smtClean="0"/>
              <a:t>combustion </a:t>
            </a:r>
            <a:r>
              <a:t>interne en marche : envie </a:t>
            </a:r>
            <a:r>
              <a:rPr/>
              <a:t>d’uriner </a:t>
            </a:r>
            <a:endParaRPr lang="fr-FR" dirty="0" smtClean="0"/>
          </a:p>
          <a:p>
            <a:pPr lvl="1"/>
            <a:r>
              <a:rPr smtClean="0"/>
              <a:t>(</a:t>
            </a:r>
            <a:r>
              <a:t>Élimination d’une masse de liquide qu’il </a:t>
            </a:r>
            <a:r>
              <a:rPr/>
              <a:t>faut </a:t>
            </a:r>
            <a:r>
              <a:rPr smtClean="0"/>
              <a:t>maintenir </a:t>
            </a:r>
            <a:r>
              <a:t>chaude)</a:t>
            </a:r>
          </a:p>
        </p:txBody>
      </p:sp>
      <p:sp>
        <p:nvSpPr>
          <p:cNvPr id="237" name="La combustion est une réaction d’oxydoréduction, en l’occurrence, l’oxydation du…"/>
          <p:cNvSpPr txBox="1"/>
          <p:nvPr/>
        </p:nvSpPr>
        <p:spPr>
          <a:xfrm>
            <a:off x="357158" y="4143380"/>
            <a:ext cx="8806255" cy="646331"/>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La combustion est une réaction d’oxydoréduction, en l’occurrence, l’oxydation du</a:t>
            </a:r>
          </a:p>
          <a:p>
            <a:r>
              <a:t>combustible par un </a:t>
            </a:r>
            <a:r>
              <a:rPr/>
              <a:t>comburant                    </a:t>
            </a:r>
            <a:r>
              <a:rPr smtClean="0"/>
              <a:t>  </a:t>
            </a:r>
            <a:r>
              <a:t>dégagement de chaleur</a:t>
            </a:r>
          </a:p>
        </p:txBody>
      </p:sp>
      <p:sp>
        <p:nvSpPr>
          <p:cNvPr id="238" name="Flèche"/>
          <p:cNvSpPr/>
          <p:nvPr/>
        </p:nvSpPr>
        <p:spPr>
          <a:xfrm>
            <a:off x="3786182" y="4429132"/>
            <a:ext cx="1270000" cy="339925"/>
          </a:xfrm>
          <a:prstGeom prst="rightArrow">
            <a:avLst>
              <a:gd name="adj1" fmla="val 32000"/>
              <a:gd name="adj2" fmla="val 239113"/>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239" name="La déperdition de chaleur se fait par radiation et conduction"/>
          <p:cNvSpPr txBox="1"/>
          <p:nvPr/>
        </p:nvSpPr>
        <p:spPr>
          <a:xfrm>
            <a:off x="428596" y="5214950"/>
            <a:ext cx="6115272"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La déperdition de chaleur se fait par radiation et conduction</a:t>
            </a:r>
          </a:p>
        </p:txBody>
      </p:sp>
      <p:sp>
        <p:nvSpPr>
          <p:cNvPr id="240" name="Pour éviter cette déperdition il faut se couvrir avec des vêtements appropriés"/>
          <p:cNvSpPr txBox="1"/>
          <p:nvPr/>
        </p:nvSpPr>
        <p:spPr>
          <a:xfrm>
            <a:off x="428596" y="5715016"/>
            <a:ext cx="7867834"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Pour éviter cette déperdition il faut se couvrir avec des vêtements appropriés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1" animBg="1" advAuto="0"/>
      <p:bldP spid="237" grpId="2" animBg="1" advAuto="0"/>
      <p:bldP spid="239" grpId="3" animBg="1" advAuto="0"/>
      <p:bldP spid="240" grpId="4"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19</a:t>
            </a:fld>
            <a:endParaRPr/>
          </a:p>
        </p:txBody>
      </p:sp>
      <p:pic>
        <p:nvPicPr>
          <p:cNvPr id="243" name="Galerie d’images" descr="Galerie d’images"/>
          <p:cNvPicPr>
            <a:picLocks noChangeAspect="1"/>
          </p:cNvPicPr>
          <p:nvPr/>
        </p:nvPicPr>
        <p:blipFill>
          <a:blip r:embed="rId2">
            <a:extLst/>
          </a:blip>
          <a:srcRect l="6405" r="6405"/>
          <a:stretch>
            <a:fillRect/>
          </a:stretch>
        </p:blipFill>
        <p:spPr>
          <a:xfrm>
            <a:off x="889000" y="889000"/>
            <a:ext cx="7366001" cy="4749800"/>
          </a:xfrm>
          <a:prstGeom prst="rect">
            <a:avLst/>
          </a:prstGeom>
          <a:ln w="12700">
            <a:miter lim="400000"/>
          </a:ln>
        </p:spPr>
      </p:pic>
      <p:sp>
        <p:nvSpPr>
          <p:cNvPr id="244" name="LE FROID"/>
          <p:cNvSpPr txBox="1"/>
          <p:nvPr/>
        </p:nvSpPr>
        <p:spPr>
          <a:xfrm>
            <a:off x="3345037" y="17017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spTree>
  </p:cSld>
  <p:clrMapOvr>
    <a:masterClrMapping/>
  </p:clrMapOvr>
  <mc:AlternateContent xmlns:mc="http://schemas.openxmlformats.org/markup-compatibility/2006">
    <mc:Choice xmlns:p14="http://schemas.microsoft.com/office/powerpoint/2010/main" xmlns:a14="http://schemas.microsoft.com/office/drawing/2010/main" xmlns:m="http://schemas.openxmlformats.org/officeDocument/2006/math" xmlns="" Requires="p14">
      <p:transition spd="fast" advClick="1" p14:dur="750">
        <p:wipe dir="r"/>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9" name="Content Placeholder 6"/>
          <p:cNvSpPr txBox="1">
            <a:spLocks noGrp="1"/>
          </p:cNvSpPr>
          <p:nvPr>
            <p:ph type="body" idx="1"/>
          </p:nvPr>
        </p:nvSpPr>
        <p:spPr>
          <a:xfrm>
            <a:off x="467543" y="2276872"/>
            <a:ext cx="8229601" cy="3600401"/>
          </a:xfrm>
          <a:prstGeom prst="rect">
            <a:avLst/>
          </a:prstGeom>
        </p:spPr>
        <p:txBody>
          <a:bodyPr anchor="t">
            <a:normAutofit lnSpcReduction="10000"/>
          </a:bodyPr>
          <a:lstStyle/>
          <a:p>
            <a:pPr defTabSz="749808">
              <a:spcBef>
                <a:spcPts val="200"/>
              </a:spcBef>
              <a:defRPr sz="1148"/>
            </a:pPr>
            <a:r>
              <a:t>Rappel titre et contenu</a:t>
            </a:r>
          </a:p>
          <a:p>
            <a:pPr defTabSz="749808">
              <a:spcBef>
                <a:spcPts val="200"/>
              </a:spcBef>
              <a:defRPr sz="1148"/>
            </a:pPr>
            <a:endParaRPr/>
          </a:p>
          <a:p>
            <a:pPr defTabSz="749808">
              <a:spcBef>
                <a:spcPts val="200"/>
              </a:spcBef>
              <a:defRPr sz="1148"/>
            </a:pPr>
            <a:r>
              <a:t>Hypoxie </a:t>
            </a:r>
          </a:p>
          <a:p>
            <a:pPr defTabSz="749808">
              <a:spcBef>
                <a:spcPts val="200"/>
              </a:spcBef>
              <a:defRPr sz="1148"/>
            </a:pPr>
            <a:r>
              <a:t>Froid </a:t>
            </a:r>
          </a:p>
          <a:p>
            <a:pPr defTabSz="749808">
              <a:spcBef>
                <a:spcPts val="200"/>
              </a:spcBef>
              <a:defRPr sz="1148"/>
            </a:pPr>
            <a:r>
              <a:t>Diminution du filtrage du rayonnement solaire en Altitude</a:t>
            </a:r>
          </a:p>
          <a:p>
            <a:pPr defTabSz="749808">
              <a:spcBef>
                <a:spcPts val="200"/>
              </a:spcBef>
              <a:defRPr sz="1148"/>
            </a:pPr>
            <a:r>
              <a:t>Déshydratation liée à l’assèchement de la masse d’aie en Altitude</a:t>
            </a:r>
          </a:p>
          <a:p>
            <a:pPr defTabSz="749808">
              <a:spcBef>
                <a:spcPts val="200"/>
              </a:spcBef>
              <a:defRPr sz="1148"/>
            </a:pPr>
            <a:r>
              <a:t>Alimentation</a:t>
            </a:r>
          </a:p>
          <a:p>
            <a:pPr defTabSz="749808">
              <a:spcBef>
                <a:spcPts val="200"/>
              </a:spcBef>
              <a:defRPr sz="1148"/>
            </a:pPr>
            <a:r>
              <a:t>Fatigue</a:t>
            </a:r>
          </a:p>
          <a:p>
            <a:pPr defTabSz="749808">
              <a:spcBef>
                <a:spcPts val="200"/>
              </a:spcBef>
              <a:defRPr sz="1148"/>
            </a:pPr>
            <a:r>
              <a:t>Effets de la turbulence en Altitude</a:t>
            </a:r>
          </a:p>
          <a:p>
            <a:pPr defTabSz="749808">
              <a:spcBef>
                <a:spcPts val="200"/>
              </a:spcBef>
              <a:defRPr sz="1148"/>
            </a:pPr>
            <a:endParaRPr/>
          </a:p>
          <a:p>
            <a:pPr defTabSz="749808">
              <a:spcBef>
                <a:spcPts val="200"/>
              </a:spcBef>
              <a:defRPr sz="1148"/>
            </a:pPr>
            <a:endParaRPr/>
          </a:p>
          <a:p>
            <a:pPr defTabSz="749808">
              <a:spcBef>
                <a:spcPts val="200"/>
              </a:spcBef>
              <a:defRPr sz="1148"/>
            </a:pPr>
            <a:endParaRPr/>
          </a:p>
          <a:p>
            <a:pPr defTabSz="749808">
              <a:spcBef>
                <a:spcPts val="200"/>
              </a:spcBef>
              <a:defRPr sz="1148"/>
            </a:pPr>
            <a:endParaRPr/>
          </a:p>
          <a:p>
            <a:pPr defTabSz="749808">
              <a:spcBef>
                <a:spcPts val="200"/>
              </a:spcBef>
              <a:defRPr sz="1148"/>
            </a:pPr>
            <a:endParaRPr/>
          </a:p>
          <a:p>
            <a:pPr defTabSz="749808">
              <a:spcBef>
                <a:spcPts val="200"/>
              </a:spcBef>
              <a:defRPr sz="1148"/>
            </a:pPr>
            <a:r>
              <a:t>Date dernière mise à jour:   6 DEC 2018       Par: Marc Bertolini</a:t>
            </a:r>
          </a:p>
          <a:p>
            <a:pPr defTabSz="749808">
              <a:spcBef>
                <a:spcPts val="200"/>
              </a:spcBef>
              <a:defRPr sz="1148"/>
            </a:pPr>
            <a:endParaRPr/>
          </a:p>
          <a:p>
            <a:pPr defTabSz="749808">
              <a:spcBef>
                <a:spcPts val="200"/>
              </a:spcBef>
              <a:defRPr sz="1148"/>
            </a:pPr>
            <a:r>
              <a:t>Contributeur(s)                 : Marc Bertolini </a:t>
            </a:r>
          </a:p>
          <a:p>
            <a:pPr defTabSz="749808">
              <a:spcBef>
                <a:spcPts val="200"/>
              </a:spcBef>
              <a:defRPr sz="1148"/>
            </a:pPr>
            <a:r>
              <a:t>Crédits photos	    :</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20</a:t>
            </a:fld>
            <a:endParaRPr/>
          </a:p>
        </p:txBody>
      </p:sp>
      <p:sp>
        <p:nvSpPr>
          <p:cNvPr id="247" name="Habillé comme un esquimau nous aurions des difficultés à nous mouvoir donc à piloter…"/>
          <p:cNvSpPr txBox="1"/>
          <p:nvPr/>
        </p:nvSpPr>
        <p:spPr>
          <a:xfrm>
            <a:off x="74564" y="894080"/>
            <a:ext cx="8994872"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Habillé comme un esquimau nous aurions des difficultés à nous mouvoir donc à piloter </a:t>
            </a:r>
          </a:p>
          <a:p>
            <a:r>
              <a:t>Aujourd’hui les tissus modernes allient confort, faible encombrement et souplesse.</a:t>
            </a:r>
          </a:p>
        </p:txBody>
      </p:sp>
      <p:sp>
        <p:nvSpPr>
          <p:cNvPr id="248" name="LA REGLE DES TROIS COUCHES"/>
          <p:cNvSpPr txBox="1"/>
          <p:nvPr/>
        </p:nvSpPr>
        <p:spPr>
          <a:xfrm>
            <a:off x="157337" y="1567180"/>
            <a:ext cx="3679892" cy="853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lnSpc>
                <a:spcPts val="2800"/>
              </a:lnSpc>
              <a:defRPr sz="1200">
                <a:latin typeface="Times"/>
                <a:ea typeface="Times"/>
                <a:cs typeface="Times"/>
                <a:sym typeface="Times"/>
              </a:defRPr>
            </a:pPr>
            <a:endParaRPr/>
          </a:p>
          <a:p>
            <a:pPr defTabSz="457200">
              <a:lnSpc>
                <a:spcPts val="4000"/>
              </a:lnSpc>
              <a:spcBef>
                <a:spcPts val="1200"/>
              </a:spcBef>
              <a:defRPr sz="1733" b="1">
                <a:solidFill>
                  <a:srgbClr val="1B1B1B"/>
                </a:solidFill>
                <a:latin typeface="Times"/>
                <a:ea typeface="Times"/>
                <a:cs typeface="Times"/>
                <a:sym typeface="Times"/>
              </a:defRPr>
            </a:pPr>
            <a:r>
              <a:t>LA REGLE DES TROIS COUCHES </a:t>
            </a:r>
            <a:endParaRPr sz="1200" b="0">
              <a:solidFill>
                <a:srgbClr val="000000"/>
              </a:solidFill>
            </a:endParaRPr>
          </a:p>
        </p:txBody>
      </p:sp>
      <p:sp>
        <p:nvSpPr>
          <p:cNvPr id="249" name="La couche « seconde peau »…"/>
          <p:cNvSpPr txBox="1"/>
          <p:nvPr/>
        </p:nvSpPr>
        <p:spPr>
          <a:xfrm>
            <a:off x="4970637" y="1874648"/>
            <a:ext cx="3038262" cy="1200329"/>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t>La couche « seconde peau » </a:t>
            </a:r>
          </a:p>
          <a:p>
            <a:r>
              <a:t>La couche isolante </a:t>
            </a:r>
          </a:p>
          <a:p>
            <a:r>
              <a:t>La couche protectrice </a:t>
            </a:r>
          </a:p>
        </p:txBody>
      </p:sp>
      <p:pic>
        <p:nvPicPr>
          <p:cNvPr id="250" name="Galerie d’images" descr="Galerie d’images"/>
          <p:cNvPicPr>
            <a:picLocks noChangeAspect="1"/>
          </p:cNvPicPr>
          <p:nvPr/>
        </p:nvPicPr>
        <p:blipFill>
          <a:blip r:embed="rId2">
            <a:extLst/>
          </a:blip>
          <a:srcRect l="1432" r="1432"/>
          <a:stretch>
            <a:fillRect/>
          </a:stretch>
        </p:blipFill>
        <p:spPr>
          <a:xfrm>
            <a:off x="1412577" y="3209248"/>
            <a:ext cx="5502325" cy="2862958"/>
          </a:xfrm>
          <a:prstGeom prst="rect">
            <a:avLst/>
          </a:prstGeom>
          <a:ln w="12700">
            <a:miter lim="400000"/>
          </a:ln>
        </p:spPr>
      </p:pic>
      <p:sp>
        <p:nvSpPr>
          <p:cNvPr id="251" name="LE FROID"/>
          <p:cNvSpPr txBox="1"/>
          <p:nvPr/>
        </p:nvSpPr>
        <p:spPr>
          <a:xfrm>
            <a:off x="3548237" y="10667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spTree>
  </p:cSld>
  <p:clrMapOvr>
    <a:masterClrMapping/>
  </p:clrMapOvr>
  <mc:AlternateContent xmlns:mc="http://schemas.openxmlformats.org/markup-compatibility/2006">
    <mc:Choice xmlns:p14="http://schemas.microsoft.com/office/powerpoint/2010/main" xmlns:a14="http://schemas.microsoft.com/office/drawing/2010/main" xmlns:m="http://schemas.openxmlformats.org/officeDocument/2006/math" xmlns="" Requires="p14">
      <p:transition spd="fast" advClick="1" p14:dur="750">
        <p:pull dir="l"/>
      </p:transition>
    </mc:Choice>
    <mc:Fallback>
      <p:transition>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100"/>
                                  </p:iterate>
                                  <p:childTnLst>
                                    <p:set>
                                      <p:cBhvr>
                                        <p:cTn id="10" fill="hold"/>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2" animBg="1" advAuto="0"/>
      <p:bldP spid="248" grpId="3" animBg="1" advAuto="0"/>
      <p:bldP spid="249" grpId="4" animBg="1" advAuto="0"/>
      <p:bldP spid="250"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21</a:t>
            </a:fld>
            <a:endParaRPr/>
          </a:p>
        </p:txBody>
      </p:sp>
      <p:sp>
        <p:nvSpPr>
          <p:cNvPr id="254" name="BIEN PROTÉGER LES EXTRÉMITÉS"/>
          <p:cNvSpPr txBox="1"/>
          <p:nvPr/>
        </p:nvSpPr>
        <p:spPr>
          <a:xfrm>
            <a:off x="43037" y="642918"/>
            <a:ext cx="3981874"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ts val="4000"/>
              </a:lnSpc>
              <a:spcBef>
                <a:spcPts val="1200"/>
              </a:spcBef>
              <a:defRPr sz="1733" b="1">
                <a:solidFill>
                  <a:srgbClr val="1B1B1B"/>
                </a:solidFill>
                <a:latin typeface="Times"/>
                <a:ea typeface="Times"/>
                <a:cs typeface="Times"/>
                <a:sym typeface="Times"/>
              </a:defRPr>
            </a:lvl1pPr>
          </a:lstStyle>
          <a:p>
            <a:r>
              <a:t>BIEN PROTÉGER LES EXTRÉMITÉS </a:t>
            </a:r>
          </a:p>
        </p:txBody>
      </p:sp>
      <p:sp>
        <p:nvSpPr>
          <p:cNvPr id="255" name="Protéger les mains…"/>
          <p:cNvSpPr txBox="1"/>
          <p:nvPr/>
        </p:nvSpPr>
        <p:spPr>
          <a:xfrm>
            <a:off x="67741" y="1071546"/>
            <a:ext cx="8607483" cy="1605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lnSpc>
                <a:spcPts val="3100"/>
              </a:lnSpc>
              <a:spcBef>
                <a:spcPts val="1200"/>
              </a:spcBef>
              <a:defRPr sz="1566" b="1">
                <a:solidFill>
                  <a:srgbClr val="1B1B1B"/>
                </a:solidFill>
                <a:latin typeface="Times"/>
                <a:ea typeface="Times"/>
                <a:cs typeface="Times"/>
                <a:sym typeface="Times"/>
              </a:defRPr>
            </a:pPr>
            <a:r>
              <a:t>Protéger les mains </a:t>
            </a:r>
            <a:endParaRPr b="0">
              <a:solidFill>
                <a:srgbClr val="000000"/>
              </a:solidFill>
            </a:endParaRPr>
          </a:p>
          <a:p>
            <a:pPr defTabSz="457200">
              <a:lnSpc>
                <a:spcPts val="2900"/>
              </a:lnSpc>
              <a:defRPr sz="1266">
                <a:latin typeface="Times"/>
                <a:ea typeface="Times"/>
                <a:cs typeface="Times"/>
                <a:sym typeface="Times"/>
              </a:defRPr>
            </a:pPr>
            <a:r>
              <a:t>  Gants ou moufles, c'est à vous de choisir. Côté chaleur, les moufles restent les grandes gagnantes, mais </a:t>
            </a:r>
            <a:r>
              <a:rPr/>
              <a:t>se </a:t>
            </a:r>
            <a:r>
              <a:rPr smtClean="0"/>
              <a:t>montrent</a:t>
            </a:r>
            <a:endParaRPr lang="fr-FR" dirty="0" smtClean="0"/>
          </a:p>
          <a:p>
            <a:pPr defTabSz="457200">
              <a:lnSpc>
                <a:spcPts val="2900"/>
              </a:lnSpc>
              <a:defRPr sz="1266">
                <a:latin typeface="Times"/>
                <a:ea typeface="Times"/>
                <a:cs typeface="Times"/>
                <a:sym typeface="Times"/>
              </a:defRPr>
            </a:pPr>
            <a:r>
              <a:rPr smtClean="0"/>
              <a:t> </a:t>
            </a:r>
            <a:r>
              <a:t>parfois peu pratiques dans la journée. </a:t>
            </a:r>
            <a:r>
              <a:rPr b="1"/>
              <a:t> </a:t>
            </a:r>
          </a:p>
          <a:p>
            <a:pPr defTabSz="457200">
              <a:lnSpc>
                <a:spcPts val="2900"/>
              </a:lnSpc>
              <a:defRPr sz="1266">
                <a:latin typeface="Times"/>
                <a:ea typeface="Times"/>
                <a:cs typeface="Times"/>
                <a:sym typeface="Times"/>
              </a:defRPr>
            </a:pPr>
            <a:r>
              <a:rPr b="1"/>
              <a:t>Astuce : Porter des sous-gants</a:t>
            </a:r>
            <a:r>
              <a:t>. Ils permettent de piloter et ne pas exposer les mains au froid  </a:t>
            </a:r>
          </a:p>
        </p:txBody>
      </p:sp>
      <p:sp>
        <p:nvSpPr>
          <p:cNvPr id="256" name="Garder les pieds au chaud…"/>
          <p:cNvSpPr txBox="1"/>
          <p:nvPr/>
        </p:nvSpPr>
        <p:spPr>
          <a:xfrm>
            <a:off x="214282" y="2643182"/>
            <a:ext cx="6455513" cy="3375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457200">
              <a:lnSpc>
                <a:spcPts val="3000"/>
              </a:lnSpc>
              <a:spcBef>
                <a:spcPts val="1200"/>
              </a:spcBef>
              <a:defRPr sz="1266" b="1">
                <a:solidFill>
                  <a:srgbClr val="1B1B1B"/>
                </a:solidFill>
                <a:latin typeface="Times"/>
                <a:ea typeface="Times"/>
                <a:cs typeface="Times"/>
                <a:sym typeface="Times"/>
              </a:defRPr>
            </a:pPr>
            <a:r>
              <a:rPr sz="1200"/>
              <a:t>Garder les pieds au chau</a:t>
            </a:r>
            <a:r>
              <a:rPr sz="1200"/>
              <a:t>d </a:t>
            </a:r>
            <a:r>
              <a:rPr lang="fr-FR" sz="1200" dirty="0" smtClean="0"/>
              <a:t/>
            </a:r>
            <a:br>
              <a:rPr lang="fr-FR" sz="1200" dirty="0" smtClean="0"/>
            </a:br>
            <a:r>
              <a:rPr sz="1200" smtClean="0"/>
              <a:t>Pour </a:t>
            </a:r>
            <a:r>
              <a:rPr sz="1200"/>
              <a:t>les pieds, tout est une question de matériel : des chaussettes et </a:t>
            </a:r>
            <a:r>
              <a:rPr sz="1200"/>
              <a:t>des </a:t>
            </a:r>
            <a:r>
              <a:rPr sz="1200" smtClean="0"/>
              <a:t>chaussures </a:t>
            </a:r>
            <a:r>
              <a:rPr sz="1200"/>
              <a:t>adaptées à votre morphologie et votre degré de frilosité seront vos meilleures alliées</a:t>
            </a:r>
            <a:r>
              <a:rPr sz="1200"/>
              <a:t>. </a:t>
            </a:r>
            <a:endParaRPr lang="fr-FR" sz="1200" dirty="0" smtClean="0"/>
          </a:p>
          <a:p>
            <a:pPr defTabSz="457200">
              <a:lnSpc>
                <a:spcPts val="3000"/>
              </a:lnSpc>
              <a:spcBef>
                <a:spcPts val="1200"/>
              </a:spcBef>
              <a:defRPr sz="1266" b="1">
                <a:solidFill>
                  <a:srgbClr val="1B1B1B"/>
                </a:solidFill>
                <a:latin typeface="Times"/>
                <a:ea typeface="Times"/>
                <a:cs typeface="Times"/>
                <a:sym typeface="Times"/>
              </a:defRPr>
            </a:pPr>
            <a:endParaRPr sz="1200">
              <a:solidFill>
                <a:srgbClr val="000000"/>
              </a:solidFill>
            </a:endParaRPr>
          </a:p>
          <a:p>
            <a:pPr defTabSz="457200">
              <a:lnSpc>
                <a:spcPts val="2800"/>
              </a:lnSpc>
              <a:spcBef>
                <a:spcPts val="1200"/>
              </a:spcBef>
              <a:defRPr sz="1266">
                <a:solidFill>
                  <a:srgbClr val="1B1B1B"/>
                </a:solidFill>
                <a:latin typeface="Times"/>
                <a:ea typeface="Times"/>
                <a:cs typeface="Times"/>
                <a:sym typeface="Times"/>
              </a:defRPr>
            </a:pPr>
            <a:r>
              <a:t>En ce qui concerne les chaussettes, le choix est vaste et chacun a ses préférences de couleur, de style... L'idéal pour des pieds bien au sec ? Les modèles techniques, </a:t>
            </a:r>
            <a:r>
              <a:rPr/>
              <a:t>en </a:t>
            </a:r>
            <a:r>
              <a:rPr smtClean="0"/>
              <a:t>ski</a:t>
            </a:r>
            <a:r>
              <a:rPr lang="fr-FR" dirty="0" smtClean="0"/>
              <a:t/>
            </a:r>
            <a:br>
              <a:rPr lang="fr-FR" dirty="0" smtClean="0"/>
            </a:br>
            <a:r>
              <a:rPr lang="fr-FR" dirty="0" smtClean="0"/>
              <a:t> La tête bien couverte : confort, chaleur et </a:t>
            </a:r>
            <a:r>
              <a:rPr lang="fr-FR" dirty="0" smtClean="0"/>
              <a:t>sécurité</a:t>
            </a:r>
            <a:r>
              <a:rPr smtClean="0"/>
              <a:t> </a:t>
            </a:r>
            <a:r>
              <a:t>comme en snowboard. Ils évacuent la transpiration et apportent de la chaleur. Le pied, quoi ! </a:t>
            </a:r>
          </a:p>
        </p:txBody>
      </p:sp>
      <p:pic>
        <p:nvPicPr>
          <p:cNvPr id="258" name="IMG_3019.jpg" descr="IMG_3019.jpg"/>
          <p:cNvPicPr>
            <a:picLocks noChangeAspect="1"/>
          </p:cNvPicPr>
          <p:nvPr/>
        </p:nvPicPr>
        <p:blipFill>
          <a:blip r:embed="rId2" cstate="print">
            <a:extLst/>
          </a:blip>
          <a:stretch>
            <a:fillRect/>
          </a:stretch>
        </p:blipFill>
        <p:spPr>
          <a:xfrm>
            <a:off x="6550204" y="2662356"/>
            <a:ext cx="2450952" cy="1838214"/>
          </a:xfrm>
          <a:prstGeom prst="rect">
            <a:avLst/>
          </a:prstGeom>
          <a:ln w="12700">
            <a:miter lim="400000"/>
          </a:ln>
        </p:spPr>
      </p:pic>
      <p:sp>
        <p:nvSpPr>
          <p:cNvPr id="259" name="LE FROID"/>
          <p:cNvSpPr txBox="1"/>
          <p:nvPr/>
        </p:nvSpPr>
        <p:spPr>
          <a:xfrm>
            <a:off x="3345037" y="17017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1" animBg="1" advAuto="0"/>
      <p:bldP spid="255" grpId="2" animBg="1" advAuto="0"/>
      <p:bldP spid="256" grpId="3"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22</a:t>
            </a:fld>
            <a:endParaRPr/>
          </a:p>
        </p:txBody>
      </p:sp>
      <p:sp>
        <p:nvSpPr>
          <p:cNvPr id="254" name="BIEN PROTÉGER LES EXTRÉMITÉS"/>
          <p:cNvSpPr txBox="1"/>
          <p:nvPr/>
        </p:nvSpPr>
        <p:spPr>
          <a:xfrm>
            <a:off x="43037" y="642918"/>
            <a:ext cx="3981874"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ts val="4000"/>
              </a:lnSpc>
              <a:spcBef>
                <a:spcPts val="1200"/>
              </a:spcBef>
              <a:defRPr sz="1733" b="1">
                <a:solidFill>
                  <a:srgbClr val="1B1B1B"/>
                </a:solidFill>
                <a:latin typeface="Times"/>
                <a:ea typeface="Times"/>
                <a:cs typeface="Times"/>
                <a:sym typeface="Times"/>
              </a:defRPr>
            </a:lvl1pPr>
          </a:lstStyle>
          <a:p>
            <a:r>
              <a:t>BIEN PROTÉGER LES EXTRÉMITÉS </a:t>
            </a:r>
          </a:p>
        </p:txBody>
      </p:sp>
      <p:sp>
        <p:nvSpPr>
          <p:cNvPr id="257" name="La tête bien couverte : confort, chaleur et sécurité…"/>
          <p:cNvSpPr txBox="1"/>
          <p:nvPr/>
        </p:nvSpPr>
        <p:spPr>
          <a:xfrm>
            <a:off x="142844" y="1785926"/>
            <a:ext cx="8716231" cy="2015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457200">
              <a:lnSpc>
                <a:spcPts val="3000"/>
              </a:lnSpc>
              <a:spcBef>
                <a:spcPts val="1200"/>
              </a:spcBef>
              <a:defRPr sz="1466" b="1">
                <a:solidFill>
                  <a:srgbClr val="1B1B1B"/>
                </a:solidFill>
                <a:latin typeface="Times"/>
                <a:ea typeface="Times"/>
                <a:cs typeface="Times"/>
                <a:sym typeface="Times"/>
              </a:defRPr>
            </a:pPr>
            <a:r>
              <a:rPr smtClean="0"/>
              <a:t> </a:t>
            </a:r>
            <a:r>
              <a:rPr sz="1200" smtClean="0">
                <a:latin typeface="Arial" pitchFamily="34" charset="0"/>
                <a:cs typeface="Arial" pitchFamily="34" charset="0"/>
              </a:rPr>
              <a:t>La tête est elle aussi un endroit sensible quand il s'agit de préserver la chaleur. </a:t>
            </a:r>
            <a:r>
              <a:rPr lang="fr-FR" sz="1200" dirty="0" smtClean="0">
                <a:latin typeface="Arial" pitchFamily="34" charset="0"/>
                <a:cs typeface="Arial" pitchFamily="34" charset="0"/>
              </a:rPr>
              <a:t/>
            </a:r>
            <a:br>
              <a:rPr lang="fr-FR" sz="1200" dirty="0" smtClean="0">
                <a:latin typeface="Arial" pitchFamily="34" charset="0"/>
                <a:cs typeface="Arial" pitchFamily="34" charset="0"/>
              </a:rPr>
            </a:br>
            <a:r>
              <a:rPr sz="1200" smtClean="0">
                <a:latin typeface="Arial" pitchFamily="34" charset="0"/>
                <a:cs typeface="Arial" pitchFamily="34" charset="0"/>
              </a:rPr>
              <a:t>Contrairement aux pieds et aux mains, même s'il fait très froid, </a:t>
            </a:r>
            <a:r>
              <a:rPr sz="1200" smtClean="0">
                <a:latin typeface="Arial" pitchFamily="34" charset="0"/>
                <a:cs typeface="Arial" pitchFamily="34" charset="0"/>
              </a:rPr>
              <a:t>le corps ne ralentira jamais l'irrigation sanguine au niveau de la tête</a:t>
            </a:r>
            <a:r>
              <a:rPr sz="1200" smtClean="0">
                <a:latin typeface="Arial" pitchFamily="34" charset="0"/>
                <a:cs typeface="Arial" pitchFamily="34" charset="0"/>
              </a:rPr>
              <a:t>. Ce qui est très bien pour le fonctionnement du cerveau</a:t>
            </a:r>
            <a:r>
              <a:rPr lang="fr-FR" sz="1200" dirty="0" smtClean="0">
                <a:latin typeface="Arial" pitchFamily="34" charset="0"/>
                <a:cs typeface="Arial" pitchFamily="34" charset="0"/>
              </a:rPr>
              <a:t>, </a:t>
            </a:r>
            <a:r>
              <a:rPr sz="1200" smtClean="0">
                <a:latin typeface="Arial" pitchFamily="34" charset="0"/>
                <a:cs typeface="Arial" pitchFamily="34" charset="0"/>
              </a:rPr>
              <a:t> mais entraine par la même occasion une importante </a:t>
            </a:r>
            <a:r>
              <a:rPr sz="1200" smtClean="0">
                <a:latin typeface="Arial" pitchFamily="34" charset="0"/>
                <a:cs typeface="Arial" pitchFamily="34" charset="0"/>
              </a:rPr>
              <a:t>perte de chaleur (3</a:t>
            </a:r>
            <a:r>
              <a:rPr sz="1200" b="1" smtClean="0"/>
              <a:t>0 à 40% environ</a:t>
            </a:r>
            <a:r>
              <a:rPr sz="1200" smtClean="0"/>
              <a:t>). </a:t>
            </a:r>
            <a:r>
              <a:rPr lang="fr-FR" sz="1200" dirty="0" smtClean="0"/>
              <a:t/>
            </a:r>
            <a:br>
              <a:rPr lang="fr-FR" sz="1200" dirty="0" smtClean="0"/>
            </a:br>
            <a:r>
              <a:rPr smtClean="0">
                <a:solidFill>
                  <a:srgbClr val="FF0000"/>
                </a:solidFill>
              </a:rPr>
              <a:t>Un </a:t>
            </a:r>
            <a:r>
              <a:rPr>
                <a:solidFill>
                  <a:srgbClr val="FF0000"/>
                </a:solidFill>
              </a:rPr>
              <a:t>simple bonnet permet de garder la tête au chaud ! </a:t>
            </a:r>
          </a:p>
        </p:txBody>
      </p:sp>
      <p:sp>
        <p:nvSpPr>
          <p:cNvPr id="259" name="LE FROID"/>
          <p:cNvSpPr txBox="1"/>
          <p:nvPr/>
        </p:nvSpPr>
        <p:spPr>
          <a:xfrm>
            <a:off x="3345037" y="17017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animBg="1" advAuto="0"/>
      <p:bldP spid="257"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23</a:t>
            </a:fld>
            <a:endParaRPr/>
          </a:p>
        </p:txBody>
      </p:sp>
      <p:sp>
        <p:nvSpPr>
          <p:cNvPr id="262" name="10.1. Equipement de sécurité à bord des avions…"/>
          <p:cNvSpPr txBox="1"/>
          <p:nvPr/>
        </p:nvSpPr>
        <p:spPr>
          <a:xfrm>
            <a:off x="107498" y="1714488"/>
            <a:ext cx="3057886" cy="2805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endParaRPr/>
          </a:p>
          <a:p>
            <a:pPr defTabSz="457200">
              <a:lnSpc>
                <a:spcPts val="3400"/>
              </a:lnSpc>
              <a:spcBef>
                <a:spcPts val="1200"/>
              </a:spcBef>
              <a:defRPr sz="1466">
                <a:latin typeface="Times"/>
                <a:ea typeface="Times"/>
                <a:cs typeface="Times"/>
                <a:sym typeface="Times"/>
              </a:defRPr>
            </a:pPr>
            <a:endParaRPr/>
          </a:p>
          <a:p>
            <a:pPr defTabSz="457200">
              <a:lnSpc>
                <a:spcPts val="3400"/>
              </a:lnSpc>
              <a:spcBef>
                <a:spcPts val="1200"/>
              </a:spcBef>
              <a:defRPr sz="1466">
                <a:latin typeface="Times"/>
                <a:ea typeface="Times"/>
                <a:cs typeface="Times"/>
                <a:sym typeface="Times"/>
              </a:defRPr>
            </a:pPr>
            <a:endParaRPr/>
          </a:p>
          <a:p>
            <a:pPr defTabSz="457200">
              <a:lnSpc>
                <a:spcPts val="3700"/>
              </a:lnSpc>
              <a:spcBef>
                <a:spcPts val="1200"/>
              </a:spcBef>
              <a:defRPr sz="1666">
                <a:solidFill>
                  <a:srgbClr val="ED7D31"/>
                </a:solidFill>
                <a:latin typeface="Times"/>
                <a:ea typeface="Times"/>
                <a:cs typeface="Times"/>
                <a:sym typeface="Times"/>
              </a:defRPr>
            </a:pPr>
            <a:r>
              <a:rPr/>
              <a:t>                                                  </a:t>
            </a:r>
            <a:endParaRPr>
              <a:solidFill>
                <a:srgbClr val="000000"/>
              </a:solidFill>
            </a:endParaRPr>
          </a:p>
          <a:p>
            <a:pPr defTabSz="457200">
              <a:lnSpc>
                <a:spcPts val="3700"/>
              </a:lnSpc>
              <a:spcBef>
                <a:spcPts val="1200"/>
              </a:spcBef>
              <a:defRPr sz="1666">
                <a:latin typeface="Times"/>
                <a:ea typeface="Times"/>
                <a:cs typeface="Times"/>
                <a:sym typeface="Times"/>
              </a:defRPr>
            </a:pPr>
            <a:endParaRPr sz="1200">
              <a:latin typeface="Arial" pitchFamily="34" charset="0"/>
              <a:cs typeface="Arial" pitchFamily="34" charset="0"/>
            </a:endParaRPr>
          </a:p>
        </p:txBody>
      </p:sp>
      <p:sp>
        <p:nvSpPr>
          <p:cNvPr id="264" name="Mais malgré cela il vaut mieux avoir un bagage d’appoint avec, chaussures de marche ( par exemple) en plus de l’ équipement de sécurité à bord des avions…"/>
          <p:cNvSpPr txBox="1"/>
          <p:nvPr/>
        </p:nvSpPr>
        <p:spPr>
          <a:xfrm>
            <a:off x="233537" y="881380"/>
            <a:ext cx="8272455"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600"/>
            </a:pPr>
            <a:r>
              <a:t>Mais malgré cela il vaut mieux avoir un bagage d’appoint avec, chaussures de </a:t>
            </a:r>
            <a:r>
              <a:rPr/>
              <a:t>marche </a:t>
            </a:r>
            <a:r>
              <a:rPr lang="fr-FR" dirty="0" smtClean="0"/>
              <a:t/>
            </a:r>
            <a:br>
              <a:rPr lang="fr-FR" dirty="0" smtClean="0"/>
            </a:br>
            <a:r>
              <a:rPr smtClean="0"/>
              <a:t>(par </a:t>
            </a:r>
            <a:r>
              <a:t>exemple) en plus de l’ équipement de sécurité à bord des avions </a:t>
            </a:r>
          </a:p>
          <a:p>
            <a:r>
              <a:rPr sz="1600"/>
              <a:t> car il est important d’avoir des chaussures adaptées aux palonniers</a:t>
            </a:r>
            <a:r>
              <a:t> </a:t>
            </a:r>
          </a:p>
        </p:txBody>
      </p:sp>
      <p:sp>
        <p:nvSpPr>
          <p:cNvPr id="265" name="LE FROID"/>
          <p:cNvSpPr txBox="1"/>
          <p:nvPr/>
        </p:nvSpPr>
        <p:spPr>
          <a:xfrm>
            <a:off x="3345037" y="17017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pic>
        <p:nvPicPr>
          <p:cNvPr id="7" name="Capture d’écran 2018-11-21 à 18.00.06.png" descr="Capture d’écran 2018-11-21 à 18.00.06.png"/>
          <p:cNvPicPr>
            <a:picLocks noChangeAspect="1"/>
          </p:cNvPicPr>
          <p:nvPr/>
        </p:nvPicPr>
        <p:blipFill>
          <a:blip r:embed="rId2" cstate="print">
            <a:extLst/>
          </a:blip>
          <a:stretch>
            <a:fillRect/>
          </a:stretch>
        </p:blipFill>
        <p:spPr>
          <a:xfrm>
            <a:off x="142844" y="1714488"/>
            <a:ext cx="1733092" cy="1489648"/>
          </a:xfrm>
          <a:prstGeom prst="rect">
            <a:avLst/>
          </a:prstGeom>
          <a:ln w="12700">
            <a:miter lim="400000"/>
          </a:ln>
        </p:spPr>
      </p:pic>
      <p:sp>
        <p:nvSpPr>
          <p:cNvPr id="8" name="Rectangle 7"/>
          <p:cNvSpPr/>
          <p:nvPr/>
        </p:nvSpPr>
        <p:spPr>
          <a:xfrm>
            <a:off x="285720" y="3429000"/>
            <a:ext cx="8501122" cy="2308324"/>
          </a:xfrm>
          <a:prstGeom prst="rect">
            <a:avLst/>
          </a:prstGeom>
        </p:spPr>
        <p:txBody>
          <a:bodyPr wrap="square">
            <a:spAutoFit/>
          </a:bodyPr>
          <a:lstStyle/>
          <a:p>
            <a:r>
              <a:rPr lang="fr-FR" sz="1600" b="1" dirty="0" smtClean="0">
                <a:solidFill>
                  <a:srgbClr val="FFC000"/>
                </a:solidFill>
                <a:latin typeface="Arial" pitchFamily="34" charset="0"/>
                <a:cs typeface="Arial" pitchFamily="34" charset="0"/>
              </a:rPr>
              <a:t>10.1. Equipement de sécurité à bord des avions </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En outre, pour tout vol comportant un atterrissage sur sol enneigé, l'emport des objets suivants est obligatoire : </a:t>
            </a:r>
          </a:p>
          <a:p>
            <a:r>
              <a:rPr lang="fr-FR" sz="1600" dirty="0" smtClean="0">
                <a:latin typeface="Arial" pitchFamily="34" charset="0"/>
                <a:cs typeface="Arial" pitchFamily="34" charset="0"/>
              </a:rPr>
              <a:t>- une pelle</a:t>
            </a:r>
          </a:p>
          <a:p>
            <a:r>
              <a:rPr lang="fr-FR" sz="1600" dirty="0" smtClean="0">
                <a:latin typeface="Arial" pitchFamily="34" charset="0"/>
                <a:cs typeface="Arial" pitchFamily="34" charset="0"/>
              </a:rPr>
              <a:t>- une corde</a:t>
            </a:r>
          </a:p>
          <a:p>
            <a:r>
              <a:rPr lang="fr-FR" sz="1600" dirty="0" smtClean="0">
                <a:latin typeface="Arial" pitchFamily="34" charset="0"/>
                <a:cs typeface="Arial" pitchFamily="34" charset="0"/>
              </a:rPr>
              <a:t>- des vêtements chauds et une couverture de survie</a:t>
            </a:r>
          </a:p>
          <a:p>
            <a:r>
              <a:rPr lang="fr-FR" sz="1600" dirty="0" smtClean="0">
                <a:latin typeface="Arial" pitchFamily="34" charset="0"/>
                <a:cs typeface="Arial" pitchFamily="34" charset="0"/>
              </a:rPr>
              <a:t>- des raquettes ou des skis</a:t>
            </a:r>
          </a:p>
          <a:p>
            <a:r>
              <a:rPr lang="fr-FR" sz="1600" dirty="0" smtClean="0">
                <a:latin typeface="Arial" pitchFamily="34" charset="0"/>
                <a:cs typeface="Arial" pitchFamily="34" charset="0"/>
              </a:rPr>
              <a:t>- une trousse d'outillage devant permettre un dépannage de fortune de l’avion. </a:t>
            </a:r>
            <a:endParaRPr lang="fr-FR" sz="1600" dirty="0">
              <a:latin typeface="Arial" pitchFamily="34" charset="0"/>
              <a:cs typeface="Arial"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3" nodeType="clickEffect">
                                  <p:stCondLst>
                                    <p:cond delay="0"/>
                                  </p:stCondLst>
                                  <p:iterate>
                                    <p:tmAbs val="0"/>
                                  </p:iterate>
                                  <p:childTnLst>
                                    <p:set>
                                      <p:cBhvr>
                                        <p:cTn id="10" fill="hold"/>
                                        <p:tgtEl>
                                          <p:spTgt spid="2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3" animBg="1" advAuto="0"/>
      <p:bldP spid="264" grpId="1" animBg="1" advAuto="0"/>
      <p:bldP spid="7"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24</a:t>
            </a:fld>
            <a:endParaRPr/>
          </a:p>
        </p:txBody>
      </p:sp>
      <p:sp>
        <p:nvSpPr>
          <p:cNvPr id="268" name="Une réflexion sur tout ce qui peut entraver dans le cockpit doit être apportée…"/>
          <p:cNvSpPr txBox="1"/>
          <p:nvPr/>
        </p:nvSpPr>
        <p:spPr>
          <a:xfrm>
            <a:off x="201384" y="2614065"/>
            <a:ext cx="8131632"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Une réflexion sur tout ce qui peut entraver dans le cockpit doit être apportée </a:t>
            </a:r>
          </a:p>
          <a:p>
            <a:r>
              <a:t>et un item « </a:t>
            </a:r>
            <a:r>
              <a:rPr sz="2000" b="1"/>
              <a:t>cockpit……..clean </a:t>
            </a:r>
            <a:r>
              <a:t>»( habitacle propre) devrait apparaitre dans </a:t>
            </a:r>
          </a:p>
          <a:p>
            <a:r>
              <a:t>les check lists avant décollage.</a:t>
            </a:r>
          </a:p>
        </p:txBody>
      </p:sp>
      <p:sp>
        <p:nvSpPr>
          <p:cNvPr id="269" name="Éviter les écharpes qui pourraient se prendre malencontreusement à un mécanisme et se transformer en noeud coulant.…"/>
          <p:cNvSpPr txBox="1"/>
          <p:nvPr/>
        </p:nvSpPr>
        <p:spPr>
          <a:xfrm>
            <a:off x="82098" y="894080"/>
            <a:ext cx="8246807" cy="1246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1500"/>
              <a:t>Éviter les écharpes qui pourraient se prendre malencontreusement à un </a:t>
            </a:r>
            <a:r>
              <a:rPr sz="1500"/>
              <a:t>mécanisme </a:t>
            </a:r>
            <a:endParaRPr lang="fr-FR" sz="1500" dirty="0" smtClean="0"/>
          </a:p>
          <a:p>
            <a:r>
              <a:rPr sz="1500" smtClean="0"/>
              <a:t>et </a:t>
            </a:r>
            <a:r>
              <a:rPr sz="1500"/>
              <a:t>se transformer en noeud coulant.  </a:t>
            </a:r>
          </a:p>
          <a:p>
            <a:r>
              <a:rPr sz="1500"/>
              <a:t>( « syndrome  Isadora Duncan » Le long foulard de soie qu'elle porte se </a:t>
            </a:r>
            <a:r>
              <a:rPr sz="1500"/>
              <a:t>prend </a:t>
            </a:r>
            <a:endParaRPr lang="fr-FR" sz="1500" dirty="0" smtClean="0"/>
          </a:p>
          <a:p>
            <a:r>
              <a:rPr sz="1500" smtClean="0"/>
              <a:t>dans </a:t>
            </a:r>
            <a:r>
              <a:rPr sz="1500"/>
              <a:t>les rayons de la roue de l'</a:t>
            </a:r>
            <a:r>
              <a:rPr sz="1500">
                <a:hlinkClick r:id="rId2"/>
              </a:rPr>
              <a:t>Amilcar</a:t>
            </a:r>
            <a:r>
              <a:rPr sz="1500"/>
              <a:t> GS de son garagiste </a:t>
            </a:r>
            <a:r>
              <a:rPr sz="1500"/>
              <a:t>. </a:t>
            </a:r>
            <a:endParaRPr lang="fr-FR" sz="1500" dirty="0" smtClean="0"/>
          </a:p>
          <a:p>
            <a:r>
              <a:rPr sz="1500" smtClean="0"/>
              <a:t>Elle </a:t>
            </a:r>
            <a:r>
              <a:rPr sz="1500"/>
              <a:t>est brutalement éjectée du véhicule et meurt sur le coup dans sa chute sur la chaussée) </a:t>
            </a:r>
          </a:p>
        </p:txBody>
      </p:sp>
      <p:pic>
        <p:nvPicPr>
          <p:cNvPr id="270" name="Capture d’écran 2018-11-22 à 11.45.55.png" descr="Capture d’écran 2018-11-22 à 11.45.55.png"/>
          <p:cNvPicPr>
            <a:picLocks noChangeAspect="1"/>
          </p:cNvPicPr>
          <p:nvPr/>
        </p:nvPicPr>
        <p:blipFill>
          <a:blip r:embed="rId3" cstate="print">
            <a:extLst/>
          </a:blip>
          <a:stretch>
            <a:fillRect/>
          </a:stretch>
        </p:blipFill>
        <p:spPr>
          <a:xfrm>
            <a:off x="4223855" y="3655344"/>
            <a:ext cx="4604164" cy="2662709"/>
          </a:xfrm>
          <a:prstGeom prst="rect">
            <a:avLst/>
          </a:prstGeom>
          <a:ln w="12700">
            <a:miter lim="400000"/>
          </a:ln>
        </p:spPr>
      </p:pic>
      <p:sp>
        <p:nvSpPr>
          <p:cNvPr id="271" name="Flèche"/>
          <p:cNvSpPr/>
          <p:nvPr/>
        </p:nvSpPr>
        <p:spPr>
          <a:xfrm rot="2066049">
            <a:off x="3579360" y="4153362"/>
            <a:ext cx="3536253" cy="217813"/>
          </a:xfrm>
          <a:prstGeom prst="rightArrow">
            <a:avLst>
              <a:gd name="adj1" fmla="val 32000"/>
              <a:gd name="adj2" fmla="val 373165"/>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25</a:t>
            </a:fld>
            <a:endParaRPr/>
          </a:p>
        </p:txBody>
      </p:sp>
      <p:pic>
        <p:nvPicPr>
          <p:cNvPr id="274" name="29DBA399-69A5-42FC-9210-0D5A3467FF8A-L0-001.jpeg" descr="29DBA399-69A5-42FC-9210-0D5A3467FF8A-L0-001.jpeg"/>
          <p:cNvPicPr>
            <a:picLocks noChangeAspect="1"/>
          </p:cNvPicPr>
          <p:nvPr/>
        </p:nvPicPr>
        <p:blipFill>
          <a:blip r:embed="rId2" cstate="print">
            <a:extLst/>
          </a:blip>
          <a:stretch>
            <a:fillRect/>
          </a:stretch>
        </p:blipFill>
        <p:spPr>
          <a:xfrm>
            <a:off x="102705" y="836210"/>
            <a:ext cx="5777868" cy="5492446"/>
          </a:xfrm>
          <a:prstGeom prst="rect">
            <a:avLst/>
          </a:prstGeom>
          <a:ln w="12700">
            <a:miter lim="400000"/>
          </a:ln>
        </p:spPr>
      </p:pic>
      <p:sp>
        <p:nvSpPr>
          <p:cNvPr id="275" name="Mais où trouver l’information sur la température ?"/>
          <p:cNvSpPr txBox="1"/>
          <p:nvPr/>
        </p:nvSpPr>
        <p:spPr>
          <a:xfrm>
            <a:off x="3488962" y="1365811"/>
            <a:ext cx="5515308"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Mais où trouver l’information sur la température ?</a:t>
            </a:r>
          </a:p>
        </p:txBody>
      </p:sp>
      <p:sp>
        <p:nvSpPr>
          <p:cNvPr id="276" name="Flèche"/>
          <p:cNvSpPr/>
          <p:nvPr/>
        </p:nvSpPr>
        <p:spPr>
          <a:xfrm rot="8278703">
            <a:off x="294552" y="3378336"/>
            <a:ext cx="4906141" cy="114809"/>
          </a:xfrm>
          <a:prstGeom prst="rightArrow">
            <a:avLst>
              <a:gd name="adj1" fmla="val 32000"/>
              <a:gd name="adj2" fmla="val 606614"/>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277" name="LE FROID"/>
          <p:cNvSpPr txBox="1"/>
          <p:nvPr/>
        </p:nvSpPr>
        <p:spPr>
          <a:xfrm>
            <a:off x="3345037" y="17017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1" animBg="1" advAuto="0"/>
      <p:bldP spid="276"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26</a:t>
            </a:fld>
            <a:endParaRPr/>
          </a:p>
        </p:txBody>
      </p:sp>
      <p:pic>
        <p:nvPicPr>
          <p:cNvPr id="280" name="Galerie d’images" descr="Galerie d’images"/>
          <p:cNvPicPr>
            <a:picLocks noChangeAspect="1"/>
          </p:cNvPicPr>
          <p:nvPr/>
        </p:nvPicPr>
        <p:blipFill>
          <a:blip r:embed="rId2">
            <a:extLst/>
          </a:blip>
          <a:srcRect l="238" r="238"/>
          <a:stretch>
            <a:fillRect/>
          </a:stretch>
        </p:blipFill>
        <p:spPr>
          <a:xfrm>
            <a:off x="254000" y="825500"/>
            <a:ext cx="4009033" cy="5429201"/>
          </a:xfrm>
          <a:prstGeom prst="rect">
            <a:avLst/>
          </a:prstGeom>
          <a:ln w="12700">
            <a:miter lim="400000"/>
          </a:ln>
        </p:spPr>
      </p:pic>
      <p:pic>
        <p:nvPicPr>
          <p:cNvPr id="281" name="Galerie d’images" descr="Galerie d’images"/>
          <p:cNvPicPr>
            <a:picLocks noChangeAspect="1"/>
          </p:cNvPicPr>
          <p:nvPr/>
        </p:nvPicPr>
        <p:blipFill>
          <a:blip r:embed="rId3">
            <a:extLst/>
          </a:blip>
          <a:srcRect l="932" r="932"/>
          <a:stretch>
            <a:fillRect/>
          </a:stretch>
        </p:blipFill>
        <p:spPr>
          <a:xfrm>
            <a:off x="4944467" y="802258"/>
            <a:ext cx="3822949" cy="5475685"/>
          </a:xfrm>
          <a:prstGeom prst="rect">
            <a:avLst/>
          </a:prstGeom>
          <a:ln w="12700">
            <a:miter lim="400000"/>
          </a:ln>
        </p:spPr>
      </p:pic>
      <p:sp>
        <p:nvSpPr>
          <p:cNvPr id="282" name="2° par 1000 ft…"/>
          <p:cNvSpPr txBox="1"/>
          <p:nvPr/>
        </p:nvSpPr>
        <p:spPr>
          <a:xfrm>
            <a:off x="2087737" y="1402080"/>
            <a:ext cx="2017649" cy="75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200">
                <a:solidFill>
                  <a:schemeClr val="accent2"/>
                </a:solidFill>
              </a:defRPr>
            </a:pPr>
            <a:r>
              <a:t>2° par 1000 ft</a:t>
            </a:r>
          </a:p>
          <a:p>
            <a:pPr>
              <a:defRPr sz="2200">
                <a:solidFill>
                  <a:schemeClr val="accent2"/>
                </a:solidFill>
              </a:defRPr>
            </a:pPr>
            <a:r>
              <a:t>6,5° par 1000m</a:t>
            </a:r>
          </a:p>
        </p:txBody>
      </p:sp>
      <p:sp>
        <p:nvSpPr>
          <p:cNvPr id="283" name="Figure"/>
          <p:cNvSpPr/>
          <p:nvPr/>
        </p:nvSpPr>
        <p:spPr>
          <a:xfrm>
            <a:off x="1137394" y="1795784"/>
            <a:ext cx="757983" cy="243832"/>
          </a:xfrm>
          <a:custGeom>
            <a:avLst/>
            <a:gdLst/>
            <a:ahLst/>
            <a:cxnLst>
              <a:cxn ang="0">
                <a:pos x="wd2" y="hd2"/>
              </a:cxn>
              <a:cxn ang="5400000">
                <a:pos x="wd2" y="hd2"/>
              </a:cxn>
              <a:cxn ang="10800000">
                <a:pos x="wd2" y="hd2"/>
              </a:cxn>
              <a:cxn ang="16200000">
                <a:pos x="wd2" y="hd2"/>
              </a:cxn>
            </a:cxnLst>
            <a:rect l="0" t="0" r="r" b="b"/>
            <a:pathLst>
              <a:path w="21600" h="21600" extrusionOk="0">
                <a:moveTo>
                  <a:pt x="8065" y="14256"/>
                </a:moveTo>
                <a:lnTo>
                  <a:pt x="8065" y="21600"/>
                </a:lnTo>
                <a:lnTo>
                  <a:pt x="0" y="10800"/>
                </a:lnTo>
                <a:lnTo>
                  <a:pt x="8065" y="0"/>
                </a:lnTo>
                <a:lnTo>
                  <a:pt x="8065" y="7344"/>
                </a:lnTo>
                <a:lnTo>
                  <a:pt x="21600" y="7344"/>
                </a:lnTo>
                <a:cubicBezTo>
                  <a:pt x="21547" y="8720"/>
                  <a:pt x="21491" y="10095"/>
                  <a:pt x="21430" y="11469"/>
                </a:cubicBezTo>
                <a:cubicBezTo>
                  <a:pt x="21421" y="11681"/>
                  <a:pt x="21411" y="11892"/>
                  <a:pt x="21402" y="12104"/>
                </a:cubicBezTo>
                <a:cubicBezTo>
                  <a:pt x="21433" y="12357"/>
                  <a:pt x="21461" y="12612"/>
                  <a:pt x="21486" y="12868"/>
                </a:cubicBezTo>
                <a:cubicBezTo>
                  <a:pt x="21533" y="13328"/>
                  <a:pt x="21571" y="13791"/>
                  <a:pt x="21600" y="14256"/>
                </a:cubicBezTo>
                <a:lnTo>
                  <a:pt x="8065" y="14256"/>
                </a:lnTo>
                <a:close/>
              </a:path>
            </a:pathLst>
          </a:cu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284" name="Un radiosondage nous permet…"/>
          <p:cNvSpPr txBox="1"/>
          <p:nvPr/>
        </p:nvSpPr>
        <p:spPr>
          <a:xfrm>
            <a:off x="1326692" y="3278480"/>
            <a:ext cx="3187165" cy="1209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Un radiosondage nous permet</a:t>
            </a:r>
          </a:p>
          <a:p>
            <a:r>
              <a:t>de connaitre la  décroissance</a:t>
            </a:r>
          </a:p>
          <a:p>
            <a:r>
              <a:t> de température du moment</a:t>
            </a:r>
          </a:p>
        </p:txBody>
      </p:sp>
      <p:sp>
        <p:nvSpPr>
          <p:cNvPr id="285" name="Flèche"/>
          <p:cNvSpPr/>
          <p:nvPr/>
        </p:nvSpPr>
        <p:spPr>
          <a:xfrm>
            <a:off x="4815013" y="3418183"/>
            <a:ext cx="1687387" cy="243834"/>
          </a:xfrm>
          <a:prstGeom prst="rightArrow">
            <a:avLst>
              <a:gd name="adj1" fmla="val 32000"/>
              <a:gd name="adj2" fmla="val 333344"/>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286" name="LE FROID"/>
          <p:cNvSpPr txBox="1"/>
          <p:nvPr/>
        </p:nvSpPr>
        <p:spPr>
          <a:xfrm>
            <a:off x="3345037" y="17017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27</a:t>
            </a:fld>
            <a:endParaRPr/>
          </a:p>
        </p:txBody>
      </p:sp>
      <p:pic>
        <p:nvPicPr>
          <p:cNvPr id="289" name="Galerie d’images" descr="Galerie d’images"/>
          <p:cNvPicPr>
            <a:picLocks noChangeAspect="1"/>
          </p:cNvPicPr>
          <p:nvPr/>
        </p:nvPicPr>
        <p:blipFill>
          <a:blip r:embed="rId2">
            <a:extLst/>
          </a:blip>
          <a:srcRect t="1053" b="1053"/>
          <a:stretch>
            <a:fillRect/>
          </a:stretch>
        </p:blipFill>
        <p:spPr>
          <a:xfrm>
            <a:off x="495300" y="889000"/>
            <a:ext cx="6926660" cy="5083225"/>
          </a:xfrm>
          <a:prstGeom prst="rect">
            <a:avLst/>
          </a:prstGeom>
          <a:ln w="12700">
            <a:miter lim="400000"/>
          </a:ln>
        </p:spPr>
      </p:pic>
      <p:sp>
        <p:nvSpPr>
          <p:cNvPr id="290" name="LE FROID"/>
          <p:cNvSpPr txBox="1"/>
          <p:nvPr/>
        </p:nvSpPr>
        <p:spPr>
          <a:xfrm>
            <a:off x="3345037" y="17017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28</a:t>
            </a:fld>
            <a:endParaRPr/>
          </a:p>
        </p:txBody>
      </p:sp>
      <p:pic>
        <p:nvPicPr>
          <p:cNvPr id="293" name="Galerie d’images" descr="Galerie d’images"/>
          <p:cNvPicPr>
            <a:picLocks noChangeAspect="1"/>
          </p:cNvPicPr>
          <p:nvPr/>
        </p:nvPicPr>
        <p:blipFill>
          <a:blip r:embed="rId2">
            <a:extLst/>
          </a:blip>
          <a:srcRect t="863" b="863"/>
          <a:stretch>
            <a:fillRect/>
          </a:stretch>
        </p:blipFill>
        <p:spPr>
          <a:xfrm>
            <a:off x="1006400" y="797346"/>
            <a:ext cx="7131200" cy="5263308"/>
          </a:xfrm>
          <a:prstGeom prst="rect">
            <a:avLst/>
          </a:prstGeom>
          <a:ln w="12700">
            <a:miter lim="400000"/>
          </a:ln>
        </p:spPr>
      </p:pic>
      <p:sp>
        <p:nvSpPr>
          <p:cNvPr id="294" name="LE FROID"/>
          <p:cNvSpPr txBox="1"/>
          <p:nvPr/>
        </p:nvSpPr>
        <p:spPr>
          <a:xfrm>
            <a:off x="3345037" y="17017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29</a:t>
            </a:fld>
            <a:endParaRPr/>
          </a:p>
        </p:txBody>
      </p:sp>
      <p:sp>
        <p:nvSpPr>
          <p:cNvPr id="297" name="Le chill factor ou indice éolien"/>
          <p:cNvSpPr txBox="1"/>
          <p:nvPr/>
        </p:nvSpPr>
        <p:spPr>
          <a:xfrm>
            <a:off x="131937" y="817880"/>
            <a:ext cx="344484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Le chill factor ou indice éolien </a:t>
            </a:r>
          </a:p>
        </p:txBody>
      </p:sp>
      <p:sp>
        <p:nvSpPr>
          <p:cNvPr id="298" name="En hiver, la sensation de froid est plus vive en présence de vent que par temps calme. Ceci est dû à deux facteurs : d'une part, le vent balaye la mince couche d'air chaud formée par rayonnement juste au-dessus de la peau, d'autre part, privée de cet isolant, l'humidité de la peau s'évapore pour accentuer encore le refroidissement. La combinaison de ces deux facteurs conduit à la formule de la température ressentie…"/>
          <p:cNvSpPr txBox="1"/>
          <p:nvPr/>
        </p:nvSpPr>
        <p:spPr>
          <a:xfrm>
            <a:off x="26312" y="1228660"/>
            <a:ext cx="8992203"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400">
                <a:solidFill>
                  <a:srgbClr val="222222"/>
                </a:solidFill>
                <a:latin typeface="+mj-lt"/>
                <a:ea typeface="+mj-ea"/>
                <a:cs typeface="+mj-cs"/>
                <a:sym typeface="Helvetica"/>
              </a:defRPr>
            </a:pPr>
            <a:r>
              <a:t>En hiver, la sensation de froid est plus vive en présence de vent que par temps calme</a:t>
            </a:r>
            <a:r>
              <a:rPr/>
              <a:t>. </a:t>
            </a:r>
            <a:r>
              <a:rPr lang="fr-FR" dirty="0" smtClean="0"/>
              <a:t/>
            </a:r>
            <a:br>
              <a:rPr lang="fr-FR" dirty="0" smtClean="0"/>
            </a:br>
            <a:r>
              <a:rPr smtClean="0"/>
              <a:t>Ceci </a:t>
            </a:r>
            <a:r>
              <a:t>est dû à deux facteurs : d'une part, le </a:t>
            </a:r>
            <a:r>
              <a:rPr>
                <a:solidFill>
                  <a:srgbClr val="0645AD"/>
                </a:solidFill>
                <a:hlinkClick r:id="rId2"/>
              </a:rPr>
              <a:t>vent</a:t>
            </a:r>
            <a:r>
              <a:t> balaye la mince couche d'air chaud formée par </a:t>
            </a:r>
            <a:r>
              <a:rPr b="1"/>
              <a:t>rayonnement</a:t>
            </a:r>
            <a:r>
              <a:rPr/>
              <a:t> </a:t>
            </a:r>
            <a:r>
              <a:rPr lang="fr-FR" dirty="0" smtClean="0"/>
              <a:t/>
            </a:r>
            <a:br>
              <a:rPr lang="fr-FR" dirty="0" smtClean="0"/>
            </a:br>
            <a:r>
              <a:rPr smtClean="0"/>
              <a:t>juste </a:t>
            </a:r>
            <a:r>
              <a:t>au-dessus de la peau, d'autre part, privée de cet isolant, l'humidité de la peau s'évapore pour </a:t>
            </a:r>
            <a:r>
              <a:rPr/>
              <a:t>accentuer </a:t>
            </a:r>
            <a:r>
              <a:rPr lang="fr-FR" dirty="0" smtClean="0"/>
              <a:t/>
            </a:r>
            <a:br>
              <a:rPr lang="fr-FR" dirty="0" smtClean="0"/>
            </a:br>
            <a:r>
              <a:rPr smtClean="0"/>
              <a:t>encore </a:t>
            </a:r>
            <a:r>
              <a:t>le refroidissement. La combinaison de ces deux facteurs conduit à la formule de la température ressentie</a:t>
            </a:r>
          </a:p>
          <a:p>
            <a:pPr defTabSz="457200">
              <a:defRPr sz="1440">
                <a:solidFill>
                  <a:srgbClr val="202020"/>
                </a:solidFill>
                <a:latin typeface="Arial"/>
                <a:ea typeface="Arial"/>
                <a:cs typeface="Arial"/>
                <a:sym typeface="Arial"/>
              </a:defRPr>
            </a:pPr>
            <a:endParaRPr/>
          </a:p>
          <a:p>
            <a:pPr defTabSz="457200">
              <a:defRPr sz="1440">
                <a:solidFill>
                  <a:srgbClr val="202020"/>
                </a:solidFill>
                <a:latin typeface="Arial"/>
                <a:ea typeface="Arial"/>
                <a:cs typeface="Arial"/>
                <a:sym typeface="Arial"/>
              </a:defRPr>
            </a:pPr>
            <a:r>
              <a:rPr b="1"/>
              <a:t>L'indice éolien</a:t>
            </a:r>
            <a:r>
              <a:t> est un nombre sans unité. </a:t>
            </a:r>
          </a:p>
          <a:p>
            <a:pPr defTabSz="457200">
              <a:defRPr sz="1440">
                <a:solidFill>
                  <a:srgbClr val="202020"/>
                </a:solidFill>
                <a:latin typeface="Arial"/>
                <a:ea typeface="Arial"/>
                <a:cs typeface="Arial"/>
                <a:sym typeface="Arial"/>
              </a:defRPr>
            </a:pPr>
            <a:r>
              <a:t>Par une température de l'air de -10°C et un vent de 30 km/h, il sera par exemple de -20</a:t>
            </a:r>
            <a:r>
              <a:rPr/>
              <a:t>. </a:t>
            </a:r>
            <a:r>
              <a:rPr lang="fr-FR" dirty="0" smtClean="0"/>
              <a:t/>
            </a:r>
            <a:br>
              <a:rPr lang="fr-FR" dirty="0" smtClean="0"/>
            </a:br>
            <a:r>
              <a:rPr smtClean="0"/>
              <a:t>Cela </a:t>
            </a:r>
            <a:r>
              <a:t>signifie que la sensation sur la peau sera voisine de celle éprouvée sous une température de -</a:t>
            </a:r>
            <a:r>
              <a:rPr/>
              <a:t>20°C </a:t>
            </a:r>
            <a:r>
              <a:rPr lang="fr-FR" dirty="0" smtClean="0"/>
              <a:t/>
            </a:r>
            <a:br>
              <a:rPr lang="fr-FR" dirty="0" smtClean="0"/>
            </a:br>
            <a:r>
              <a:rPr smtClean="0"/>
              <a:t>par </a:t>
            </a:r>
            <a:r>
              <a:t>une journée sans vent.</a:t>
            </a:r>
          </a:p>
        </p:txBody>
      </p:sp>
      <p:pic>
        <p:nvPicPr>
          <p:cNvPr id="299" name="Galerie d’images" descr="Galerie d’images"/>
          <p:cNvPicPr>
            <a:picLocks noChangeAspect="1"/>
          </p:cNvPicPr>
          <p:nvPr/>
        </p:nvPicPr>
        <p:blipFill>
          <a:blip r:embed="rId3">
            <a:extLst/>
          </a:blip>
          <a:srcRect t="1991" b="1991"/>
          <a:stretch>
            <a:fillRect/>
          </a:stretch>
        </p:blipFill>
        <p:spPr>
          <a:xfrm>
            <a:off x="1087642" y="3417441"/>
            <a:ext cx="7230766" cy="2929881"/>
          </a:xfrm>
          <a:prstGeom prst="rect">
            <a:avLst/>
          </a:prstGeom>
          <a:ln w="12700">
            <a:miter lim="400000"/>
          </a:ln>
        </p:spPr>
      </p:pic>
      <p:sp>
        <p:nvSpPr>
          <p:cNvPr id="300" name="LE FROID"/>
          <p:cNvSpPr txBox="1"/>
          <p:nvPr/>
        </p:nvSpPr>
        <p:spPr>
          <a:xfrm>
            <a:off x="3345037" y="17017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1" animBg="1" advAuto="0"/>
      <p:bldP spid="298" grpId="2" animBg="1" advAuto="0"/>
      <p:bldP spid="299"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1- Hypoxie"/>
          <p:cNvSpPr txBox="1"/>
          <p:nvPr/>
        </p:nvSpPr>
        <p:spPr>
          <a:xfrm>
            <a:off x="255484" y="992403"/>
            <a:ext cx="1737682"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220578" indent="-220578">
              <a:buSzPct val="100000"/>
              <a:buChar char="•"/>
              <a:defRPr sz="2200" b="1"/>
            </a:lvl1pPr>
          </a:lstStyle>
          <a:p>
            <a:r>
              <a:t>1- Hypoxie</a:t>
            </a:r>
          </a:p>
        </p:txBody>
      </p:sp>
      <p:sp>
        <p:nvSpPr>
          <p:cNvPr id="142" name="2 - Froid"/>
          <p:cNvSpPr txBox="1"/>
          <p:nvPr/>
        </p:nvSpPr>
        <p:spPr>
          <a:xfrm>
            <a:off x="222544" y="1758437"/>
            <a:ext cx="1426767"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220578" indent="-220578">
              <a:buSzPct val="100000"/>
              <a:buChar char="•"/>
              <a:defRPr sz="2200" b="1"/>
            </a:lvl1pPr>
          </a:lstStyle>
          <a:p>
            <a:r>
              <a:t>2 - Froid</a:t>
            </a:r>
          </a:p>
        </p:txBody>
      </p:sp>
      <p:sp>
        <p:nvSpPr>
          <p:cNvPr id="143" name="Title 3"/>
          <p:cNvSpPr txBox="1">
            <a:spLocks noGrp="1"/>
          </p:cNvSpPr>
          <p:nvPr>
            <p:ph type="title"/>
          </p:nvPr>
        </p:nvSpPr>
        <p:spPr>
          <a:xfrm>
            <a:off x="1619671" y="-1"/>
            <a:ext cx="7524330" cy="714358"/>
          </a:xfrm>
          <a:prstGeom prst="rect">
            <a:avLst/>
          </a:prstGeom>
        </p:spPr>
        <p:txBody>
          <a:bodyPr/>
          <a:lstStyle/>
          <a:p>
            <a:r>
              <a:t> </a:t>
            </a:r>
            <a:r>
              <a:rPr>
                <a:solidFill>
                  <a:srgbClr val="FFFFFF"/>
                </a:solidFill>
              </a:rPr>
              <a:t>Sommaire</a:t>
            </a:r>
          </a:p>
        </p:txBody>
      </p:sp>
      <p:sp>
        <p:nvSpPr>
          <p:cNvPr id="144" name="3 - Diminution du filtrage du rayonnement solaire avec l’altitude"/>
          <p:cNvSpPr txBox="1"/>
          <p:nvPr/>
        </p:nvSpPr>
        <p:spPr>
          <a:xfrm>
            <a:off x="220837" y="2524472"/>
            <a:ext cx="8288164"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220578" indent="-220578">
              <a:buSzPct val="100000"/>
              <a:buChar char="•"/>
              <a:defRPr sz="2200" b="1"/>
            </a:lvl1pPr>
          </a:lstStyle>
          <a:p>
            <a:r>
              <a:rPr sz="2000"/>
              <a:t>3 - Diminution du filtrage du rayonnement solaire avec l’altitude</a:t>
            </a:r>
          </a:p>
        </p:txBody>
      </p:sp>
      <p:sp>
        <p:nvSpPr>
          <p:cNvPr id="145" name="4 - Déshydratation liée à l’assèchement de la masse d’air en altitude"/>
          <p:cNvSpPr txBox="1"/>
          <p:nvPr/>
        </p:nvSpPr>
        <p:spPr>
          <a:xfrm>
            <a:off x="266738" y="3240741"/>
            <a:ext cx="8737005"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220578" indent="-220578">
              <a:buSzPct val="100000"/>
              <a:buChar char="•"/>
              <a:defRPr sz="2200" b="1"/>
            </a:lvl1pPr>
          </a:lstStyle>
          <a:p>
            <a:r>
              <a:rPr sz="2000"/>
              <a:t>4 - Déshydratation liée à l’assèchement de la masse d’air en altitude</a:t>
            </a:r>
          </a:p>
        </p:txBody>
      </p:sp>
      <p:sp>
        <p:nvSpPr>
          <p:cNvPr id="146" name="5 - Alimentation"/>
          <p:cNvSpPr txBox="1"/>
          <p:nvPr/>
        </p:nvSpPr>
        <p:spPr>
          <a:xfrm>
            <a:off x="251565" y="4287211"/>
            <a:ext cx="2410125"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220578" indent="-220578">
              <a:buSzPct val="100000"/>
              <a:buChar char="•"/>
              <a:defRPr sz="2200" b="1"/>
            </a:lvl1pPr>
          </a:lstStyle>
          <a:p>
            <a:r>
              <a:t>5 - Alimentation</a:t>
            </a:r>
          </a:p>
        </p:txBody>
      </p:sp>
      <p:sp>
        <p:nvSpPr>
          <p:cNvPr id="147" name="6 - Fatigue"/>
          <p:cNvSpPr txBox="1"/>
          <p:nvPr/>
        </p:nvSpPr>
        <p:spPr>
          <a:xfrm>
            <a:off x="302210" y="4859714"/>
            <a:ext cx="1721857"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220578" indent="-220578">
              <a:buSzPct val="100000"/>
              <a:buChar char="•"/>
              <a:defRPr sz="2200" b="1"/>
            </a:lvl1pPr>
          </a:lstStyle>
          <a:p>
            <a:r>
              <a:t>6 - Fatigue</a:t>
            </a:r>
          </a:p>
        </p:txBody>
      </p:sp>
      <p:sp>
        <p:nvSpPr>
          <p:cNvPr id="148" name="7-Effets de la turbulence en altitude"/>
          <p:cNvSpPr txBox="1"/>
          <p:nvPr/>
        </p:nvSpPr>
        <p:spPr>
          <a:xfrm>
            <a:off x="322437" y="5474885"/>
            <a:ext cx="5044370"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220578" indent="-220578">
              <a:buSzPct val="100000"/>
              <a:buChar char="•"/>
              <a:defRPr sz="2200" b="1"/>
            </a:lvl1pPr>
          </a:lstStyle>
          <a:p>
            <a:r>
              <a:t>7-Effets de la turbulence en altitude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30</a:t>
            </a:fld>
            <a:endParaRPr/>
          </a:p>
        </p:txBody>
      </p:sp>
      <p:sp>
        <p:nvSpPr>
          <p:cNvPr id="303" name="RAPPEL:…"/>
          <p:cNvSpPr txBox="1"/>
          <p:nvPr/>
        </p:nvSpPr>
        <p:spPr>
          <a:xfrm>
            <a:off x="31515" y="1340167"/>
            <a:ext cx="9080970" cy="20186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RAPPEL:</a:t>
            </a:r>
          </a:p>
          <a:p>
            <a:r>
              <a:t>La mauvaise ventilation de l’habitacle </a:t>
            </a:r>
            <a:r>
              <a:rPr>
                <a:solidFill>
                  <a:schemeClr val="accent2"/>
                </a:solidFill>
              </a:rPr>
              <a:t>(atmosphère confinée)</a:t>
            </a:r>
            <a:r>
              <a:t> plus le réchauffage cabine qui peut diffuser du dioxyde de carbone risquera d’entrainer de </a:t>
            </a:r>
            <a:r>
              <a:rPr b="1"/>
              <a:t>l’Hypercapnie exogène</a:t>
            </a:r>
          </a:p>
          <a:p>
            <a:endParaRPr b="1"/>
          </a:p>
          <a:p>
            <a:pPr>
              <a:defRPr sz="1600"/>
            </a:pPr>
            <a:r>
              <a:rPr b="1"/>
              <a:t>La combustion est une réaction d’oxydoréduction, en l’occurrence, </a:t>
            </a:r>
          </a:p>
          <a:p>
            <a:r>
              <a:rPr sz="1600" b="1"/>
              <a:t>l’oxydation du combustible par un comburant  (O2) entrainant un  dégagement de chaleur </a:t>
            </a:r>
            <a:r>
              <a:rPr b="1"/>
              <a:t>        </a:t>
            </a:r>
          </a:p>
        </p:txBody>
      </p:sp>
      <p:sp>
        <p:nvSpPr>
          <p:cNvPr id="304" name="Conséquence du froid en altitude nous utilisons le chauffage cabine"/>
          <p:cNvSpPr txBox="1"/>
          <p:nvPr/>
        </p:nvSpPr>
        <p:spPr>
          <a:xfrm>
            <a:off x="-20463" y="868680"/>
            <a:ext cx="695019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Conséquence du froid en altitude nous utilisons le chauffage cabine</a:t>
            </a:r>
          </a:p>
        </p:txBody>
      </p:sp>
      <p:sp>
        <p:nvSpPr>
          <p:cNvPr id="305" name="Tout ce qui consomme de l’O2 entrainera un manque de réponse à l’hypoxie"/>
          <p:cNvSpPr txBox="1"/>
          <p:nvPr/>
        </p:nvSpPr>
        <p:spPr>
          <a:xfrm>
            <a:off x="220837" y="3662679"/>
            <a:ext cx="7982382"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700" b="1"/>
            </a:lvl1pPr>
          </a:lstStyle>
          <a:p>
            <a:r>
              <a:t>Tout ce qui consomme de l’O2 entrainera un manque de réponse à l’hypoxie </a:t>
            </a:r>
          </a:p>
        </p:txBody>
      </p:sp>
      <p:sp>
        <p:nvSpPr>
          <p:cNvPr id="306" name="Le froid aggravera la réponse de l’organisme à l’Hypoxie. (CQFD)"/>
          <p:cNvSpPr txBox="1"/>
          <p:nvPr/>
        </p:nvSpPr>
        <p:spPr>
          <a:xfrm>
            <a:off x="500034" y="4214818"/>
            <a:ext cx="8429684" cy="4470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200">
                <a:solidFill>
                  <a:srgbClr val="FFFFFF"/>
                </a:solidFill>
              </a:defRPr>
            </a:lvl1pPr>
          </a:lstStyle>
          <a:p>
            <a:r>
              <a:t>Le froid aggravera la réponse de l’organisme à l’Hypoxie. (CQFD)</a:t>
            </a:r>
          </a:p>
        </p:txBody>
      </p:sp>
      <p:pic>
        <p:nvPicPr>
          <p:cNvPr id="307" name="Capture d’écran 2018-11-15 à 17.26.28.png" descr="Capture d’écran 2018-11-15 à 17.26.28.png"/>
          <p:cNvPicPr>
            <a:picLocks noChangeAspect="1"/>
          </p:cNvPicPr>
          <p:nvPr/>
        </p:nvPicPr>
        <p:blipFill>
          <a:blip r:embed="rId2" cstate="print">
            <a:extLst/>
          </a:blip>
          <a:stretch>
            <a:fillRect/>
          </a:stretch>
        </p:blipFill>
        <p:spPr>
          <a:xfrm>
            <a:off x="6434654" y="4837429"/>
            <a:ext cx="2560299" cy="1816987"/>
          </a:xfrm>
          <a:prstGeom prst="rect">
            <a:avLst/>
          </a:prstGeom>
          <a:ln w="12700">
            <a:miter lim="400000"/>
          </a:ln>
        </p:spPr>
      </p:pic>
      <p:sp>
        <p:nvSpPr>
          <p:cNvPr id="308" name="LE FROID"/>
          <p:cNvSpPr txBox="1"/>
          <p:nvPr/>
        </p:nvSpPr>
        <p:spPr>
          <a:xfrm>
            <a:off x="3345037" y="170179"/>
            <a:ext cx="18820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LE FROID</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31</a:t>
            </a:fld>
            <a:endParaRPr/>
          </a:p>
        </p:txBody>
      </p:sp>
      <p:sp>
        <p:nvSpPr>
          <p:cNvPr id="311" name="Rayonnement solaire"/>
          <p:cNvSpPr txBox="1"/>
          <p:nvPr/>
        </p:nvSpPr>
        <p:spPr>
          <a:xfrm>
            <a:off x="3281537" y="157479"/>
            <a:ext cx="395767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Rayonnement solaire</a:t>
            </a:r>
          </a:p>
        </p:txBody>
      </p:sp>
      <p:sp>
        <p:nvSpPr>
          <p:cNvPr id="312" name="😎"/>
          <p:cNvSpPr txBox="1"/>
          <p:nvPr/>
        </p:nvSpPr>
        <p:spPr>
          <a:xfrm>
            <a:off x="3038941" y="1319480"/>
            <a:ext cx="3495041" cy="453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6700"/>
            </a:lvl1pPr>
          </a:lstStyle>
          <a:p>
            <a:r>
              <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32</a:t>
            </a:fld>
            <a:endParaRPr/>
          </a:p>
        </p:txBody>
      </p:sp>
      <p:sp>
        <p:nvSpPr>
          <p:cNvPr id="316" name="Rayonnement solaire"/>
          <p:cNvSpPr txBox="1"/>
          <p:nvPr/>
        </p:nvSpPr>
        <p:spPr>
          <a:xfrm>
            <a:off x="2735437" y="170179"/>
            <a:ext cx="395767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Rayonnement solaire</a:t>
            </a:r>
          </a:p>
        </p:txBody>
      </p:sp>
      <p:sp>
        <p:nvSpPr>
          <p:cNvPr id="5" name="Rectangle 4"/>
          <p:cNvSpPr/>
          <p:nvPr/>
        </p:nvSpPr>
        <p:spPr>
          <a:xfrm>
            <a:off x="357158" y="1500174"/>
            <a:ext cx="8358246" cy="3293209"/>
          </a:xfrm>
          <a:prstGeom prst="rect">
            <a:avLst/>
          </a:prstGeom>
        </p:spPr>
        <p:txBody>
          <a:bodyPr wrap="square">
            <a:spAutoFit/>
          </a:bodyPr>
          <a:lstStyle/>
          <a:p>
            <a:r>
              <a:rPr lang="fr-FR" sz="1600" dirty="0" smtClean="0">
                <a:latin typeface="Arial" pitchFamily="34" charset="0"/>
                <a:cs typeface="Arial" pitchFamily="34" charset="0"/>
              </a:rPr>
              <a:t>Les ultraviolets sont la cause du bronzage mais, à haute dose, sont nocifs pour la santé humaine, notamment à cause de leur effet </a:t>
            </a:r>
            <a:r>
              <a:rPr lang="fr-FR" sz="1600" dirty="0" smtClean="0">
                <a:latin typeface="Arial" pitchFamily="34" charset="0"/>
                <a:cs typeface="Arial" pitchFamily="34" charset="0"/>
              </a:rPr>
              <a:t>mutagène</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Ils </a:t>
            </a:r>
            <a:r>
              <a:rPr lang="fr-FR" sz="1600" dirty="0" smtClean="0">
                <a:latin typeface="Arial" pitchFamily="34" charset="0"/>
                <a:cs typeface="Arial" pitchFamily="34" charset="0"/>
              </a:rPr>
              <a:t>peuvent provoquer des cancers cutanés tel que le mélanome, provoquer un vieillissement prématuré de la peau (rides), des brûlures (coup de soleil), des cataractes. </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Ils </a:t>
            </a:r>
            <a:r>
              <a:rPr lang="fr-FR" sz="1600" dirty="0" smtClean="0">
                <a:latin typeface="Arial" pitchFamily="34" charset="0"/>
                <a:cs typeface="Arial" pitchFamily="34" charset="0"/>
              </a:rPr>
              <a:t>sont néanmoins nécessaires à petites doses régulières pour la synthèse de la vitamine D. </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Ils </a:t>
            </a:r>
            <a:r>
              <a:rPr lang="fr-FR" sz="1600" dirty="0" smtClean="0">
                <a:latin typeface="Arial" pitchFamily="34" charset="0"/>
                <a:cs typeface="Arial" pitchFamily="34" charset="0"/>
              </a:rPr>
              <a:t>sont capables de « casser » de nombreux composés organiques en suspension dans l'air ou dans les eaux superficielles, participant à la destruction (</a:t>
            </a:r>
            <a:r>
              <a:rPr lang="fr-FR" sz="1600" dirty="0" err="1" smtClean="0">
                <a:latin typeface="Arial" pitchFamily="34" charset="0"/>
                <a:cs typeface="Arial" pitchFamily="34" charset="0"/>
              </a:rPr>
              <a:t>photodégradation</a:t>
            </a:r>
            <a:r>
              <a:rPr lang="fr-FR" sz="1600" dirty="0" smtClean="0">
                <a:latin typeface="Arial" pitchFamily="34" charset="0"/>
                <a:cs typeface="Arial" pitchFamily="34" charset="0"/>
              </a:rPr>
              <a:t>) de certains polluants ou de molécules odorantes (parfums des fleurs par exemple), mais aussi à la pollution photochimique (ozone troposphérique, </a:t>
            </a:r>
            <a:r>
              <a:rPr lang="fr-FR" sz="1600" dirty="0" err="1" smtClean="0">
                <a:latin typeface="Arial" pitchFamily="34" charset="0"/>
                <a:cs typeface="Arial" pitchFamily="34" charset="0"/>
              </a:rPr>
              <a:t>NOx</a:t>
            </a:r>
            <a:r>
              <a:rPr lang="fr-FR" sz="1600" dirty="0" smtClean="0">
                <a:latin typeface="Arial" pitchFamily="34" charset="0"/>
                <a:cs typeface="Arial" pitchFamily="34" charset="0"/>
              </a:rPr>
              <a:t>...).</a:t>
            </a:r>
            <a:endParaRPr lang="fr-FR" sz="1600" dirty="0">
              <a:latin typeface="Arial" pitchFamily="34" charset="0"/>
              <a:cs typeface="Arial" pitchFamily="34" charset="0"/>
            </a:endParaRPr>
          </a:p>
        </p:txBody>
      </p:sp>
    </p:spTree>
  </p:cSld>
  <p:clrMapOvr>
    <a:masterClrMapping/>
  </p:clrMapOvr>
  <p:transition spd="med"/>
  <p:timing>
    <p:tnLst>
      <p:par>
        <p:cTn id="1" dur="indefinite" restart="never" fill="hold"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33</a:t>
            </a:fld>
            <a:endParaRPr/>
          </a:p>
        </p:txBody>
      </p:sp>
      <p:sp>
        <p:nvSpPr>
          <p:cNvPr id="321" name="Rayonnement solaire"/>
          <p:cNvSpPr txBox="1"/>
          <p:nvPr/>
        </p:nvSpPr>
        <p:spPr>
          <a:xfrm>
            <a:off x="2543368" y="93980"/>
            <a:ext cx="3957673" cy="5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b="1"/>
            </a:pPr>
            <a:r>
              <a:rPr>
                <a:solidFill>
                  <a:srgbClr val="FFFFFF"/>
                </a:solidFill>
              </a:rPr>
              <a:t>Rayonnement</a:t>
            </a:r>
            <a:r>
              <a:t> </a:t>
            </a:r>
            <a:r>
              <a:rPr>
                <a:solidFill>
                  <a:srgbClr val="FFFFFF"/>
                </a:solidFill>
              </a:rPr>
              <a:t>solaire</a:t>
            </a:r>
          </a:p>
        </p:txBody>
      </p:sp>
      <p:sp>
        <p:nvSpPr>
          <p:cNvPr id="7" name="Rectangle 6"/>
          <p:cNvSpPr/>
          <p:nvPr/>
        </p:nvSpPr>
        <p:spPr>
          <a:xfrm>
            <a:off x="142844" y="1137336"/>
            <a:ext cx="8786874" cy="1323439"/>
          </a:xfrm>
          <a:prstGeom prst="rect">
            <a:avLst/>
          </a:prstGeom>
        </p:spPr>
        <p:txBody>
          <a:bodyPr wrap="square">
            <a:spAutoFit/>
          </a:bodyPr>
          <a:lstStyle/>
          <a:p>
            <a:r>
              <a:rPr lang="fr-FR" sz="1600" dirty="0" smtClean="0">
                <a:latin typeface="Arial" pitchFamily="34" charset="0"/>
                <a:cs typeface="Arial" pitchFamily="34" charset="0"/>
              </a:rPr>
              <a:t>En altitude, l'épaisseur d'atmosphère qui filtre le rayonnement est réduite, il y a plus d'UV. </a:t>
            </a:r>
          </a:p>
          <a:p>
            <a:r>
              <a:rPr lang="fr-FR" sz="1600" dirty="0" smtClean="0">
                <a:latin typeface="Arial" pitchFamily="34" charset="0"/>
                <a:cs typeface="Arial" pitchFamily="34" charset="0"/>
              </a:rPr>
              <a:t>L'Index UV augmente d'environ 10 % pour 1.000 m d'élévation. </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Malgré </a:t>
            </a:r>
            <a:r>
              <a:rPr lang="fr-FR" sz="1600" dirty="0" smtClean="0">
                <a:latin typeface="Arial" pitchFamily="34" charset="0"/>
                <a:cs typeface="Arial" pitchFamily="34" charset="0"/>
              </a:rPr>
              <a:t>une température basse ou peu élevée, l'Index UV peut dépasser 12 à une altitude de 3.000 m dans les Alpes début juillet. </a:t>
            </a:r>
            <a:endParaRPr lang="fr-FR" sz="1600" dirty="0">
              <a:latin typeface="Arial" pitchFamily="34" charset="0"/>
              <a:cs typeface="Arial" pitchFamily="34" charset="0"/>
            </a:endParaRPr>
          </a:p>
        </p:txBody>
      </p:sp>
      <p:sp>
        <p:nvSpPr>
          <p:cNvPr id="8" name="Rectangle 7"/>
          <p:cNvSpPr/>
          <p:nvPr/>
        </p:nvSpPr>
        <p:spPr>
          <a:xfrm>
            <a:off x="142844" y="2708972"/>
            <a:ext cx="8643998" cy="1077218"/>
          </a:xfrm>
          <a:prstGeom prst="rect">
            <a:avLst/>
          </a:prstGeom>
        </p:spPr>
        <p:txBody>
          <a:bodyPr wrap="square">
            <a:spAutoFit/>
          </a:bodyPr>
          <a:lstStyle/>
          <a:p>
            <a:r>
              <a:rPr lang="fr-FR" sz="1600" dirty="0" smtClean="0">
                <a:latin typeface="Arial" pitchFamily="34" charset="0"/>
                <a:cs typeface="Arial" pitchFamily="34" charset="0"/>
              </a:rPr>
              <a:t>L’ozone absorbe une partie du rayonnement UV, l’empêchant d’atteindre en totalité la surface terrestre. </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L’épaisseur </a:t>
            </a:r>
            <a:r>
              <a:rPr lang="fr-FR" sz="1600" dirty="0" smtClean="0">
                <a:latin typeface="Arial" pitchFamily="34" charset="0"/>
                <a:cs typeface="Arial" pitchFamily="34" charset="0"/>
              </a:rPr>
              <a:t>de la couche d’ozone varie avec la période de l’année et même au cours de la journée. </a:t>
            </a:r>
            <a:endParaRPr lang="fr-FR" sz="1600" dirty="0">
              <a:latin typeface="Arial" pitchFamily="34" charset="0"/>
              <a:cs typeface="Arial" pitchFamily="34" charset="0"/>
            </a:endParaRPr>
          </a:p>
        </p:txBody>
      </p:sp>
      <p:sp>
        <p:nvSpPr>
          <p:cNvPr id="9" name="Rectangle 8"/>
          <p:cNvSpPr/>
          <p:nvPr/>
        </p:nvSpPr>
        <p:spPr>
          <a:xfrm>
            <a:off x="142844" y="4209170"/>
            <a:ext cx="6786610" cy="1077218"/>
          </a:xfrm>
          <a:prstGeom prst="rect">
            <a:avLst/>
          </a:prstGeom>
        </p:spPr>
        <p:txBody>
          <a:bodyPr wrap="square">
            <a:spAutoFit/>
          </a:bodyPr>
          <a:lstStyle/>
          <a:p>
            <a:r>
              <a:rPr lang="fr-FR" sz="1600" u="sng" dirty="0" smtClean="0">
                <a:latin typeface="Arial" pitchFamily="34" charset="0"/>
                <a:cs typeface="Arial" pitchFamily="34" charset="0"/>
              </a:rPr>
              <a:t>La </a:t>
            </a:r>
            <a:r>
              <a:rPr lang="fr-FR" sz="1600" u="sng" dirty="0" smtClean="0">
                <a:latin typeface="Arial" pitchFamily="34" charset="0"/>
                <a:cs typeface="Arial" pitchFamily="34" charset="0"/>
              </a:rPr>
              <a:t>réverbération:</a:t>
            </a:r>
            <a:endParaRPr lang="fr-FR" sz="1600" u="sng" dirty="0" smtClean="0">
              <a:latin typeface="Arial" pitchFamily="34" charset="0"/>
              <a:cs typeface="Arial" pitchFamily="34" charset="0"/>
            </a:endParaRPr>
          </a:p>
          <a:p>
            <a:r>
              <a:rPr lang="fr-FR" sz="1600" dirty="0" smtClean="0">
                <a:latin typeface="Arial" pitchFamily="34" charset="0"/>
                <a:cs typeface="Arial" pitchFamily="34" charset="0"/>
              </a:rPr>
              <a:t>La neige réfléchit 40 à 90 % du rayonnement UV,</a:t>
            </a:r>
          </a:p>
          <a:p>
            <a:r>
              <a:rPr lang="fr-FR" sz="1600" dirty="0" smtClean="0">
                <a:latin typeface="Arial" pitchFamily="34" charset="0"/>
                <a:cs typeface="Arial" pitchFamily="34" charset="0"/>
              </a:rPr>
              <a:t>l'eau 10 à 30 %,</a:t>
            </a:r>
          </a:p>
          <a:p>
            <a:r>
              <a:rPr lang="fr-FR" sz="1600" dirty="0" smtClean="0">
                <a:latin typeface="Arial" pitchFamily="34" charset="0"/>
                <a:cs typeface="Arial" pitchFamily="34" charset="0"/>
              </a:rPr>
              <a:t>le sable 5 à 25 %. </a:t>
            </a:r>
            <a:endParaRPr lang="fr-FR" sz="1600" dirty="0">
              <a:latin typeface="Arial" pitchFamily="34" charset="0"/>
              <a:cs typeface="Arial" pitchFamily="34" charset="0"/>
            </a:endParaRPr>
          </a:p>
        </p:txBody>
      </p:sp>
    </p:spTree>
  </p:cSld>
  <p:clrMapOvr>
    <a:masterClrMapping/>
  </p:clrMapOvr>
  <p:transition spd="med"/>
  <p:timing>
    <p:tnLst>
      <p:par>
        <p:cTn id="1" dur="indefinite" restart="never" fill="hold"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34</a:t>
            </a:fld>
            <a:endParaRPr/>
          </a:p>
        </p:txBody>
      </p:sp>
      <p:sp>
        <p:nvSpPr>
          <p:cNvPr id="325" name="Rayonnement solaire"/>
          <p:cNvSpPr txBox="1"/>
          <p:nvPr/>
        </p:nvSpPr>
        <p:spPr>
          <a:xfrm>
            <a:off x="2316337" y="106679"/>
            <a:ext cx="395767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Rayonnement solaire</a:t>
            </a:r>
          </a:p>
        </p:txBody>
      </p:sp>
      <p:pic>
        <p:nvPicPr>
          <p:cNvPr id="326" name="Galerie d’images" descr="Galerie d’images"/>
          <p:cNvPicPr>
            <a:picLocks noChangeAspect="1"/>
          </p:cNvPicPr>
          <p:nvPr/>
        </p:nvPicPr>
        <p:blipFill>
          <a:blip r:embed="rId2">
            <a:extLst/>
          </a:blip>
          <a:srcRect t="3798" b="3798"/>
          <a:stretch>
            <a:fillRect/>
          </a:stretch>
        </p:blipFill>
        <p:spPr>
          <a:xfrm>
            <a:off x="214529" y="850900"/>
            <a:ext cx="8714942" cy="5386785"/>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35</a:t>
            </a:fld>
            <a:endParaRPr/>
          </a:p>
        </p:txBody>
      </p:sp>
      <p:pic>
        <p:nvPicPr>
          <p:cNvPr id="329" name="Galerie d’images" descr="Galerie d’images"/>
          <p:cNvPicPr>
            <a:picLocks noChangeAspect="1"/>
          </p:cNvPicPr>
          <p:nvPr/>
        </p:nvPicPr>
        <p:blipFill>
          <a:blip r:embed="rId2">
            <a:extLst/>
          </a:blip>
          <a:srcRect t="4264" b="4264"/>
          <a:stretch>
            <a:fillRect/>
          </a:stretch>
        </p:blipFill>
        <p:spPr>
          <a:xfrm>
            <a:off x="215651" y="889000"/>
            <a:ext cx="8712698" cy="5331024"/>
          </a:xfrm>
          <a:prstGeom prst="rect">
            <a:avLst/>
          </a:prstGeom>
          <a:ln w="12700">
            <a:miter lim="400000"/>
          </a:ln>
        </p:spPr>
      </p:pic>
      <p:sp>
        <p:nvSpPr>
          <p:cNvPr id="330" name="Rayonnement solaire"/>
          <p:cNvSpPr txBox="1"/>
          <p:nvPr/>
        </p:nvSpPr>
        <p:spPr>
          <a:xfrm>
            <a:off x="2417937" y="156090"/>
            <a:ext cx="395767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Rayonnement solaire</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36</a:t>
            </a:fld>
            <a:endParaRPr/>
          </a:p>
        </p:txBody>
      </p:sp>
      <p:grpSp>
        <p:nvGrpSpPr>
          <p:cNvPr id="335" name="Galerie d’images"/>
          <p:cNvGrpSpPr/>
          <p:nvPr/>
        </p:nvGrpSpPr>
        <p:grpSpPr>
          <a:xfrm>
            <a:off x="180230" y="823267"/>
            <a:ext cx="8783540" cy="5921723"/>
            <a:chOff x="0" y="0"/>
            <a:chExt cx="8783538" cy="5921722"/>
          </a:xfrm>
        </p:grpSpPr>
        <p:pic>
          <p:nvPicPr>
            <p:cNvPr id="333" name="Capture d’écran 2018-11-09 à 19.05.59.png" descr="Capture d’écran 2018-11-09 à 19.05.59.png"/>
            <p:cNvPicPr>
              <a:picLocks noChangeAspect="1"/>
            </p:cNvPicPr>
            <p:nvPr/>
          </p:nvPicPr>
          <p:blipFill>
            <a:blip r:embed="rId2">
              <a:extLst/>
            </a:blip>
            <a:srcRect t="3065" b="3065"/>
            <a:stretch>
              <a:fillRect/>
            </a:stretch>
          </p:blipFill>
          <p:spPr>
            <a:xfrm>
              <a:off x="0" y="0"/>
              <a:ext cx="8783539" cy="5515323"/>
            </a:xfrm>
            <a:prstGeom prst="rect">
              <a:avLst/>
            </a:prstGeom>
            <a:ln w="12700" cap="flat">
              <a:noFill/>
              <a:miter lim="400000"/>
            </a:ln>
            <a:effectLst/>
          </p:spPr>
        </p:pic>
        <p:sp>
          <p:nvSpPr>
            <p:cNvPr id="334" name="Tapez pour saisir une légende."/>
            <p:cNvSpPr/>
            <p:nvPr/>
          </p:nvSpPr>
          <p:spPr>
            <a:xfrm>
              <a:off x="0" y="5591522"/>
              <a:ext cx="8783539"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defTabSz="457200">
                <a:defRPr sz="1200">
                  <a:latin typeface="+mj-lt"/>
                  <a:ea typeface="+mj-ea"/>
                  <a:cs typeface="+mj-cs"/>
                  <a:sym typeface="Helvetica"/>
                </a:defRPr>
              </a:lvl1pPr>
            </a:lstStyle>
            <a:p>
              <a:r>
                <a:t>Tapez pour saisir une légende.</a:t>
              </a:r>
            </a:p>
          </p:txBody>
        </p:sp>
      </p:grpSp>
      <p:sp>
        <p:nvSpPr>
          <p:cNvPr id="336" name="Rayonnement solaire"/>
          <p:cNvSpPr txBox="1"/>
          <p:nvPr/>
        </p:nvSpPr>
        <p:spPr>
          <a:xfrm>
            <a:off x="3052937" y="43180"/>
            <a:ext cx="3957673" cy="5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Rayonnement solaire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37</a:t>
            </a:fld>
            <a:endParaRPr/>
          </a:p>
        </p:txBody>
      </p:sp>
      <p:pic>
        <p:nvPicPr>
          <p:cNvPr id="339" name="Galerie d’images" descr="Galerie d’images"/>
          <p:cNvPicPr>
            <a:picLocks noChangeAspect="1"/>
          </p:cNvPicPr>
          <p:nvPr/>
        </p:nvPicPr>
        <p:blipFill>
          <a:blip r:embed="rId2">
            <a:extLst/>
          </a:blip>
          <a:srcRect t="2143" b="2143"/>
          <a:stretch>
            <a:fillRect/>
          </a:stretch>
        </p:blipFill>
        <p:spPr>
          <a:xfrm>
            <a:off x="60870" y="785217"/>
            <a:ext cx="9022260" cy="5776467"/>
          </a:xfrm>
          <a:prstGeom prst="rect">
            <a:avLst/>
          </a:prstGeom>
          <a:ln w="12700">
            <a:miter lim="400000"/>
          </a:ln>
        </p:spPr>
      </p:pic>
      <p:sp>
        <p:nvSpPr>
          <p:cNvPr id="340" name="Rayonnement solaire"/>
          <p:cNvSpPr txBox="1"/>
          <p:nvPr/>
        </p:nvSpPr>
        <p:spPr>
          <a:xfrm>
            <a:off x="2913237" y="93980"/>
            <a:ext cx="3957673" cy="5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Rayonnement solaire</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38</a:t>
            </a:fld>
            <a:endParaRPr/>
          </a:p>
        </p:txBody>
      </p:sp>
      <p:sp>
        <p:nvSpPr>
          <p:cNvPr id="343" name="Rayonnement solaire"/>
          <p:cNvSpPr txBox="1"/>
          <p:nvPr/>
        </p:nvSpPr>
        <p:spPr>
          <a:xfrm>
            <a:off x="2887837" y="106679"/>
            <a:ext cx="395767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Rayonnement solaire</a:t>
            </a:r>
          </a:p>
        </p:txBody>
      </p:sp>
      <p:pic>
        <p:nvPicPr>
          <p:cNvPr id="344" name="IMG_2508.JPG" descr="IMG_2508.JPG"/>
          <p:cNvPicPr>
            <a:picLocks noChangeAspect="1"/>
          </p:cNvPicPr>
          <p:nvPr/>
        </p:nvPicPr>
        <p:blipFill>
          <a:blip r:embed="rId2" cstate="print">
            <a:extLst/>
          </a:blip>
          <a:stretch>
            <a:fillRect/>
          </a:stretch>
        </p:blipFill>
        <p:spPr>
          <a:xfrm>
            <a:off x="712053" y="779643"/>
            <a:ext cx="7470439" cy="5602829"/>
          </a:xfrm>
          <a:prstGeom prst="rect">
            <a:avLst/>
          </a:prstGeom>
          <a:ln w="12700">
            <a:miter lim="400000"/>
          </a:ln>
        </p:spPr>
      </p:pic>
      <p:sp>
        <p:nvSpPr>
          <p:cNvPr id="345" name="PROTEGEZ VOUS LES YEUX, LA PEAU"/>
          <p:cNvSpPr txBox="1"/>
          <p:nvPr/>
        </p:nvSpPr>
        <p:spPr>
          <a:xfrm>
            <a:off x="1097137" y="1186180"/>
            <a:ext cx="4385033"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PROTEGEZ VOUS LES YEUX, LA PEAU</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39</a:t>
            </a:fld>
            <a:endParaRPr/>
          </a:p>
        </p:txBody>
      </p:sp>
      <p:sp>
        <p:nvSpPr>
          <p:cNvPr id="348" name="Déshydratation"/>
          <p:cNvSpPr txBox="1"/>
          <p:nvPr/>
        </p:nvSpPr>
        <p:spPr>
          <a:xfrm>
            <a:off x="2557637" y="-52070"/>
            <a:ext cx="2877553" cy="5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Déshydratation</a:t>
            </a:r>
          </a:p>
        </p:txBody>
      </p:sp>
      <p:grpSp>
        <p:nvGrpSpPr>
          <p:cNvPr id="351" name="Galerie d’images"/>
          <p:cNvGrpSpPr/>
          <p:nvPr/>
        </p:nvGrpSpPr>
        <p:grpSpPr>
          <a:xfrm>
            <a:off x="61118" y="777279"/>
            <a:ext cx="9021764" cy="6004373"/>
            <a:chOff x="0" y="0"/>
            <a:chExt cx="9021762" cy="6004371"/>
          </a:xfrm>
        </p:grpSpPr>
        <p:pic>
          <p:nvPicPr>
            <p:cNvPr id="349" name="Capture d’écran 2018-11-03 à 15.58.32.png" descr="Capture d’écran 2018-11-03 à 15.58.32.png"/>
            <p:cNvPicPr>
              <a:picLocks noChangeAspect="1"/>
            </p:cNvPicPr>
            <p:nvPr/>
          </p:nvPicPr>
          <p:blipFill>
            <a:blip r:embed="rId2">
              <a:extLst/>
            </a:blip>
            <a:srcRect t="678" b="678"/>
            <a:stretch>
              <a:fillRect/>
            </a:stretch>
          </p:blipFill>
          <p:spPr>
            <a:xfrm>
              <a:off x="0" y="0"/>
              <a:ext cx="9021763" cy="5597972"/>
            </a:xfrm>
            <a:prstGeom prst="rect">
              <a:avLst/>
            </a:prstGeom>
            <a:ln w="12700" cap="flat">
              <a:noFill/>
              <a:miter lim="400000"/>
            </a:ln>
            <a:effectLst/>
          </p:spPr>
        </p:pic>
        <p:sp>
          <p:nvSpPr>
            <p:cNvPr id="350" name="Tapez pour saisir une légende."/>
            <p:cNvSpPr/>
            <p:nvPr/>
          </p:nvSpPr>
          <p:spPr>
            <a:xfrm>
              <a:off x="0" y="5674171"/>
              <a:ext cx="902176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defTabSz="457200">
                <a:defRPr sz="1200">
                  <a:latin typeface="+mj-lt"/>
                  <a:ea typeface="+mj-ea"/>
                  <a:cs typeface="+mj-cs"/>
                  <a:sym typeface="Helvetica"/>
                </a:defRPr>
              </a:lvl1pPr>
            </a:lstStyle>
            <a:p>
              <a:endParaRP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Galerie d’images" descr="Galerie d’images"/>
          <p:cNvPicPr>
            <a:picLocks noChangeAspect="1"/>
          </p:cNvPicPr>
          <p:nvPr/>
        </p:nvPicPr>
        <p:blipFill>
          <a:blip r:embed="rId2">
            <a:extLst/>
          </a:blip>
          <a:srcRect t="1619" b="1619"/>
          <a:stretch>
            <a:fillRect/>
          </a:stretch>
        </p:blipFill>
        <p:spPr>
          <a:xfrm>
            <a:off x="881260" y="2804169"/>
            <a:ext cx="6000156" cy="3264149"/>
          </a:xfrm>
          <a:prstGeom prst="rect">
            <a:avLst/>
          </a:prstGeom>
          <a:ln w="12700">
            <a:miter lim="400000"/>
          </a:ln>
        </p:spPr>
      </p:pic>
      <p:sp>
        <p:nvSpPr>
          <p:cNvPr id="151" name="INTRODUCTION"/>
          <p:cNvSpPr txBox="1">
            <a:spLocks noGrp="1"/>
          </p:cNvSpPr>
          <p:nvPr>
            <p:ph type="title" idx="4294967295"/>
          </p:nvPr>
        </p:nvSpPr>
        <p:spPr>
          <a:xfrm>
            <a:off x="1892300" y="-378619"/>
            <a:ext cx="8229600" cy="1324422"/>
          </a:xfrm>
          <a:prstGeom prst="rect">
            <a:avLst/>
          </a:prstGeom>
        </p:spPr>
        <p:txBody>
          <a:bodyPr/>
          <a:lstStyle>
            <a:lvl1pPr>
              <a:defRPr>
                <a:solidFill>
                  <a:srgbClr val="FFFFFF"/>
                </a:solidFill>
              </a:defRPr>
            </a:lvl1pPr>
          </a:lstStyle>
          <a:p>
            <a:r>
              <a:t>INTRODUCTION</a:t>
            </a:r>
          </a:p>
        </p:txBody>
      </p:sp>
      <p:sp>
        <p:nvSpPr>
          <p:cNvPr id="152" name="l’Homme marche, court, grimpe, nage, va sous l’eau mais…"/>
          <p:cNvSpPr txBox="1"/>
          <p:nvPr/>
        </p:nvSpPr>
        <p:spPr>
          <a:xfrm>
            <a:off x="1348780" y="1935047"/>
            <a:ext cx="5065117" cy="733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400" b="1">
                <a:latin typeface="Helvetica Neue"/>
                <a:ea typeface="Helvetica Neue"/>
                <a:cs typeface="Helvetica Neue"/>
                <a:sym typeface="Helvetica Neue"/>
              </a:defRPr>
            </a:pPr>
            <a:r>
              <a:t>l’Homme marche, court, grimpe, nage, va sous l’eau mais </a:t>
            </a:r>
          </a:p>
          <a:p>
            <a:pPr defTabSz="355600">
              <a:defRPr sz="1400" b="1">
                <a:latin typeface="Helvetica Neue"/>
                <a:ea typeface="Helvetica Neue"/>
                <a:cs typeface="Helvetica Neue"/>
                <a:sym typeface="Helvetica Neue"/>
              </a:defRPr>
            </a:pPr>
            <a:r>
              <a:t>il ne vole pas:</a:t>
            </a:r>
          </a:p>
          <a:p>
            <a:pPr defTabSz="355600">
              <a:defRPr sz="1400" b="1">
                <a:latin typeface="Helvetica Neue"/>
                <a:ea typeface="Helvetica Neue"/>
                <a:cs typeface="Helvetica Neue"/>
                <a:sym typeface="Helvetica Neue"/>
              </a:defRPr>
            </a:pPr>
            <a:r>
              <a:t>                                               il plonge </a:t>
            </a:r>
          </a:p>
        </p:txBody>
      </p:sp>
      <p:sp>
        <p:nvSpPr>
          <p:cNvPr id="153" name="le biotope de l’Homme est assez limité"/>
          <p:cNvSpPr txBox="1"/>
          <p:nvPr/>
        </p:nvSpPr>
        <p:spPr>
          <a:xfrm>
            <a:off x="1694037" y="1097280"/>
            <a:ext cx="4014265" cy="3803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le biotope de l’Homme est assez limité</a:t>
            </a:r>
          </a:p>
        </p:txBody>
      </p:sp>
    </p:spTree>
  </p:cSld>
  <p:clrMapOvr>
    <a:masterClrMapping/>
  </p:clrMapOvr>
  <mc:AlternateContent xmlns:mc="http://schemas.openxmlformats.org/markup-compatibility/2006">
    <mc:Choice xmlns:p14="http://schemas.microsoft.com/office/powerpoint/2010/main" xmlns:a14="http://schemas.microsoft.com/office/drawing/2010/main" xmlns:m="http://schemas.openxmlformats.org/officeDocument/2006/math" xmlns="" Requires="p14">
      <p:transition spd="fast" advClick="1" p14:dur="750">
        <p:pull dir="d"/>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40</a:t>
            </a:fld>
            <a:endParaRPr/>
          </a:p>
        </p:txBody>
      </p:sp>
      <p:sp>
        <p:nvSpPr>
          <p:cNvPr id="354" name="La déshydratation est un peu la conséquence de ce que nous venons de développer…"/>
          <p:cNvSpPr txBox="1"/>
          <p:nvPr/>
        </p:nvSpPr>
        <p:spPr>
          <a:xfrm>
            <a:off x="81137" y="1014730"/>
            <a:ext cx="8721178" cy="1209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La déshydratation est un peu la conséquence de ce que nous venons de développer</a:t>
            </a:r>
          </a:p>
          <a:p>
            <a:r>
              <a:t>Et appelle certains sujets qui vont suivre : </a:t>
            </a:r>
          </a:p>
          <a:p>
            <a:pPr marL="561473" lvl="1" indent="-180473">
              <a:buSzPct val="100000"/>
              <a:buChar char="•"/>
            </a:pPr>
            <a:r>
              <a:t>Alimentation </a:t>
            </a:r>
          </a:p>
          <a:p>
            <a:pPr marL="561473" lvl="1" indent="-180473">
              <a:buSzPct val="100000"/>
              <a:buChar char="•"/>
            </a:pPr>
            <a:r>
              <a:t>Fatigue</a:t>
            </a:r>
          </a:p>
        </p:txBody>
      </p:sp>
      <p:sp>
        <p:nvSpPr>
          <p:cNvPr id="355" name="A 6000 ft l’humidité de l’air ambiant est moitié moindre que celle régnant au niveau de la mer"/>
          <p:cNvSpPr txBox="1"/>
          <p:nvPr/>
        </p:nvSpPr>
        <p:spPr>
          <a:xfrm>
            <a:off x="34101" y="2443479"/>
            <a:ext cx="9085323" cy="6597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A 6000 ft l’humidité de l’air ambiant est moitié moindre que celle régnant </a:t>
            </a:r>
            <a:r>
              <a:rPr/>
              <a:t>au </a:t>
            </a:r>
            <a:r>
              <a:rPr smtClean="0"/>
              <a:t>niveau</a:t>
            </a:r>
            <a:endParaRPr lang="fr-FR" dirty="0" smtClean="0"/>
          </a:p>
          <a:p>
            <a:r>
              <a:rPr smtClean="0"/>
              <a:t>de </a:t>
            </a:r>
            <a:r>
              <a:t>la mer</a:t>
            </a:r>
          </a:p>
        </p:txBody>
      </p:sp>
      <p:sp>
        <p:nvSpPr>
          <p:cNvPr id="356" name="A 12000 ft nous n’avons plus que 10% d’humidité"/>
          <p:cNvSpPr txBox="1"/>
          <p:nvPr/>
        </p:nvSpPr>
        <p:spPr>
          <a:xfrm>
            <a:off x="43037" y="3238817"/>
            <a:ext cx="5671971" cy="3803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t>A 12000 ft nous n’avons plus que 10% d’humidité</a:t>
            </a:r>
          </a:p>
        </p:txBody>
      </p:sp>
      <p:sp>
        <p:nvSpPr>
          <p:cNvPr id="357" name="Un  phénomène lié à l'air sec sera une forte augmentation de l'évaporation sudorale…"/>
          <p:cNvSpPr txBox="1"/>
          <p:nvPr/>
        </p:nvSpPr>
        <p:spPr>
          <a:xfrm>
            <a:off x="72275" y="3749992"/>
            <a:ext cx="8988997" cy="2446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700" b="1">
                <a:latin typeface="Arial"/>
                <a:ea typeface="Arial"/>
                <a:cs typeface="Arial"/>
                <a:sym typeface="Arial"/>
              </a:defRPr>
            </a:pPr>
            <a:r>
              <a:t>Un  phénomène lié à l'air sec sera une forte augmentation de l'évaporation sudorale </a:t>
            </a:r>
          </a:p>
          <a:p>
            <a:r>
              <a:t>Réaction d’ajustement de la peau (sudation)(la sueur produite qui s’évapore à </a:t>
            </a:r>
            <a:r>
              <a:rPr/>
              <a:t>la </a:t>
            </a:r>
            <a:endParaRPr lang="fr-FR" dirty="0" smtClean="0"/>
          </a:p>
          <a:p>
            <a:r>
              <a:rPr smtClean="0"/>
              <a:t>surface </a:t>
            </a:r>
            <a:r>
              <a:t>de la </a:t>
            </a:r>
            <a:r>
              <a:rPr/>
              <a:t>peau</a:t>
            </a:r>
            <a:r>
              <a:rPr smtClean="0"/>
              <a:t>).</a:t>
            </a:r>
            <a:endParaRPr lang="fr-FR" dirty="0" smtClean="0"/>
          </a:p>
          <a:p>
            <a:endParaRPr/>
          </a:p>
          <a:p>
            <a:pPr defTabSz="457200">
              <a:defRPr sz="1600" b="1">
                <a:solidFill>
                  <a:schemeClr val="accent2"/>
                </a:solidFill>
                <a:latin typeface="Arial"/>
                <a:ea typeface="Arial"/>
                <a:cs typeface="Arial"/>
                <a:sym typeface="Arial"/>
              </a:defRPr>
            </a:pPr>
            <a:r>
              <a:rPr smtClean="0"/>
              <a:t>Plus </a:t>
            </a:r>
            <a:r>
              <a:t>l'air est sec l’air au contact de la sueur plus la vapeur d'eau produite par </a:t>
            </a:r>
            <a:r>
              <a:rPr/>
              <a:t>l'organisme </a:t>
            </a:r>
            <a:endParaRPr lang="fr-FR" dirty="0" smtClean="0"/>
          </a:p>
          <a:p>
            <a:pPr defTabSz="457200">
              <a:defRPr sz="1600" b="1">
                <a:solidFill>
                  <a:schemeClr val="accent2"/>
                </a:solidFill>
                <a:latin typeface="Arial"/>
                <a:ea typeface="Arial"/>
                <a:cs typeface="Arial"/>
                <a:sym typeface="Arial"/>
              </a:defRPr>
            </a:pPr>
            <a:r>
              <a:rPr smtClean="0"/>
              <a:t>sera chassée</a:t>
            </a:r>
            <a:endParaRPr lang="fr-FR" dirty="0" smtClean="0"/>
          </a:p>
          <a:p>
            <a:pPr defTabSz="457200">
              <a:defRPr sz="1600" b="1">
                <a:solidFill>
                  <a:schemeClr val="accent2"/>
                </a:solidFill>
                <a:latin typeface="Arial"/>
                <a:ea typeface="Arial"/>
                <a:cs typeface="Arial"/>
                <a:sym typeface="Arial"/>
              </a:defRPr>
            </a:pPr>
            <a:endParaRPr/>
          </a:p>
          <a:p>
            <a:pPr defTabSz="457200">
              <a:defRPr sz="1700">
                <a:latin typeface="Arial"/>
                <a:ea typeface="Arial"/>
                <a:cs typeface="Arial"/>
                <a:sym typeface="Arial"/>
              </a:defRPr>
            </a:pPr>
            <a:r>
              <a:t>Quoi qu'il en soit avec un niveau de ventilation plus élevé et un air plus sec le volume </a:t>
            </a:r>
            <a:r>
              <a:rPr/>
              <a:t>d'eau </a:t>
            </a:r>
            <a:endParaRPr lang="fr-FR" dirty="0" smtClean="0"/>
          </a:p>
          <a:p>
            <a:pPr defTabSz="457200">
              <a:defRPr sz="1700">
                <a:latin typeface="Arial"/>
                <a:ea typeface="Arial"/>
                <a:cs typeface="Arial"/>
                <a:sym typeface="Arial"/>
              </a:defRPr>
            </a:pPr>
            <a:r>
              <a:rPr smtClean="0"/>
              <a:t>perdu </a:t>
            </a:r>
            <a:r>
              <a:t>par la</a:t>
            </a:r>
            <a:r>
              <a:rPr b="1"/>
              <a:t> respiration ventilatoire</a:t>
            </a:r>
            <a:r>
              <a:t> augmente en altitude !</a:t>
            </a:r>
          </a:p>
        </p:txBody>
      </p:sp>
      <p:sp>
        <p:nvSpPr>
          <p:cNvPr id="358" name="Déshydratation"/>
          <p:cNvSpPr txBox="1"/>
          <p:nvPr/>
        </p:nvSpPr>
        <p:spPr>
          <a:xfrm>
            <a:off x="2557637" y="-52070"/>
            <a:ext cx="2877553" cy="5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Déshydratation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type="lt">
                                    <p:tmAbs val="100"/>
                                  </p:iterate>
                                  <p:childTnLst>
                                    <p:set>
                                      <p:cBhvr>
                                        <p:cTn id="18" fill="hold"/>
                                        <p:tgtEl>
                                          <p:spTgt spid="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1" animBg="1" advAuto="0"/>
      <p:bldP spid="355" grpId="2" animBg="1" advAuto="0"/>
      <p:bldP spid="356" grpId="3" animBg="1" advAuto="0"/>
      <p:bldP spid="357" grpId="4"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41</a:t>
            </a:fld>
            <a:endParaRPr/>
          </a:p>
        </p:txBody>
      </p:sp>
      <p:sp>
        <p:nvSpPr>
          <p:cNvPr id="362" name="Déshydratation"/>
          <p:cNvSpPr txBox="1"/>
          <p:nvPr/>
        </p:nvSpPr>
        <p:spPr>
          <a:xfrm>
            <a:off x="2773537" y="157479"/>
            <a:ext cx="287755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Déshydratation</a:t>
            </a:r>
          </a:p>
        </p:txBody>
      </p:sp>
      <p:sp>
        <p:nvSpPr>
          <p:cNvPr id="5" name="Rectangle 4"/>
          <p:cNvSpPr/>
          <p:nvPr/>
        </p:nvSpPr>
        <p:spPr>
          <a:xfrm>
            <a:off x="214282" y="857232"/>
            <a:ext cx="8643998" cy="4278094"/>
          </a:xfrm>
          <a:prstGeom prst="rect">
            <a:avLst/>
          </a:prstGeom>
        </p:spPr>
        <p:txBody>
          <a:bodyPr wrap="square">
            <a:spAutoFit/>
          </a:bodyPr>
          <a:lstStyle/>
          <a:p>
            <a:r>
              <a:rPr lang="fr-FR" sz="1600" b="1" u="sng" dirty="0" smtClean="0">
                <a:latin typeface="Arial" pitchFamily="34" charset="0"/>
                <a:cs typeface="Arial" pitchFamily="34" charset="0"/>
              </a:rPr>
              <a:t>Comment se manifeste la déshydratation?</a:t>
            </a:r>
            <a:r>
              <a:rPr lang="fr-FR" sz="1600" dirty="0" smtClean="0">
                <a:latin typeface="Arial" pitchFamily="34" charset="0"/>
                <a:cs typeface="Arial" pitchFamily="34" charset="0"/>
              </a:rPr>
              <a:t> </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Un moyen simple et efficace de d’estimer l’état d’hydratation d’une personne est d’observer la couleur de ses urines. Lorsque l’hydratation est suffisante, les urines sont généralement claires ou jaunes très pâle. </a:t>
            </a:r>
          </a:p>
          <a:p>
            <a:endParaRPr lang="fr-FR" sz="1600" dirty="0" smtClean="0">
              <a:latin typeface="Arial" pitchFamily="34" charset="0"/>
              <a:cs typeface="Arial" pitchFamily="34" charset="0"/>
            </a:endParaRPr>
          </a:p>
          <a:p>
            <a:r>
              <a:rPr lang="fr-FR" sz="1600" b="1" u="sng" dirty="0" smtClean="0">
                <a:latin typeface="Arial" pitchFamily="34" charset="0"/>
                <a:cs typeface="Arial" pitchFamily="34" charset="0"/>
              </a:rPr>
              <a:t>Premier symptôme de </a:t>
            </a:r>
            <a:r>
              <a:rPr lang="fr-FR" sz="1600" b="1" u="sng" dirty="0" smtClean="0">
                <a:latin typeface="Arial" pitchFamily="34" charset="0"/>
                <a:cs typeface="Arial" pitchFamily="34" charset="0"/>
              </a:rPr>
              <a:t>déshydratation:</a:t>
            </a:r>
            <a:endParaRPr lang="fr-FR" sz="1600" b="1" u="sng" dirty="0" smtClean="0">
              <a:latin typeface="Arial" pitchFamily="34" charset="0"/>
              <a:cs typeface="Arial" pitchFamily="34" charset="0"/>
            </a:endParaRPr>
          </a:p>
          <a:p>
            <a:r>
              <a:rPr lang="fr-FR" sz="1600" dirty="0" smtClean="0">
                <a:latin typeface="Arial" pitchFamily="34" charset="0"/>
                <a:cs typeface="Arial" pitchFamily="34" charset="0"/>
              </a:rPr>
              <a:t>- Diminution </a:t>
            </a:r>
            <a:r>
              <a:rPr lang="fr-FR" sz="1600" dirty="0" smtClean="0">
                <a:latin typeface="Arial" pitchFamily="34" charset="0"/>
                <a:cs typeface="Arial" pitchFamily="34" charset="0"/>
              </a:rPr>
              <a:t>de la quantité des urines, dont la couleur devient plus foncée (avant même l'apparition de la sensation de soif). </a:t>
            </a:r>
          </a:p>
          <a:p>
            <a:r>
              <a:rPr lang="fr-FR" sz="1600" dirty="0" smtClean="0">
                <a:latin typeface="Arial" pitchFamily="34" charset="0"/>
                <a:cs typeface="Arial" pitchFamily="34" charset="0"/>
              </a:rPr>
              <a:t>- Symptômes </a:t>
            </a:r>
            <a:r>
              <a:rPr lang="fr-FR" sz="1600" dirty="0" smtClean="0">
                <a:latin typeface="Arial" pitchFamily="34" charset="0"/>
                <a:cs typeface="Arial" pitchFamily="34" charset="0"/>
              </a:rPr>
              <a:t>de déshydratation apparaissant ensuite </a:t>
            </a:r>
          </a:p>
          <a:p>
            <a:r>
              <a:rPr lang="fr-FR" sz="1600" dirty="0" smtClean="0">
                <a:latin typeface="Arial" pitchFamily="34" charset="0"/>
                <a:cs typeface="Arial" pitchFamily="34" charset="0"/>
              </a:rPr>
              <a:t>- Sécheresse </a:t>
            </a:r>
            <a:r>
              <a:rPr lang="fr-FR" sz="1600" dirty="0" smtClean="0">
                <a:latin typeface="Arial" pitchFamily="34" charset="0"/>
                <a:cs typeface="Arial" pitchFamily="34" charset="0"/>
              </a:rPr>
              <a:t>de la bouche</a:t>
            </a:r>
          </a:p>
          <a:p>
            <a:r>
              <a:rPr lang="fr-FR" sz="1600" dirty="0" smtClean="0">
                <a:latin typeface="Arial" pitchFamily="34" charset="0"/>
                <a:cs typeface="Arial" pitchFamily="34" charset="0"/>
              </a:rPr>
              <a:t>- Sensation </a:t>
            </a:r>
            <a:r>
              <a:rPr lang="fr-FR" sz="1600" dirty="0" smtClean="0">
                <a:latin typeface="Arial" pitchFamily="34" charset="0"/>
                <a:cs typeface="Arial" pitchFamily="34" charset="0"/>
              </a:rPr>
              <a:t>de soif</a:t>
            </a:r>
          </a:p>
          <a:p>
            <a:r>
              <a:rPr lang="fr-FR" sz="1600" dirty="0" smtClean="0">
                <a:latin typeface="Arial" pitchFamily="34" charset="0"/>
                <a:cs typeface="Arial" pitchFamily="34" charset="0"/>
              </a:rPr>
              <a:t>- Absence </a:t>
            </a:r>
            <a:r>
              <a:rPr lang="fr-FR" sz="1600" dirty="0" smtClean="0">
                <a:latin typeface="Arial" pitchFamily="34" charset="0"/>
                <a:cs typeface="Arial" pitchFamily="34" charset="0"/>
              </a:rPr>
              <a:t>de larmes (yeux secs)</a:t>
            </a:r>
          </a:p>
          <a:p>
            <a:r>
              <a:rPr lang="fr-FR" sz="1600" dirty="0" smtClean="0">
                <a:latin typeface="Arial" pitchFamily="34" charset="0"/>
                <a:cs typeface="Arial" pitchFamily="34" charset="0"/>
              </a:rPr>
              <a:t>- Manque </a:t>
            </a:r>
            <a:r>
              <a:rPr lang="fr-FR" sz="1600" dirty="0" smtClean="0">
                <a:latin typeface="Arial" pitchFamily="34" charset="0"/>
                <a:cs typeface="Arial" pitchFamily="34" charset="0"/>
              </a:rPr>
              <a:t>d'énergie, sentiment de fatigue, baisse de la performance physique</a:t>
            </a:r>
          </a:p>
          <a:p>
            <a:r>
              <a:rPr lang="fr-FR" sz="1600" dirty="0" smtClean="0">
                <a:latin typeface="Arial" pitchFamily="34" charset="0"/>
                <a:cs typeface="Arial" pitchFamily="34" charset="0"/>
              </a:rPr>
              <a:t>- Maux </a:t>
            </a:r>
            <a:r>
              <a:rPr lang="fr-FR" sz="1600" dirty="0" smtClean="0">
                <a:latin typeface="Arial" pitchFamily="34" charset="0"/>
                <a:cs typeface="Arial" pitchFamily="34" charset="0"/>
              </a:rPr>
              <a:t>de tête</a:t>
            </a:r>
          </a:p>
          <a:p>
            <a:r>
              <a:rPr lang="fr-FR" sz="1600" dirty="0" smtClean="0">
                <a:latin typeface="Arial" pitchFamily="34" charset="0"/>
                <a:cs typeface="Arial" pitchFamily="34" charset="0"/>
              </a:rPr>
              <a:t>- Vertiges </a:t>
            </a:r>
            <a:r>
              <a:rPr lang="fr-FR" sz="1600" dirty="0" smtClean="0">
                <a:latin typeface="Arial" pitchFamily="34" charset="0"/>
                <a:cs typeface="Arial" pitchFamily="34" charset="0"/>
              </a:rPr>
              <a:t>lors du passage en position debout. </a:t>
            </a:r>
          </a:p>
          <a:p>
            <a:endParaRPr lang="fr-FR" sz="1600" dirty="0">
              <a:latin typeface="Arial" pitchFamily="34" charset="0"/>
              <a:cs typeface="Arial" pitchFamily="34" charset="0"/>
            </a:endParaRPr>
          </a:p>
        </p:txBody>
      </p:sp>
    </p:spTree>
  </p:cSld>
  <p:clrMapOvr>
    <a:masterClrMapping/>
  </p:clrMapOvr>
  <p:transition spd="med"/>
  <p:timing>
    <p:tnLst>
      <p:par>
        <p:cTn id="1" dur="indefinite" restart="never" fill="hold"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42</a:t>
            </a:fld>
            <a:endParaRPr/>
          </a:p>
        </p:txBody>
      </p:sp>
      <p:sp>
        <p:nvSpPr>
          <p:cNvPr id="365" name="Lorsque la quantité d'eau ingérée correspond à la quantité excrétée, les réserves d'eau de l'organisme sont bien équilibrées. Si vous êtes en bonne santé et que vous ne transpirez pas de façon excessive, vous devez boire au moins 2 à 3 litres de liquides par jour (environ 8 verres d'eau) pour maintenir votre équilibre hydrique et vous protéger contre certaines complications, comme la formation de lithiases rénales."/>
          <p:cNvSpPr txBox="1"/>
          <p:nvPr/>
        </p:nvSpPr>
        <p:spPr>
          <a:xfrm>
            <a:off x="53002" y="1363980"/>
            <a:ext cx="9073957"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600">
                <a:latin typeface="+mj-lt"/>
                <a:ea typeface="+mj-ea"/>
                <a:cs typeface="+mj-cs"/>
                <a:sym typeface="Helvetica"/>
              </a:defRPr>
            </a:pPr>
            <a:r>
              <a:t>Lorsque la quantité d'eau ingérée correspond à la quantité excrétée, les réserves d'eau </a:t>
            </a:r>
            <a:r>
              <a:rPr/>
              <a:t>de </a:t>
            </a:r>
            <a:endParaRPr lang="fr-FR" dirty="0" smtClean="0"/>
          </a:p>
          <a:p>
            <a:pPr defTabSz="457200">
              <a:defRPr sz="1600">
                <a:latin typeface="+mj-lt"/>
                <a:ea typeface="+mj-ea"/>
                <a:cs typeface="+mj-cs"/>
                <a:sym typeface="Helvetica"/>
              </a:defRPr>
            </a:pPr>
            <a:r>
              <a:rPr smtClean="0"/>
              <a:t>l'organisme </a:t>
            </a:r>
            <a:r>
              <a:t>sont bien équilibrées. Si vous êtes en bonne santé et que vous ne transpirez pas </a:t>
            </a:r>
            <a:r>
              <a:rPr/>
              <a:t>de </a:t>
            </a:r>
            <a:endParaRPr lang="fr-FR" dirty="0" smtClean="0"/>
          </a:p>
          <a:p>
            <a:pPr defTabSz="457200">
              <a:defRPr sz="1600">
                <a:latin typeface="+mj-lt"/>
                <a:ea typeface="+mj-ea"/>
                <a:cs typeface="+mj-cs"/>
                <a:sym typeface="Helvetica"/>
              </a:defRPr>
            </a:pPr>
            <a:r>
              <a:rPr smtClean="0"/>
              <a:t>façon </a:t>
            </a:r>
            <a:r>
              <a:t>excessive, vous devez boire au moins</a:t>
            </a:r>
            <a:r>
              <a:rPr b="1"/>
              <a:t> 2 à 3 litres</a:t>
            </a:r>
            <a:r>
              <a:t> de liquides par </a:t>
            </a:r>
            <a:r>
              <a:rPr/>
              <a:t>jour</a:t>
            </a:r>
            <a:r>
              <a:rPr b="1"/>
              <a:t> </a:t>
            </a:r>
            <a:endParaRPr lang="fr-FR" b="1" dirty="0" smtClean="0"/>
          </a:p>
          <a:p>
            <a:pPr defTabSz="457200">
              <a:defRPr sz="1600">
                <a:latin typeface="+mj-lt"/>
                <a:ea typeface="+mj-ea"/>
                <a:cs typeface="+mj-cs"/>
                <a:sym typeface="Helvetica"/>
              </a:defRPr>
            </a:pPr>
            <a:r>
              <a:rPr b="1" smtClean="0"/>
              <a:t>(</a:t>
            </a:r>
            <a:r>
              <a:rPr b="1"/>
              <a:t>environ 8 verres d'eau)</a:t>
            </a:r>
            <a:r>
              <a:t> pour maintenir votre équilibre hydrique et vous protéger contre </a:t>
            </a:r>
            <a:r>
              <a:rPr/>
              <a:t>certaines </a:t>
            </a:r>
            <a:endParaRPr lang="fr-FR" dirty="0" smtClean="0"/>
          </a:p>
          <a:p>
            <a:pPr defTabSz="457200">
              <a:defRPr sz="1600">
                <a:latin typeface="+mj-lt"/>
                <a:ea typeface="+mj-ea"/>
                <a:cs typeface="+mj-cs"/>
                <a:sym typeface="Helvetica"/>
              </a:defRPr>
            </a:pPr>
            <a:r>
              <a:rPr smtClean="0"/>
              <a:t>complications</a:t>
            </a:r>
            <a:r>
              <a:t>, comme la formation de lithiases rénales.</a:t>
            </a:r>
          </a:p>
        </p:txBody>
      </p:sp>
      <p:sp>
        <p:nvSpPr>
          <p:cNvPr id="366" name="Pour compenser des pertes en eau et en sel :…"/>
          <p:cNvSpPr txBox="1"/>
          <p:nvPr/>
        </p:nvSpPr>
        <p:spPr>
          <a:xfrm>
            <a:off x="17780" y="2900679"/>
            <a:ext cx="8972967"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600">
                <a:latin typeface="+mj-lt"/>
                <a:ea typeface="+mj-ea"/>
                <a:cs typeface="+mj-cs"/>
                <a:sym typeface="Helvetica"/>
              </a:defRPr>
            </a:pPr>
            <a:r>
              <a:t>Pour compenser des pertes en eau et en sel : </a:t>
            </a:r>
          </a:p>
          <a:p>
            <a:pPr defTabSz="457200">
              <a:defRPr sz="1600">
                <a:latin typeface="+mj-lt"/>
                <a:ea typeface="+mj-ea"/>
                <a:cs typeface="+mj-cs"/>
                <a:sym typeface="Helvetica"/>
              </a:defRPr>
            </a:pPr>
            <a:r>
              <a:t>buvez fréquemment et </a:t>
            </a:r>
            <a:r>
              <a:rPr b="1"/>
              <a:t>plus que d'habitude,</a:t>
            </a:r>
            <a:r>
              <a:t> notamment des boissons contenant assez de </a:t>
            </a:r>
            <a:r>
              <a:rPr/>
              <a:t>sucre </a:t>
            </a:r>
            <a:endParaRPr lang="fr-FR" dirty="0" smtClean="0"/>
          </a:p>
          <a:p>
            <a:pPr defTabSz="457200">
              <a:defRPr sz="1600">
                <a:latin typeface="+mj-lt"/>
                <a:ea typeface="+mj-ea"/>
                <a:cs typeface="+mj-cs"/>
                <a:sym typeface="Helvetica"/>
              </a:defRPr>
            </a:pPr>
            <a:r>
              <a:rPr smtClean="0"/>
              <a:t>et </a:t>
            </a:r>
            <a:r>
              <a:t>de </a:t>
            </a:r>
            <a:r>
              <a:rPr/>
              <a:t>sel</a:t>
            </a:r>
            <a:r>
              <a:rPr smtClean="0"/>
              <a:t>.</a:t>
            </a:r>
            <a:r>
              <a:rPr lang="fr-FR" dirty="0" smtClean="0"/>
              <a:t> </a:t>
            </a:r>
            <a:r>
              <a:rPr smtClean="0"/>
              <a:t>(</a:t>
            </a:r>
            <a:r>
              <a:t>Eau sucrée, bouillons de légumes salés).</a:t>
            </a:r>
          </a:p>
        </p:txBody>
      </p:sp>
      <p:sp>
        <p:nvSpPr>
          <p:cNvPr id="367" name="PROPHILAXIE"/>
          <p:cNvSpPr txBox="1"/>
          <p:nvPr/>
        </p:nvSpPr>
        <p:spPr>
          <a:xfrm>
            <a:off x="93837" y="932180"/>
            <a:ext cx="165377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PROPHILAXIE</a:t>
            </a:r>
          </a:p>
        </p:txBody>
      </p:sp>
      <p:sp>
        <p:nvSpPr>
          <p:cNvPr id="368" name="Déshydratation"/>
          <p:cNvSpPr txBox="1"/>
          <p:nvPr/>
        </p:nvSpPr>
        <p:spPr>
          <a:xfrm>
            <a:off x="2913237" y="146367"/>
            <a:ext cx="287755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Déshydratation</a:t>
            </a:r>
          </a:p>
        </p:txBody>
      </p:sp>
      <p:sp>
        <p:nvSpPr>
          <p:cNvPr id="369" name="Théière"/>
          <p:cNvSpPr/>
          <p:nvPr/>
        </p:nvSpPr>
        <p:spPr>
          <a:xfrm>
            <a:off x="895501" y="4077680"/>
            <a:ext cx="2747015" cy="1861060"/>
          </a:xfrm>
          <a:custGeom>
            <a:avLst/>
            <a:gdLst/>
            <a:ahLst/>
            <a:cxnLst>
              <a:cxn ang="0">
                <a:pos x="wd2" y="hd2"/>
              </a:cxn>
              <a:cxn ang="5400000">
                <a:pos x="wd2" y="hd2"/>
              </a:cxn>
              <a:cxn ang="10800000">
                <a:pos x="wd2" y="hd2"/>
              </a:cxn>
              <a:cxn ang="16200000">
                <a:pos x="wd2" y="hd2"/>
              </a:cxn>
            </a:cxnLst>
            <a:rect l="0" t="0" r="r" b="b"/>
            <a:pathLst>
              <a:path w="21319" h="21600" extrusionOk="0">
                <a:moveTo>
                  <a:pt x="8759" y="0"/>
                </a:moveTo>
                <a:cubicBezTo>
                  <a:pt x="8645" y="0"/>
                  <a:pt x="8554" y="137"/>
                  <a:pt x="8554" y="306"/>
                </a:cubicBezTo>
                <a:lnTo>
                  <a:pt x="8554" y="523"/>
                </a:lnTo>
                <a:cubicBezTo>
                  <a:pt x="8554" y="626"/>
                  <a:pt x="8588" y="720"/>
                  <a:pt x="8645" y="777"/>
                </a:cubicBezTo>
                <a:lnTo>
                  <a:pt x="9342" y="1472"/>
                </a:lnTo>
                <a:cubicBezTo>
                  <a:pt x="9560" y="1690"/>
                  <a:pt x="9467" y="2575"/>
                  <a:pt x="8496" y="2575"/>
                </a:cubicBezTo>
                <a:lnTo>
                  <a:pt x="6652" y="2575"/>
                </a:lnTo>
                <a:cubicBezTo>
                  <a:pt x="6456" y="2575"/>
                  <a:pt x="6297" y="2813"/>
                  <a:pt x="6297" y="3106"/>
                </a:cubicBezTo>
                <a:lnTo>
                  <a:pt x="6297" y="3462"/>
                </a:lnTo>
                <a:lnTo>
                  <a:pt x="5886" y="3462"/>
                </a:lnTo>
                <a:cubicBezTo>
                  <a:pt x="5664" y="3462"/>
                  <a:pt x="5479" y="3715"/>
                  <a:pt x="5459" y="4045"/>
                </a:cubicBezTo>
                <a:lnTo>
                  <a:pt x="5391" y="5191"/>
                </a:lnTo>
                <a:cubicBezTo>
                  <a:pt x="5003" y="4638"/>
                  <a:pt x="4497" y="4143"/>
                  <a:pt x="3865" y="4020"/>
                </a:cubicBezTo>
                <a:cubicBezTo>
                  <a:pt x="3086" y="3868"/>
                  <a:pt x="2266" y="4228"/>
                  <a:pt x="1617" y="5006"/>
                </a:cubicBezTo>
                <a:cubicBezTo>
                  <a:pt x="993" y="5755"/>
                  <a:pt x="213" y="7266"/>
                  <a:pt x="36" y="10215"/>
                </a:cubicBezTo>
                <a:cubicBezTo>
                  <a:pt x="-258" y="15147"/>
                  <a:pt x="1241" y="17843"/>
                  <a:pt x="4608" y="18457"/>
                </a:cubicBezTo>
                <a:lnTo>
                  <a:pt x="4468" y="20818"/>
                </a:lnTo>
                <a:cubicBezTo>
                  <a:pt x="4444" y="21238"/>
                  <a:pt x="4665" y="21600"/>
                  <a:pt x="4946" y="21600"/>
                </a:cubicBezTo>
                <a:lnTo>
                  <a:pt x="15308" y="21600"/>
                </a:lnTo>
                <a:cubicBezTo>
                  <a:pt x="15495" y="21600"/>
                  <a:pt x="15664" y="21438"/>
                  <a:pt x="15742" y="21184"/>
                </a:cubicBezTo>
                <a:cubicBezTo>
                  <a:pt x="16518" y="18674"/>
                  <a:pt x="20549" y="5644"/>
                  <a:pt x="20722" y="5178"/>
                </a:cubicBezTo>
                <a:cubicBezTo>
                  <a:pt x="20840" y="4862"/>
                  <a:pt x="21094" y="4611"/>
                  <a:pt x="21273" y="4463"/>
                </a:cubicBezTo>
                <a:cubicBezTo>
                  <a:pt x="21342" y="4407"/>
                  <a:pt x="21331" y="4257"/>
                  <a:pt x="21257" y="4222"/>
                </a:cubicBezTo>
                <a:lnTo>
                  <a:pt x="19901" y="3587"/>
                </a:lnTo>
                <a:cubicBezTo>
                  <a:pt x="19735" y="3509"/>
                  <a:pt x="19554" y="3575"/>
                  <a:pt x="19430" y="3756"/>
                </a:cubicBezTo>
                <a:lnTo>
                  <a:pt x="15960" y="8825"/>
                </a:lnTo>
                <a:cubicBezTo>
                  <a:pt x="15775" y="9096"/>
                  <a:pt x="15461" y="8927"/>
                  <a:pt x="15436" y="8541"/>
                </a:cubicBezTo>
                <a:lnTo>
                  <a:pt x="15136" y="4038"/>
                </a:lnTo>
                <a:cubicBezTo>
                  <a:pt x="15114" y="3710"/>
                  <a:pt x="14930" y="3462"/>
                  <a:pt x="14710" y="3462"/>
                </a:cubicBezTo>
                <a:lnTo>
                  <a:pt x="14038" y="3462"/>
                </a:lnTo>
                <a:lnTo>
                  <a:pt x="14038" y="3106"/>
                </a:lnTo>
                <a:cubicBezTo>
                  <a:pt x="14038" y="2813"/>
                  <a:pt x="13880" y="2575"/>
                  <a:pt x="13684" y="2575"/>
                </a:cubicBezTo>
                <a:lnTo>
                  <a:pt x="11838" y="2575"/>
                </a:lnTo>
                <a:cubicBezTo>
                  <a:pt x="10867" y="2575"/>
                  <a:pt x="10773" y="1690"/>
                  <a:pt x="10992" y="1472"/>
                </a:cubicBezTo>
                <a:lnTo>
                  <a:pt x="11690" y="777"/>
                </a:lnTo>
                <a:cubicBezTo>
                  <a:pt x="11747" y="720"/>
                  <a:pt x="11780" y="626"/>
                  <a:pt x="11780" y="523"/>
                </a:cubicBezTo>
                <a:lnTo>
                  <a:pt x="11780" y="306"/>
                </a:lnTo>
                <a:cubicBezTo>
                  <a:pt x="11780" y="137"/>
                  <a:pt x="11689" y="0"/>
                  <a:pt x="11575" y="0"/>
                </a:cubicBezTo>
                <a:lnTo>
                  <a:pt x="10199" y="0"/>
                </a:lnTo>
                <a:lnTo>
                  <a:pt x="10136" y="0"/>
                </a:lnTo>
                <a:lnTo>
                  <a:pt x="8759" y="0"/>
                </a:lnTo>
                <a:close/>
                <a:moveTo>
                  <a:pt x="3194" y="5335"/>
                </a:moveTo>
                <a:cubicBezTo>
                  <a:pt x="4112" y="5267"/>
                  <a:pt x="5152" y="6147"/>
                  <a:pt x="5185" y="8703"/>
                </a:cubicBezTo>
                <a:lnTo>
                  <a:pt x="4732" y="16349"/>
                </a:lnTo>
                <a:cubicBezTo>
                  <a:pt x="3561" y="17474"/>
                  <a:pt x="2176" y="16268"/>
                  <a:pt x="1585" y="15224"/>
                </a:cubicBezTo>
                <a:cubicBezTo>
                  <a:pt x="954" y="14106"/>
                  <a:pt x="711" y="12503"/>
                  <a:pt x="841" y="10322"/>
                </a:cubicBezTo>
                <a:cubicBezTo>
                  <a:pt x="960" y="8323"/>
                  <a:pt x="1439" y="6874"/>
                  <a:pt x="2122" y="5948"/>
                </a:cubicBezTo>
                <a:cubicBezTo>
                  <a:pt x="2383" y="5593"/>
                  <a:pt x="2776" y="5366"/>
                  <a:pt x="3194" y="5335"/>
                </a:cubicBezTo>
                <a:close/>
              </a:path>
            </a:pathLst>
          </a:cu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370" name="Café"/>
          <p:cNvSpPr/>
          <p:nvPr/>
        </p:nvSpPr>
        <p:spPr>
          <a:xfrm>
            <a:off x="4352009" y="4980725"/>
            <a:ext cx="1481382" cy="935150"/>
          </a:xfrm>
          <a:custGeom>
            <a:avLst/>
            <a:gdLst/>
            <a:ahLst/>
            <a:cxnLst>
              <a:cxn ang="0">
                <a:pos x="wd2" y="hd2"/>
              </a:cxn>
              <a:cxn ang="5400000">
                <a:pos x="wd2" y="hd2"/>
              </a:cxn>
              <a:cxn ang="10800000">
                <a:pos x="wd2" y="hd2"/>
              </a:cxn>
              <a:cxn ang="16200000">
                <a:pos x="wd2" y="hd2"/>
              </a:cxn>
            </a:cxnLst>
            <a:rect l="0" t="0" r="r" b="b"/>
            <a:pathLst>
              <a:path w="21524" h="21600" extrusionOk="0">
                <a:moveTo>
                  <a:pt x="3632" y="0"/>
                </a:moveTo>
                <a:cubicBezTo>
                  <a:pt x="3310" y="0"/>
                  <a:pt x="3052" y="422"/>
                  <a:pt x="3063" y="933"/>
                </a:cubicBezTo>
                <a:cubicBezTo>
                  <a:pt x="3133" y="4055"/>
                  <a:pt x="3513" y="14136"/>
                  <a:pt x="5539" y="17628"/>
                </a:cubicBezTo>
                <a:lnTo>
                  <a:pt x="193" y="17628"/>
                </a:lnTo>
                <a:cubicBezTo>
                  <a:pt x="25" y="17628"/>
                  <a:pt x="-45" y="17817"/>
                  <a:pt x="30" y="18055"/>
                </a:cubicBezTo>
                <a:cubicBezTo>
                  <a:pt x="392" y="19213"/>
                  <a:pt x="2458" y="21600"/>
                  <a:pt x="4710" y="21600"/>
                </a:cubicBezTo>
                <a:cubicBezTo>
                  <a:pt x="6340" y="21600"/>
                  <a:pt x="15171" y="21600"/>
                  <a:pt x="16800" y="21600"/>
                </a:cubicBezTo>
                <a:cubicBezTo>
                  <a:pt x="19052" y="21600"/>
                  <a:pt x="21118" y="19213"/>
                  <a:pt x="21480" y="18055"/>
                </a:cubicBezTo>
                <a:cubicBezTo>
                  <a:pt x="21555" y="17817"/>
                  <a:pt x="21485" y="17628"/>
                  <a:pt x="21317" y="17628"/>
                </a:cubicBezTo>
                <a:lnTo>
                  <a:pt x="15393" y="17628"/>
                </a:lnTo>
                <a:cubicBezTo>
                  <a:pt x="15657" y="17172"/>
                  <a:pt x="15893" y="16606"/>
                  <a:pt x="16104" y="15957"/>
                </a:cubicBezTo>
                <a:cubicBezTo>
                  <a:pt x="16236" y="15552"/>
                  <a:pt x="16495" y="15291"/>
                  <a:pt x="16782" y="15291"/>
                </a:cubicBezTo>
                <a:lnTo>
                  <a:pt x="17640" y="15291"/>
                </a:lnTo>
                <a:cubicBezTo>
                  <a:pt x="20190" y="15291"/>
                  <a:pt x="21524" y="11448"/>
                  <a:pt x="21524" y="7654"/>
                </a:cubicBezTo>
                <a:cubicBezTo>
                  <a:pt x="21524" y="4558"/>
                  <a:pt x="20609" y="2922"/>
                  <a:pt x="18877" y="2922"/>
                </a:cubicBezTo>
                <a:lnTo>
                  <a:pt x="18225" y="2922"/>
                </a:lnTo>
                <a:cubicBezTo>
                  <a:pt x="17999" y="2922"/>
                  <a:pt x="17819" y="2620"/>
                  <a:pt x="17831" y="2262"/>
                </a:cubicBezTo>
                <a:cubicBezTo>
                  <a:pt x="17850" y="1741"/>
                  <a:pt x="17860" y="1291"/>
                  <a:pt x="17868" y="933"/>
                </a:cubicBezTo>
                <a:cubicBezTo>
                  <a:pt x="17880" y="422"/>
                  <a:pt x="17623" y="0"/>
                  <a:pt x="17302" y="0"/>
                </a:cubicBezTo>
                <a:lnTo>
                  <a:pt x="3632" y="0"/>
                </a:lnTo>
                <a:close/>
                <a:moveTo>
                  <a:pt x="18465" y="4660"/>
                </a:moveTo>
                <a:lnTo>
                  <a:pt x="18877" y="4660"/>
                </a:lnTo>
                <a:cubicBezTo>
                  <a:pt x="19810" y="4660"/>
                  <a:pt x="20431" y="5169"/>
                  <a:pt x="20431" y="7654"/>
                </a:cubicBezTo>
                <a:cubicBezTo>
                  <a:pt x="20431" y="10024"/>
                  <a:pt x="19688" y="13553"/>
                  <a:pt x="17640" y="13553"/>
                </a:cubicBezTo>
                <a:lnTo>
                  <a:pt x="17403" y="13553"/>
                </a:lnTo>
                <a:cubicBezTo>
                  <a:pt x="17062" y="13553"/>
                  <a:pt x="16817" y="13039"/>
                  <a:pt x="16906" y="12516"/>
                </a:cubicBezTo>
                <a:cubicBezTo>
                  <a:pt x="17276" y="10356"/>
                  <a:pt x="17506" y="7951"/>
                  <a:pt x="17650" y="5830"/>
                </a:cubicBezTo>
                <a:cubicBezTo>
                  <a:pt x="17695" y="5166"/>
                  <a:pt x="18045" y="4660"/>
                  <a:pt x="18465" y="4660"/>
                </a:cubicBezTo>
                <a:close/>
              </a:path>
            </a:pathLst>
          </a:cu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100"/>
                                  </p:iterate>
                                  <p:childTnLst>
                                    <p:set>
                                      <p:cBhvr>
                                        <p:cTn id="10" fill="hold"/>
                                        <p:tgtEl>
                                          <p:spTgt spid="3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3" nodeType="clickEffect">
                                  <p:stCondLst>
                                    <p:cond delay="0"/>
                                  </p:stCondLst>
                                  <p:iterate type="lt">
                                    <p:tmAbs val="0"/>
                                  </p:iterate>
                                  <p:childTnLst>
                                    <p:set>
                                      <p:cBhvr>
                                        <p:cTn id="14" fill="hold"/>
                                        <p:tgtEl>
                                          <p:spTgt spid="366"/>
                                        </p:tgtEl>
                                        <p:attrNameLst>
                                          <p:attrName>style.visibility</p:attrName>
                                        </p:attrNameLst>
                                      </p:cBhvr>
                                      <p:to>
                                        <p:strVal val="visible"/>
                                      </p:to>
                                    </p:set>
                                    <p:anim calcmode="lin" valueType="num">
                                      <p:cBhvr>
                                        <p:cTn id="15" dur="1500" fill="hold"/>
                                        <p:tgtEl>
                                          <p:spTgt spid="366"/>
                                        </p:tgtEl>
                                        <p:attrNameLst>
                                          <p:attrName>ppt_x</p:attrName>
                                        </p:attrNameLst>
                                      </p:cBhvr>
                                      <p:tavLst>
                                        <p:tav tm="0">
                                          <p:val>
                                            <p:strVal val="#ppt_x"/>
                                          </p:val>
                                        </p:tav>
                                        <p:tav tm="100000">
                                          <p:val>
                                            <p:strVal val="#ppt_x"/>
                                          </p:val>
                                        </p:tav>
                                      </p:tavLst>
                                    </p:anim>
                                    <p:anim calcmode="lin" valueType="num">
                                      <p:cBhvr>
                                        <p:cTn id="16" dur="1500" fill="hold"/>
                                        <p:tgtEl>
                                          <p:spTgt spid="36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3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2" animBg="1" advAuto="0"/>
      <p:bldP spid="366" grpId="3" animBg="1" advAuto="0"/>
      <p:bldP spid="367" grpId="1" animBg="1" advAuto="0"/>
      <p:bldP spid="369" grpId="4" animBg="1" advAuto="0"/>
      <p:bldP spid="370" grpId="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43</a:t>
            </a:fld>
            <a:endParaRPr/>
          </a:p>
        </p:txBody>
      </p:sp>
      <p:sp>
        <p:nvSpPr>
          <p:cNvPr id="374" name="EFFET DE L’ALCOOL"/>
          <p:cNvSpPr txBox="1"/>
          <p:nvPr/>
        </p:nvSpPr>
        <p:spPr>
          <a:xfrm>
            <a:off x="258937" y="959167"/>
            <a:ext cx="2437840" cy="3803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EFFET DE L’ALCOOL</a:t>
            </a:r>
          </a:p>
        </p:txBody>
      </p:sp>
      <p:sp>
        <p:nvSpPr>
          <p:cNvPr id="375" name="Déshydratation"/>
          <p:cNvSpPr txBox="1"/>
          <p:nvPr/>
        </p:nvSpPr>
        <p:spPr>
          <a:xfrm>
            <a:off x="2913237" y="146367"/>
            <a:ext cx="287755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Déshydratation</a:t>
            </a:r>
          </a:p>
        </p:txBody>
      </p:sp>
      <p:sp>
        <p:nvSpPr>
          <p:cNvPr id="6" name="Rectangle 5"/>
          <p:cNvSpPr/>
          <p:nvPr/>
        </p:nvSpPr>
        <p:spPr>
          <a:xfrm>
            <a:off x="142844" y="1714488"/>
            <a:ext cx="8786874" cy="3293209"/>
          </a:xfrm>
          <a:prstGeom prst="rect">
            <a:avLst/>
          </a:prstGeom>
        </p:spPr>
        <p:txBody>
          <a:bodyPr wrap="square">
            <a:spAutoFit/>
          </a:bodyPr>
          <a:lstStyle/>
          <a:p>
            <a:r>
              <a:rPr lang="fr-FR" sz="1600" dirty="0" smtClean="0">
                <a:latin typeface="Arial" pitchFamily="34" charset="0"/>
                <a:cs typeface="Arial" pitchFamily="34" charset="0"/>
              </a:rPr>
              <a:t>Après une soirée arrosée, il est courant d’avoir la bouche sèche et très soif,</a:t>
            </a:r>
          </a:p>
          <a:p>
            <a:r>
              <a:rPr lang="fr-FR" sz="1600" dirty="0" smtClean="0">
                <a:latin typeface="Arial" pitchFamily="34" charset="0"/>
                <a:cs typeface="Arial" pitchFamily="34" charset="0"/>
              </a:rPr>
              <a:t>sans forcément avoir la gueule de bois. </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Cette déshydratation s’explique par un dérèglement hormonal causé par l’ivresse. </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L’alcool </a:t>
            </a:r>
            <a:r>
              <a:rPr lang="fr-FR" sz="1600" dirty="0" smtClean="0">
                <a:latin typeface="Arial" pitchFamily="34" charset="0"/>
                <a:cs typeface="Arial" pitchFamily="34" charset="0"/>
              </a:rPr>
              <a:t>perturbe la production de vasopressine par le cerveau, une hormone qui régule l’activité des reins. </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Lorsqu’une </a:t>
            </a:r>
            <a:r>
              <a:rPr lang="fr-FR" sz="1600" dirty="0" smtClean="0">
                <a:latin typeface="Arial" pitchFamily="34" charset="0"/>
                <a:cs typeface="Arial" pitchFamily="34" charset="0"/>
              </a:rPr>
              <a:t>personne est ivre, ses reins produisent trop d’urine et évacuent donc de grandes quantités d’eau. Or, le peu d’eau présent dans les verres d’alcool absorbés ne permet pas de compenser les pertes. </a:t>
            </a:r>
          </a:p>
          <a:p>
            <a:endParaRPr lang="fr-FR" sz="1600" dirty="0" smtClean="0">
              <a:latin typeface="Arial" pitchFamily="34" charset="0"/>
              <a:cs typeface="Arial" pitchFamily="34" charset="0"/>
            </a:endParaRPr>
          </a:p>
          <a:p>
            <a:r>
              <a:rPr lang="fr-FR" sz="1600" b="1" dirty="0" smtClean="0">
                <a:solidFill>
                  <a:srgbClr val="FFC000"/>
                </a:solidFill>
                <a:latin typeface="Arial" pitchFamily="34" charset="0"/>
                <a:cs typeface="Arial" pitchFamily="34" charset="0"/>
              </a:rPr>
              <a:t>En </a:t>
            </a:r>
            <a:r>
              <a:rPr lang="fr-FR" sz="1600" b="1" dirty="0" smtClean="0">
                <a:solidFill>
                  <a:srgbClr val="FFC000"/>
                </a:solidFill>
                <a:latin typeface="Arial" pitchFamily="34" charset="0"/>
                <a:cs typeface="Arial" pitchFamily="34" charset="0"/>
              </a:rPr>
              <a:t>cas de forte déshydratation, le corps peut aller puiser de l’eau jusque dans le cerveau, ce qui provoque des maux de tête. </a:t>
            </a:r>
            <a:endParaRPr lang="fr-FR" sz="1600" b="1" dirty="0">
              <a:solidFill>
                <a:srgbClr val="FFC000"/>
              </a:solidFill>
              <a:latin typeface="Arial" pitchFamily="34" charset="0"/>
              <a:cs typeface="Arial"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74"/>
                                        </p:tgtEl>
                                        <p:attrNameLst>
                                          <p:attrName>style.visibility</p:attrName>
                                        </p:attrNameLst>
                                      </p:cBhvr>
                                      <p:to>
                                        <p:strVal val="visible"/>
                                      </p:to>
                                    </p:set>
                                    <p:animEffect transition="in" filter="dissolve">
                                      <p:cBhvr>
                                        <p:cTn id="7" dur="1500"/>
                                        <p:tgtEl>
                                          <p:spTgt spid="37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repeatCount="10000" fill="hold" grpId="2" nodeType="clickEffect">
                                  <p:stCondLst>
                                    <p:cond delay="0"/>
                                  </p:stCondLst>
                                  <p:childTnLst>
                                    <p:anim calcmode="discrete" valueType="str">
                                      <p:cBhvr>
                                        <p:cTn id="11" dur="2500" fill="hold"/>
                                        <p:tgtEl>
                                          <p:spTgt spid="37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1" animBg="1" advAuto="0"/>
      <p:bldP spid="374" grpId="2"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44</a:t>
            </a:fld>
            <a:endParaRPr/>
          </a:p>
        </p:txBody>
      </p:sp>
      <p:pic>
        <p:nvPicPr>
          <p:cNvPr id="378" name="Unknown.jpeg" descr="Unknown.jpeg"/>
          <p:cNvPicPr>
            <a:picLocks noChangeAspect="1"/>
          </p:cNvPicPr>
          <p:nvPr/>
        </p:nvPicPr>
        <p:blipFill>
          <a:blip r:embed="rId2">
            <a:extLst/>
          </a:blip>
          <a:stretch>
            <a:fillRect/>
          </a:stretch>
        </p:blipFill>
        <p:spPr>
          <a:xfrm>
            <a:off x="319256" y="805197"/>
            <a:ext cx="8373478" cy="4695506"/>
          </a:xfrm>
          <a:prstGeom prst="rect">
            <a:avLst/>
          </a:prstGeom>
          <a:ln w="12700">
            <a:miter lim="400000"/>
          </a:ln>
        </p:spPr>
      </p:pic>
      <p:sp>
        <p:nvSpPr>
          <p:cNvPr id="379" name="Déshydratation"/>
          <p:cNvSpPr txBox="1"/>
          <p:nvPr/>
        </p:nvSpPr>
        <p:spPr>
          <a:xfrm>
            <a:off x="3133223" y="132079"/>
            <a:ext cx="287755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Déshydratation</a:t>
            </a:r>
          </a:p>
        </p:txBody>
      </p:sp>
      <p:sp>
        <p:nvSpPr>
          <p:cNvPr id="380" name="La seule solution est alors de boire beaucoup d’eau."/>
          <p:cNvSpPr txBox="1"/>
          <p:nvPr/>
        </p:nvSpPr>
        <p:spPr>
          <a:xfrm>
            <a:off x="928662" y="5520389"/>
            <a:ext cx="7320804"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ts val="4900"/>
              </a:lnSpc>
              <a:spcBef>
                <a:spcPts val="1200"/>
              </a:spcBef>
              <a:defRPr sz="2133" b="1">
                <a:solidFill>
                  <a:srgbClr val="020301"/>
                </a:solidFill>
                <a:latin typeface="Georgia"/>
                <a:ea typeface="Georgia"/>
                <a:cs typeface="Georgia"/>
                <a:sym typeface="Georgia"/>
              </a:defRPr>
            </a:lvl1pPr>
          </a:lstStyle>
          <a:p>
            <a:r>
              <a:t>La seule solution est alors de boire beaucoup d’eau. </a:t>
            </a:r>
          </a:p>
        </p:txBody>
      </p:sp>
    </p:spTree>
  </p:cSld>
  <p:clrMapOvr>
    <a:masterClrMapping/>
  </p:clrMapOvr>
  <mc:AlternateContent xmlns:mc="http://schemas.openxmlformats.org/markup-compatibility/2006">
    <mc:Choice xmlns:p14="http://schemas.microsoft.com/office/powerpoint/2010/main" xmlns:a14="http://schemas.microsoft.com/office/drawing/2010/main" xmlns:m="http://schemas.openxmlformats.org/officeDocument/2006/math" xmlns="" Requires="p14">
      <p:transition spd="fast" advClick="1" p14:dur="750">
        <p:pull dir="l"/>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45</a:t>
            </a:fld>
            <a:endParaRPr/>
          </a:p>
        </p:txBody>
      </p:sp>
      <p:sp>
        <p:nvSpPr>
          <p:cNvPr id="383" name="Alimentation"/>
          <p:cNvSpPr txBox="1"/>
          <p:nvPr/>
        </p:nvSpPr>
        <p:spPr>
          <a:xfrm>
            <a:off x="3738737" y="157479"/>
            <a:ext cx="241134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Alimentation</a:t>
            </a:r>
          </a:p>
        </p:txBody>
      </p:sp>
      <p:grpSp>
        <p:nvGrpSpPr>
          <p:cNvPr id="386" name="Galerie d’images"/>
          <p:cNvGrpSpPr/>
          <p:nvPr/>
        </p:nvGrpSpPr>
        <p:grpSpPr>
          <a:xfrm>
            <a:off x="107577" y="876300"/>
            <a:ext cx="8928846" cy="5257800"/>
            <a:chOff x="0" y="0"/>
            <a:chExt cx="8928844" cy="5257800"/>
          </a:xfrm>
        </p:grpSpPr>
        <p:pic>
          <p:nvPicPr>
            <p:cNvPr id="384" name="Capture d’écran 2018-11-06 à 10.47.02.png" descr="Capture d’écran 2018-11-06 à 10.47.02.png"/>
            <p:cNvPicPr>
              <a:picLocks noChangeAspect="1"/>
            </p:cNvPicPr>
            <p:nvPr/>
          </p:nvPicPr>
          <p:blipFill>
            <a:blip r:embed="rId2">
              <a:extLst/>
            </a:blip>
            <a:srcRect l="5252" r="5252"/>
            <a:stretch>
              <a:fillRect/>
            </a:stretch>
          </p:blipFill>
          <p:spPr>
            <a:xfrm>
              <a:off x="0" y="0"/>
              <a:ext cx="8928845" cy="4749800"/>
            </a:xfrm>
            <a:prstGeom prst="rect">
              <a:avLst/>
            </a:prstGeom>
            <a:ln w="12700" cap="flat">
              <a:noFill/>
              <a:miter lim="400000"/>
            </a:ln>
            <a:effectLst/>
          </p:spPr>
        </p:pic>
        <p:sp>
          <p:nvSpPr>
            <p:cNvPr id="385" name="Le petit déjeuner idéal"/>
            <p:cNvSpPr/>
            <p:nvPr/>
          </p:nvSpPr>
          <p:spPr>
            <a:xfrm>
              <a:off x="0" y="4826000"/>
              <a:ext cx="8928845" cy="431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pPr defTabSz="457200">
                <a:defRPr sz="1200">
                  <a:latin typeface="+mj-lt"/>
                  <a:ea typeface="+mj-ea"/>
                  <a:cs typeface="+mj-cs"/>
                  <a:sym typeface="Helvetica"/>
                </a:defRPr>
              </a:pPr>
              <a:r>
                <a:t>                                                                           </a:t>
              </a:r>
              <a:r>
                <a:rPr sz="1800" b="1"/>
                <a:t>  Le petit déjeuner idéal</a:t>
              </a:r>
            </a:p>
          </p:txBody>
        </p:sp>
      </p:gr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46</a:t>
            </a:fld>
            <a:endParaRPr/>
          </a:p>
        </p:txBody>
      </p:sp>
      <p:sp>
        <p:nvSpPr>
          <p:cNvPr id="389" name="Alimentation"/>
          <p:cNvSpPr txBox="1"/>
          <p:nvPr/>
        </p:nvSpPr>
        <p:spPr>
          <a:xfrm>
            <a:off x="2456037" y="81279"/>
            <a:ext cx="241134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Alimentation</a:t>
            </a:r>
          </a:p>
        </p:txBody>
      </p:sp>
      <p:sp>
        <p:nvSpPr>
          <p:cNvPr id="393" name="RÈGLEMENTS EN VIGUEUR"/>
          <p:cNvSpPr txBox="1"/>
          <p:nvPr/>
        </p:nvSpPr>
        <p:spPr>
          <a:xfrm>
            <a:off x="2341737" y="735329"/>
            <a:ext cx="3519374"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lvl1pPr>
          </a:lstStyle>
          <a:p>
            <a:r>
              <a:t>RÈGLEMENTS EN VIGUEUR</a:t>
            </a:r>
          </a:p>
        </p:txBody>
      </p:sp>
      <p:sp>
        <p:nvSpPr>
          <p:cNvPr id="8" name="Rectangle 7"/>
          <p:cNvSpPr/>
          <p:nvPr/>
        </p:nvSpPr>
        <p:spPr>
          <a:xfrm>
            <a:off x="214282" y="1142984"/>
            <a:ext cx="8572560" cy="1569660"/>
          </a:xfrm>
          <a:prstGeom prst="rect">
            <a:avLst/>
          </a:prstGeom>
        </p:spPr>
        <p:txBody>
          <a:bodyPr wrap="square">
            <a:spAutoFit/>
          </a:bodyPr>
          <a:lstStyle/>
          <a:p>
            <a:r>
              <a:rPr lang="fr-FR" sz="1600" dirty="0" smtClean="0">
                <a:latin typeface="Arial" pitchFamily="34" charset="0"/>
                <a:cs typeface="Arial" pitchFamily="34" charset="0"/>
              </a:rPr>
              <a:t>SERA.2020 </a:t>
            </a:r>
            <a:r>
              <a:rPr lang="fr-FR" sz="1600" b="1" dirty="0" smtClean="0">
                <a:solidFill>
                  <a:srgbClr val="FF0000"/>
                </a:solidFill>
                <a:latin typeface="Arial" pitchFamily="34" charset="0"/>
                <a:cs typeface="Arial" pitchFamily="34" charset="0"/>
              </a:rPr>
              <a:t>Usage </a:t>
            </a:r>
            <a:r>
              <a:rPr lang="fr-FR" sz="1600" b="1" dirty="0" smtClean="0">
                <a:solidFill>
                  <a:srgbClr val="FF0000"/>
                </a:solidFill>
                <a:latin typeface="Arial" pitchFamily="34" charset="0"/>
                <a:cs typeface="Arial" pitchFamily="34" charset="0"/>
              </a:rPr>
              <a:t>de substances qui pose des problèmes </a:t>
            </a:r>
          </a:p>
          <a:p>
            <a:r>
              <a:rPr lang="fr-FR" sz="1600" dirty="0" smtClean="0">
                <a:latin typeface="Arial" pitchFamily="34" charset="0"/>
                <a:cs typeface="Arial" pitchFamily="34" charset="0"/>
              </a:rPr>
              <a:t>Les personnes qui assurent des fonctions critiques pour la sécurité de l’aviation (personnel critique pour la sécurité) n’exercent pas ces dernières si elles se trouvent sous l’influence d’une quelconque substance </a:t>
            </a:r>
            <a:r>
              <a:rPr lang="fr-FR" sz="1600" dirty="0" err="1" smtClean="0">
                <a:latin typeface="Arial" pitchFamily="34" charset="0"/>
                <a:cs typeface="Arial" pitchFamily="34" charset="0"/>
              </a:rPr>
              <a:t>psychoactive</a:t>
            </a:r>
            <a:r>
              <a:rPr lang="fr-FR" sz="1600" dirty="0" smtClean="0">
                <a:latin typeface="Arial" pitchFamily="34" charset="0"/>
                <a:cs typeface="Arial" pitchFamily="34" charset="0"/>
              </a:rPr>
              <a:t> altérant les performances humaines</a:t>
            </a:r>
            <a:r>
              <a:rPr lang="fr-FR" sz="1600" dirty="0" smtClean="0">
                <a:latin typeface="Arial" pitchFamily="34" charset="0"/>
                <a:cs typeface="Arial" pitchFamily="34" charset="0"/>
              </a:rPr>
              <a:t>.</a:t>
            </a:r>
          </a:p>
          <a:p>
            <a:r>
              <a:rPr lang="fr-FR" sz="1600" dirty="0" smtClean="0">
                <a:latin typeface="Arial" pitchFamily="34" charset="0"/>
                <a:cs typeface="Arial" pitchFamily="34" charset="0"/>
              </a:rPr>
              <a:t>Ces </a:t>
            </a:r>
            <a:r>
              <a:rPr lang="fr-FR" sz="1600" dirty="0" smtClean="0">
                <a:latin typeface="Arial" pitchFamily="34" charset="0"/>
                <a:cs typeface="Arial" pitchFamily="34" charset="0"/>
              </a:rPr>
              <a:t>personnes ne se livrent à aucune forme d’usage de substances qui pose des problèmes. </a:t>
            </a:r>
            <a:endParaRPr lang="fr-FR" sz="1600" dirty="0">
              <a:latin typeface="Arial" pitchFamily="34" charset="0"/>
              <a:cs typeface="Arial" pitchFamily="34" charset="0"/>
            </a:endParaRPr>
          </a:p>
        </p:txBody>
      </p:sp>
      <p:sp>
        <p:nvSpPr>
          <p:cNvPr id="9" name="Rectangle 8"/>
          <p:cNvSpPr/>
          <p:nvPr/>
        </p:nvSpPr>
        <p:spPr>
          <a:xfrm>
            <a:off x="285720" y="4857760"/>
            <a:ext cx="8643998" cy="1077218"/>
          </a:xfrm>
          <a:prstGeom prst="rect">
            <a:avLst/>
          </a:prstGeom>
        </p:spPr>
        <p:txBody>
          <a:bodyPr wrap="square">
            <a:spAutoFit/>
          </a:bodyPr>
          <a:lstStyle/>
          <a:p>
            <a:r>
              <a:rPr lang="fr-FR" sz="1600" dirty="0" smtClean="0">
                <a:latin typeface="Arial" pitchFamily="34" charset="0"/>
                <a:cs typeface="Arial" pitchFamily="34" charset="0"/>
              </a:rPr>
              <a:t>CAT.GEN.MPA.170 </a:t>
            </a:r>
            <a:r>
              <a:rPr lang="fr-FR" sz="1600" b="1" dirty="0" smtClean="0">
                <a:solidFill>
                  <a:srgbClr val="FF0000"/>
                </a:solidFill>
                <a:latin typeface="Arial" pitchFamily="34" charset="0"/>
                <a:cs typeface="Arial" pitchFamily="34" charset="0"/>
              </a:rPr>
              <a:t>Alcool et drogues </a:t>
            </a:r>
          </a:p>
          <a:p>
            <a:r>
              <a:rPr lang="fr-FR" sz="1600" dirty="0" smtClean="0">
                <a:latin typeface="Arial" pitchFamily="34" charset="0"/>
                <a:cs typeface="Arial" pitchFamily="34" charset="0"/>
              </a:rPr>
              <a:t>L’exploitant prend toutes les mesures raisonnables aux fins d’empêcher l’accès ou la présence à bord d’un aéronef de toute personne se trouvant sous l’influence de l’alcool ou de drogues au point de risquer de compromettre la sécurité de l’aéronef ou de ses occupants. </a:t>
            </a:r>
            <a:endParaRPr lang="fr-FR" sz="1600" dirty="0">
              <a:latin typeface="Arial" pitchFamily="34" charset="0"/>
              <a:cs typeface="Arial" pitchFamily="34" charset="0"/>
            </a:endParaRPr>
          </a:p>
        </p:txBody>
      </p:sp>
      <p:sp>
        <p:nvSpPr>
          <p:cNvPr id="10" name="Rectangle 9"/>
          <p:cNvSpPr/>
          <p:nvPr/>
        </p:nvSpPr>
        <p:spPr>
          <a:xfrm>
            <a:off x="142844" y="2714620"/>
            <a:ext cx="8643998" cy="1815882"/>
          </a:xfrm>
          <a:prstGeom prst="rect">
            <a:avLst/>
          </a:prstGeom>
        </p:spPr>
        <p:txBody>
          <a:bodyPr wrap="square">
            <a:spAutoFit/>
          </a:bodyPr>
          <a:lstStyle/>
          <a:p>
            <a:r>
              <a:rPr lang="fr-FR" sz="1600" dirty="0" smtClean="0">
                <a:latin typeface="Arial" pitchFamily="34" charset="0"/>
                <a:cs typeface="Arial" pitchFamily="34" charset="0"/>
              </a:rPr>
              <a:t>[102 SERA] </a:t>
            </a:r>
            <a:r>
              <a:rPr lang="fr-FR" sz="1600" b="1" dirty="0" smtClean="0">
                <a:solidFill>
                  <a:srgbClr val="FF0000"/>
                </a:solidFill>
                <a:latin typeface="Arial" pitchFamily="34" charset="0"/>
                <a:cs typeface="Arial" pitchFamily="34" charset="0"/>
              </a:rPr>
              <a:t>Usage de substances qui pose des problèmes : </a:t>
            </a:r>
            <a:r>
              <a:rPr lang="fr-FR" sz="1600" b="1" dirty="0" smtClean="0">
                <a:solidFill>
                  <a:srgbClr val="FF0000"/>
                </a:solidFill>
                <a:latin typeface="Arial" pitchFamily="34" charset="0"/>
                <a:cs typeface="Arial" pitchFamily="34" charset="0"/>
              </a:rPr>
              <a:t/>
            </a:r>
            <a:br>
              <a:rPr lang="fr-FR" sz="1600" b="1" dirty="0" smtClean="0">
                <a:solidFill>
                  <a:srgbClr val="FF0000"/>
                </a:solidFill>
                <a:latin typeface="Arial" pitchFamily="34" charset="0"/>
                <a:cs typeface="Arial" pitchFamily="34" charset="0"/>
              </a:rPr>
            </a:br>
            <a:r>
              <a:rPr lang="fr-FR" sz="1600" dirty="0" smtClean="0">
                <a:latin typeface="Arial" pitchFamily="34" charset="0"/>
                <a:cs typeface="Arial" pitchFamily="34" charset="0"/>
              </a:rPr>
              <a:t>L’usage </a:t>
            </a:r>
            <a:r>
              <a:rPr lang="fr-FR" sz="1600" dirty="0" smtClean="0">
                <a:latin typeface="Arial" pitchFamily="34" charset="0"/>
                <a:cs typeface="Arial" pitchFamily="34" charset="0"/>
              </a:rPr>
              <a:t>par du personnel aéronautique d'une ou de plusieurs substances </a:t>
            </a:r>
            <a:r>
              <a:rPr lang="fr-FR" sz="1600" dirty="0" err="1" smtClean="0">
                <a:latin typeface="Arial" pitchFamily="34" charset="0"/>
                <a:cs typeface="Arial" pitchFamily="34" charset="0"/>
              </a:rPr>
              <a:t>psychoactives</a:t>
            </a:r>
            <a:r>
              <a:rPr lang="fr-FR" sz="1600" dirty="0" smtClean="0">
                <a:latin typeface="Arial" pitchFamily="34" charset="0"/>
                <a:cs typeface="Arial" pitchFamily="34" charset="0"/>
              </a:rPr>
              <a:t> qui est tel : </a:t>
            </a:r>
          </a:p>
          <a:p>
            <a:r>
              <a:rPr lang="fr-FR" sz="1600" dirty="0" smtClean="0">
                <a:latin typeface="Arial" pitchFamily="34" charset="0"/>
                <a:cs typeface="Arial" pitchFamily="34" charset="0"/>
              </a:rPr>
              <a:t>a) qu'il constitue un risque direct pour celui qui consomme ou qu'il compromet la vie, la santé ou le bien-être d'autrui ; et/ou </a:t>
            </a:r>
          </a:p>
          <a:p>
            <a:r>
              <a:rPr lang="fr-FR" sz="1600" dirty="0" smtClean="0">
                <a:latin typeface="Arial" pitchFamily="34" charset="0"/>
                <a:cs typeface="Arial" pitchFamily="34" charset="0"/>
              </a:rPr>
              <a:t>b) qu'il engendre ou aggrave un problème ou trouble professionnel social, mental ou physique. </a:t>
            </a:r>
            <a:endParaRPr lang="fr-FR" sz="1600" dirty="0">
              <a:latin typeface="Arial" pitchFamily="34" charset="0"/>
              <a:cs typeface="Arial" pitchFamily="34"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47</a:t>
            </a:fld>
            <a:endParaRPr/>
          </a:p>
        </p:txBody>
      </p:sp>
      <p:sp>
        <p:nvSpPr>
          <p:cNvPr id="396" name="Alimentation"/>
          <p:cNvSpPr txBox="1"/>
          <p:nvPr/>
        </p:nvSpPr>
        <p:spPr>
          <a:xfrm>
            <a:off x="3408537" y="195579"/>
            <a:ext cx="241134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Alimentation</a:t>
            </a:r>
          </a:p>
        </p:txBody>
      </p:sp>
      <p:sp>
        <p:nvSpPr>
          <p:cNvPr id="397" name="Annexe I à la section I du chapitre Ier du titre III du livre Ier de la troisième partie du code de l'aviation civile (art. D131-1 à D131-10)…"/>
          <p:cNvSpPr txBox="1"/>
          <p:nvPr/>
        </p:nvSpPr>
        <p:spPr>
          <a:xfrm>
            <a:off x="6671" y="1808479"/>
            <a:ext cx="9075898" cy="1254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lnSpc>
                <a:spcPts val="4900"/>
              </a:lnSpc>
              <a:spcBef>
                <a:spcPts val="1200"/>
              </a:spcBef>
              <a:defRPr sz="2133" i="1">
                <a:latin typeface="Times"/>
                <a:ea typeface="Times"/>
                <a:cs typeface="Times"/>
                <a:sym typeface="Times"/>
              </a:defRPr>
            </a:pPr>
            <a:r>
              <a:t>Annexe I à la section I du chapitre Ier du titre III du livre Ier de la troisième partie du code de l'aviation civile (art. D131-1 à D131-10</a:t>
            </a:r>
            <a:r>
              <a:rPr/>
              <a:t>) </a:t>
            </a:r>
            <a:endParaRPr sz="1200" i="0"/>
          </a:p>
        </p:txBody>
      </p:sp>
      <p:sp>
        <p:nvSpPr>
          <p:cNvPr id="399" name="code de l’aviation Civile"/>
          <p:cNvSpPr txBox="1"/>
          <p:nvPr/>
        </p:nvSpPr>
        <p:spPr>
          <a:xfrm>
            <a:off x="2430637" y="1052830"/>
            <a:ext cx="3415653"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00" b="1"/>
            </a:lvl1pPr>
          </a:lstStyle>
          <a:p>
            <a:r>
              <a:t>code de l’aviation Civile</a:t>
            </a:r>
          </a:p>
        </p:txBody>
      </p:sp>
      <p:sp>
        <p:nvSpPr>
          <p:cNvPr id="7" name="Rectangle 6"/>
          <p:cNvSpPr/>
          <p:nvPr/>
        </p:nvSpPr>
        <p:spPr>
          <a:xfrm>
            <a:off x="214282" y="3714752"/>
            <a:ext cx="8643998" cy="2062103"/>
          </a:xfrm>
          <a:prstGeom prst="rect">
            <a:avLst/>
          </a:prstGeom>
        </p:spPr>
        <p:txBody>
          <a:bodyPr wrap="square">
            <a:spAutoFit/>
          </a:bodyPr>
          <a:lstStyle/>
          <a:p>
            <a:r>
              <a:rPr lang="fr-FR" sz="1600" dirty="0" smtClean="0">
                <a:latin typeface="Arial" pitchFamily="34" charset="0"/>
                <a:cs typeface="Arial" pitchFamily="34" charset="0"/>
              </a:rPr>
              <a:t>REGLES DE l'AIR </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2.5 Usage de substances </a:t>
            </a:r>
            <a:r>
              <a:rPr lang="fr-FR" sz="1600" dirty="0" err="1" smtClean="0">
                <a:latin typeface="Arial" pitchFamily="34" charset="0"/>
                <a:cs typeface="Arial" pitchFamily="34" charset="0"/>
              </a:rPr>
              <a:t>psychoactives</a:t>
            </a:r>
            <a:r>
              <a:rPr lang="fr-FR" sz="1600" dirty="0" smtClean="0">
                <a:latin typeface="Arial" pitchFamily="34" charset="0"/>
                <a:cs typeface="Arial" pitchFamily="34" charset="0"/>
              </a:rPr>
              <a:t> qui pose des </a:t>
            </a:r>
            <a:r>
              <a:rPr lang="fr-FR" sz="1600" dirty="0" smtClean="0">
                <a:latin typeface="Arial" pitchFamily="34" charset="0"/>
                <a:cs typeface="Arial" pitchFamily="34" charset="0"/>
              </a:rPr>
              <a:t>problèmes:</a:t>
            </a:r>
          </a:p>
          <a:p>
            <a:r>
              <a:rPr lang="fr-FR" sz="1600" dirty="0" smtClean="0">
                <a:latin typeface="Arial" pitchFamily="34" charset="0"/>
                <a:cs typeface="Arial" pitchFamily="34" charset="0"/>
              </a:rPr>
              <a:t>Les </a:t>
            </a:r>
            <a:r>
              <a:rPr lang="fr-FR" sz="1600" dirty="0" smtClean="0">
                <a:latin typeface="Arial" pitchFamily="34" charset="0"/>
                <a:cs typeface="Arial" pitchFamily="34" charset="0"/>
              </a:rPr>
              <a:t>personnes qui assurent des fonctions critiques pour la sécurité de l'aviation </a:t>
            </a:r>
          </a:p>
          <a:p>
            <a:r>
              <a:rPr lang="fr-FR" sz="1600" dirty="0" smtClean="0">
                <a:latin typeface="Arial" pitchFamily="34" charset="0"/>
                <a:cs typeface="Arial" pitchFamily="34" charset="0"/>
              </a:rPr>
              <a:t>(personnel critique pour la sécurité) n'exercent pas ces fonctions si elles se trouvent sous l'influence de quelque substance </a:t>
            </a:r>
            <a:r>
              <a:rPr lang="fr-FR" sz="1600" dirty="0" err="1" smtClean="0">
                <a:latin typeface="Arial" pitchFamily="34" charset="0"/>
                <a:cs typeface="Arial" pitchFamily="34" charset="0"/>
              </a:rPr>
              <a:t>psychoactive</a:t>
            </a:r>
            <a:r>
              <a:rPr lang="fr-FR" sz="1600" dirty="0" smtClean="0">
                <a:latin typeface="Arial" pitchFamily="34" charset="0"/>
                <a:cs typeface="Arial" pitchFamily="34" charset="0"/>
              </a:rPr>
              <a:t> que ce soit qui altère les performances humaines. Ces personnes ne se livrent à aucun usage de substances qui pose des problèmes. </a:t>
            </a:r>
            <a:endParaRPr lang="fr-FR" sz="1600" dirty="0">
              <a:latin typeface="Arial" pitchFamily="34" charset="0"/>
              <a:cs typeface="Arial" pitchFamily="34" charset="0"/>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48</a:t>
            </a:fld>
            <a:endParaRPr/>
          </a:p>
        </p:txBody>
      </p:sp>
      <p:sp>
        <p:nvSpPr>
          <p:cNvPr id="402" name="Il est préférable de consommer les fruits en dehors des repas (idéal 17h-18h) pour éviter une fermentation intestinale.…"/>
          <p:cNvSpPr txBox="1"/>
          <p:nvPr/>
        </p:nvSpPr>
        <p:spPr>
          <a:xfrm>
            <a:off x="63" y="3078479"/>
            <a:ext cx="9174946" cy="3108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500">
                <a:latin typeface="+mj-lt"/>
                <a:ea typeface="+mj-ea"/>
                <a:cs typeface="+mj-cs"/>
                <a:sym typeface="Helvetica"/>
              </a:defRPr>
            </a:pPr>
            <a:r>
              <a:rPr sz="1400"/>
              <a:t>Il est préférable de consommer </a:t>
            </a:r>
            <a:r>
              <a:rPr sz="1400" b="1"/>
              <a:t>les fruits</a:t>
            </a:r>
            <a:r>
              <a:rPr sz="1400"/>
              <a:t> en dehors des repas (idéal 17h-18h) pour éviter </a:t>
            </a:r>
            <a:r>
              <a:rPr sz="1400"/>
              <a:t>une </a:t>
            </a:r>
            <a:endParaRPr lang="fr-FR" sz="1400" dirty="0" smtClean="0"/>
          </a:p>
          <a:p>
            <a:pPr defTabSz="457200">
              <a:defRPr sz="1500">
                <a:latin typeface="+mj-lt"/>
                <a:ea typeface="+mj-ea"/>
                <a:cs typeface="+mj-cs"/>
                <a:sym typeface="Helvetica"/>
              </a:defRPr>
            </a:pPr>
            <a:r>
              <a:rPr sz="1400" smtClean="0"/>
              <a:t>fermentation </a:t>
            </a:r>
            <a:r>
              <a:rPr sz="1400"/>
              <a:t>intestinale.</a:t>
            </a:r>
          </a:p>
          <a:p>
            <a:pPr defTabSz="457200">
              <a:defRPr sz="1400">
                <a:solidFill>
                  <a:srgbClr val="777777"/>
                </a:solidFill>
                <a:latin typeface="+mj-lt"/>
                <a:ea typeface="+mj-ea"/>
                <a:cs typeface="+mj-cs"/>
                <a:sym typeface="Helvetica"/>
              </a:defRPr>
            </a:pPr>
            <a:endParaRPr sz="1400"/>
          </a:p>
          <a:p>
            <a:pPr defTabSz="457200">
              <a:defRPr sz="1500">
                <a:solidFill>
                  <a:srgbClr val="777777"/>
                </a:solidFill>
                <a:latin typeface="+mj-lt"/>
                <a:ea typeface="+mj-ea"/>
                <a:cs typeface="+mj-cs"/>
                <a:sym typeface="Helvetica"/>
              </a:defRPr>
            </a:pPr>
            <a:r>
              <a:rPr sz="1400" smtClean="0">
                <a:solidFill>
                  <a:srgbClr val="000000"/>
                </a:solidFill>
              </a:rPr>
              <a:t>Il </a:t>
            </a:r>
            <a:r>
              <a:rPr sz="1400">
                <a:solidFill>
                  <a:srgbClr val="000000"/>
                </a:solidFill>
              </a:rPr>
              <a:t>est donc préférable de consommer du pain avec farine semi-complète, qui contient plus de</a:t>
            </a:r>
          </a:p>
          <a:p>
            <a:pPr defTabSz="457200">
              <a:defRPr sz="1500">
                <a:latin typeface="+mj-lt"/>
                <a:ea typeface="+mj-ea"/>
                <a:cs typeface="+mj-cs"/>
                <a:sym typeface="Helvetica"/>
              </a:defRPr>
            </a:pPr>
            <a:r>
              <a:rPr sz="1400" smtClean="0"/>
              <a:t>vitamines </a:t>
            </a:r>
            <a:r>
              <a:rPr sz="1400"/>
              <a:t>et de minéraux. Encore mieux, l</a:t>
            </a:r>
            <a:r>
              <a:rPr sz="1400" b="1"/>
              <a:t>e pain au « levain naturel »</a:t>
            </a:r>
            <a:r>
              <a:rPr sz="1400"/>
              <a:t>, qui permet </a:t>
            </a:r>
            <a:r>
              <a:rPr sz="1400"/>
              <a:t>une </a:t>
            </a:r>
            <a:r>
              <a:rPr sz="1400" smtClean="0"/>
              <a:t>meilleure</a:t>
            </a:r>
            <a:endParaRPr lang="fr-FR" sz="1400" dirty="0" smtClean="0"/>
          </a:p>
          <a:p>
            <a:pPr defTabSz="457200">
              <a:defRPr sz="1500">
                <a:latin typeface="+mj-lt"/>
                <a:ea typeface="+mj-ea"/>
                <a:cs typeface="+mj-cs"/>
                <a:sym typeface="Helvetica"/>
              </a:defRPr>
            </a:pPr>
            <a:r>
              <a:rPr sz="1400" smtClean="0"/>
              <a:t>assimilation </a:t>
            </a:r>
            <a:r>
              <a:rPr sz="1400"/>
              <a:t>des aliments.</a:t>
            </a:r>
          </a:p>
          <a:p>
            <a:pPr defTabSz="457200">
              <a:defRPr sz="1500">
                <a:latin typeface="+mj-lt"/>
                <a:ea typeface="+mj-ea"/>
                <a:cs typeface="+mj-cs"/>
                <a:sym typeface="Helvetica"/>
              </a:defRPr>
            </a:pPr>
            <a:endParaRPr sz="1400"/>
          </a:p>
          <a:p>
            <a:pPr defTabSz="457200">
              <a:defRPr sz="1500">
                <a:latin typeface="+mj-lt"/>
                <a:ea typeface="+mj-ea"/>
                <a:cs typeface="+mj-cs"/>
                <a:sym typeface="Helvetica"/>
              </a:defRPr>
            </a:pPr>
            <a:r>
              <a:rPr sz="1400" b="1"/>
              <a:t>la diète méditerranéenne</a:t>
            </a:r>
            <a:r>
              <a:rPr sz="1400"/>
              <a:t> : elle se compose pour l’essentiel de céréales semi-complètes ou </a:t>
            </a:r>
            <a:r>
              <a:rPr sz="1400"/>
              <a:t>complètes</a:t>
            </a:r>
            <a:r>
              <a:rPr sz="1400" smtClean="0"/>
              <a:t>,</a:t>
            </a:r>
            <a:endParaRPr lang="fr-FR" sz="1400" dirty="0" smtClean="0"/>
          </a:p>
          <a:p>
            <a:pPr defTabSz="457200">
              <a:defRPr sz="1500">
                <a:latin typeface="+mj-lt"/>
                <a:ea typeface="+mj-ea"/>
                <a:cs typeface="+mj-cs"/>
                <a:sym typeface="Helvetica"/>
              </a:defRPr>
            </a:pPr>
            <a:r>
              <a:rPr sz="1400" smtClean="0"/>
              <a:t>huile </a:t>
            </a:r>
            <a:r>
              <a:rPr sz="1400"/>
              <a:t>d’olive, de féculents (pâtes, riz, pommes de terre), de légumineuses, de légumes verts (5 à 15 variétés),</a:t>
            </a:r>
          </a:p>
          <a:p>
            <a:pPr defTabSz="457200">
              <a:defRPr sz="1400">
                <a:latin typeface="+mj-lt"/>
                <a:ea typeface="+mj-ea"/>
                <a:cs typeface="+mj-cs"/>
                <a:sym typeface="Helvetica"/>
              </a:defRPr>
            </a:pPr>
            <a:r>
              <a:rPr sz="1400" smtClean="0"/>
              <a:t>de </a:t>
            </a:r>
            <a:r>
              <a:rPr sz="1400"/>
              <a:t>fromage de brebis ou chèvre, de fruits et peu de beurre. Des oléagineux (noix, amandes noisettes</a:t>
            </a:r>
            <a:r>
              <a:rPr sz="1400"/>
              <a:t>), </a:t>
            </a:r>
            <a:endParaRPr lang="fr-FR" sz="1400" dirty="0" smtClean="0"/>
          </a:p>
          <a:p>
            <a:pPr defTabSz="457200">
              <a:defRPr sz="1400">
                <a:latin typeface="+mj-lt"/>
                <a:ea typeface="+mj-ea"/>
                <a:cs typeface="+mj-cs"/>
                <a:sym typeface="Helvetica"/>
              </a:defRPr>
            </a:pPr>
            <a:r>
              <a:rPr sz="1400" smtClean="0"/>
              <a:t>condiments </a:t>
            </a:r>
            <a:r>
              <a:rPr sz="1400"/>
              <a:t>et aromates (ail, curcuma, oignon, thym, sarriette, fines herbes, épices douces) sont ajoutés </a:t>
            </a:r>
            <a:r>
              <a:rPr sz="1400"/>
              <a:t>très </a:t>
            </a:r>
            <a:endParaRPr lang="fr-FR" sz="1400" dirty="0" smtClean="0"/>
          </a:p>
          <a:p>
            <a:pPr defTabSz="457200">
              <a:defRPr sz="1400">
                <a:latin typeface="+mj-lt"/>
                <a:ea typeface="+mj-ea"/>
                <a:cs typeface="+mj-cs"/>
                <a:sym typeface="Helvetica"/>
              </a:defRPr>
            </a:pPr>
            <a:r>
              <a:rPr sz="1400" smtClean="0"/>
              <a:t>régulièrement</a:t>
            </a:r>
            <a:r>
              <a:rPr sz="1400"/>
              <a:t>. </a:t>
            </a:r>
            <a:endParaRPr lang="fr-FR" sz="1400" dirty="0" smtClean="0"/>
          </a:p>
          <a:p>
            <a:pPr defTabSz="457200">
              <a:defRPr sz="1400">
                <a:latin typeface="+mj-lt"/>
                <a:ea typeface="+mj-ea"/>
                <a:cs typeface="+mj-cs"/>
                <a:sym typeface="Helvetica"/>
              </a:defRPr>
            </a:pPr>
            <a:r>
              <a:rPr sz="1400" smtClean="0"/>
              <a:t>Les </a:t>
            </a:r>
            <a:r>
              <a:rPr sz="1400"/>
              <a:t>protéines sont apportées principalement par les volailles le poisson les œufs et rarement le bœuf ou l’agneau</a:t>
            </a:r>
            <a:r>
              <a:rPr sz="1400"/>
              <a:t>. </a:t>
            </a:r>
            <a:endParaRPr lang="fr-FR" sz="1400" dirty="0" smtClean="0"/>
          </a:p>
          <a:p>
            <a:pPr defTabSz="457200">
              <a:defRPr sz="1400">
                <a:latin typeface="+mj-lt"/>
                <a:ea typeface="+mj-ea"/>
                <a:cs typeface="+mj-cs"/>
                <a:sym typeface="Helvetica"/>
              </a:defRPr>
            </a:pPr>
            <a:r>
              <a:rPr sz="1400" smtClean="0"/>
              <a:t>Très </a:t>
            </a:r>
            <a:r>
              <a:rPr sz="1400"/>
              <a:t>peu de sucreries. Les tisanes sont régulières, et le café exceptionnel.</a:t>
            </a:r>
          </a:p>
        </p:txBody>
      </p:sp>
      <p:sp>
        <p:nvSpPr>
          <p:cNvPr id="403" name="Eviter des repas trop copieux ( somnolence)…"/>
          <p:cNvSpPr txBox="1"/>
          <p:nvPr/>
        </p:nvSpPr>
        <p:spPr>
          <a:xfrm>
            <a:off x="1338437" y="932180"/>
            <a:ext cx="4814477" cy="14979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Eviter des repas trop copieux ( </a:t>
            </a:r>
            <a:r>
              <a:rPr b="1"/>
              <a:t>somnolence</a:t>
            </a:r>
            <a:r>
              <a:t>) </a:t>
            </a:r>
          </a:p>
          <a:p>
            <a:r>
              <a:t>L’équilibre alimentaire recommande:</a:t>
            </a:r>
          </a:p>
          <a:p>
            <a:pPr marL="180473" indent="-180473">
              <a:buSzPct val="100000"/>
              <a:buChar char="•"/>
            </a:pPr>
            <a:r>
              <a:t>15% de protéines ( viandes, poissons,…)</a:t>
            </a:r>
          </a:p>
          <a:p>
            <a:pPr marL="180473" indent="-180473">
              <a:buSzPct val="100000"/>
              <a:buChar char="•"/>
            </a:pPr>
            <a:r>
              <a:t>50% d’hydrate de carbone ( sucres lents)</a:t>
            </a:r>
          </a:p>
          <a:p>
            <a:pPr marL="180473" indent="-180473">
              <a:buSzPct val="100000"/>
              <a:buChar char="•"/>
            </a:pPr>
            <a:r>
              <a:t>30% de matières grasses au maximum. </a:t>
            </a:r>
          </a:p>
        </p:txBody>
      </p:sp>
      <p:sp>
        <p:nvSpPr>
          <p:cNvPr id="404" name="Alimentation"/>
          <p:cNvSpPr txBox="1"/>
          <p:nvPr/>
        </p:nvSpPr>
        <p:spPr>
          <a:xfrm>
            <a:off x="3738737" y="170179"/>
            <a:ext cx="241134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Alimentation</a:t>
            </a:r>
          </a:p>
        </p:txBody>
      </p:sp>
      <p:sp>
        <p:nvSpPr>
          <p:cNvPr id="405" name="Sans consommation d’alcool ni de boissons gazeuses"/>
          <p:cNvSpPr txBox="1"/>
          <p:nvPr/>
        </p:nvSpPr>
        <p:spPr>
          <a:xfrm>
            <a:off x="1147937" y="2638742"/>
            <a:ext cx="5654090" cy="3803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Sans consommation d’alcool ni de boissons gazeuses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type="lt">
                                    <p:tmAbs val="100"/>
                                  </p:iterate>
                                  <p:childTnLst>
                                    <p:set>
                                      <p:cBhvr>
                                        <p:cTn id="14" fill="hold"/>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3" animBg="1" advAuto="0"/>
      <p:bldP spid="403" grpId="1" animBg="1" advAuto="0"/>
      <p:bldP spid="405" grpId="2"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49</a:t>
            </a:fld>
            <a:endParaRPr/>
          </a:p>
        </p:txBody>
      </p:sp>
      <p:sp>
        <p:nvSpPr>
          <p:cNvPr id="408" name="Alimentation"/>
          <p:cNvSpPr txBox="1"/>
          <p:nvPr/>
        </p:nvSpPr>
        <p:spPr>
          <a:xfrm>
            <a:off x="3726037" y="208279"/>
            <a:ext cx="241134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Alimentation</a:t>
            </a:r>
          </a:p>
        </p:txBody>
      </p:sp>
      <p:sp>
        <p:nvSpPr>
          <p:cNvPr id="409" name="MÉDICAMENTS"/>
          <p:cNvSpPr txBox="1"/>
          <p:nvPr/>
        </p:nvSpPr>
        <p:spPr>
          <a:xfrm>
            <a:off x="170037" y="995680"/>
            <a:ext cx="1805916"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MÉDICAMENTS</a:t>
            </a:r>
          </a:p>
        </p:txBody>
      </p:sp>
      <p:sp>
        <p:nvSpPr>
          <p:cNvPr id="410" name="Tous les psychotropes, les anti allergiques, antihistaminiques et certains analgésiques ont des effets plus ou moins prononcés sur la vigilance et sont donc incompatibles avec la fonction de pilote. Les hypertenseurs, n’agissant que sur le système cardio-vasculaire, ne sont pas systématiquement incompatibles avec le pilotage."/>
          <p:cNvSpPr txBox="1"/>
          <p:nvPr/>
        </p:nvSpPr>
        <p:spPr>
          <a:xfrm>
            <a:off x="59662" y="1529080"/>
            <a:ext cx="9146091"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Tous les psychotropes, les anti allergiques, antihistaminiques et certains </a:t>
            </a:r>
            <a:r>
              <a:rPr/>
              <a:t>analgésiques </a:t>
            </a:r>
            <a:endParaRPr lang="fr-FR" dirty="0" smtClean="0"/>
          </a:p>
          <a:p>
            <a:r>
              <a:rPr smtClean="0"/>
              <a:t>ont </a:t>
            </a:r>
            <a:r>
              <a:t>des effets plus ou moins prononcés sur la vigilance et sont </a:t>
            </a:r>
            <a:r>
              <a:rPr/>
              <a:t>donc </a:t>
            </a:r>
            <a:r>
              <a:rPr smtClean="0"/>
              <a:t>incompatibles</a:t>
            </a:r>
            <a:endParaRPr lang="fr-FR" dirty="0" smtClean="0"/>
          </a:p>
          <a:p>
            <a:r>
              <a:rPr smtClean="0"/>
              <a:t>avec </a:t>
            </a:r>
            <a:r>
              <a:t>la fonction de pilote</a:t>
            </a:r>
            <a:r>
              <a:rPr/>
              <a:t>. </a:t>
            </a:r>
            <a:endParaRPr lang="fr-FR" dirty="0" smtClean="0"/>
          </a:p>
          <a:p>
            <a:r>
              <a:rPr smtClean="0"/>
              <a:t>Les </a:t>
            </a:r>
            <a:r>
              <a:t>hypertenseurs, n’agissant que sur le système cardio-vasculaire, ne sont </a:t>
            </a:r>
            <a:r>
              <a:rPr/>
              <a:t>pas </a:t>
            </a:r>
            <a:endParaRPr lang="fr-FR" dirty="0" smtClean="0"/>
          </a:p>
          <a:p>
            <a:r>
              <a:rPr smtClean="0"/>
              <a:t>systématiquement </a:t>
            </a:r>
            <a:r>
              <a:t>incompatibles avec le pilotage.</a:t>
            </a:r>
          </a:p>
        </p:txBody>
      </p:sp>
      <p:sp>
        <p:nvSpPr>
          <p:cNvPr id="411" name="Alimentation d’appoint"/>
          <p:cNvSpPr txBox="1"/>
          <p:nvPr/>
        </p:nvSpPr>
        <p:spPr>
          <a:xfrm>
            <a:off x="119237" y="3319779"/>
            <a:ext cx="3067272"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100" b="1"/>
            </a:lvl1pPr>
          </a:lstStyle>
          <a:p>
            <a:r>
              <a:t>Alimentation d’appoint </a:t>
            </a:r>
          </a:p>
        </p:txBody>
      </p:sp>
      <p:sp>
        <p:nvSpPr>
          <p:cNvPr id="412" name="Les sucres rapides sont un bon moyen de compenser une carence momentanée et permettront d’éviter l’hypoglycémie, de redonner un coup de boost contre le froid…"/>
          <p:cNvSpPr txBox="1"/>
          <p:nvPr/>
        </p:nvSpPr>
        <p:spPr>
          <a:xfrm>
            <a:off x="81137" y="3903979"/>
            <a:ext cx="8963349"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Les sucres rapides sont un bon moyen de compenser une carence momentanée </a:t>
            </a:r>
            <a:r>
              <a:rPr/>
              <a:t>et </a:t>
            </a:r>
            <a:endParaRPr lang="fr-FR" dirty="0" smtClean="0"/>
          </a:p>
          <a:p>
            <a:r>
              <a:rPr smtClean="0"/>
              <a:t>permettront </a:t>
            </a:r>
            <a:r>
              <a:t>d’éviter l’hypoglycémie, de redonner un coup de boost contre le froid</a:t>
            </a:r>
          </a:p>
          <a:p>
            <a:r>
              <a:t>(chocolat, miel, lait concentré, fruits secs…)</a:t>
            </a:r>
          </a:p>
          <a:p>
            <a:r>
              <a:t>Toutes les barres énergétiques sont en plus des éléments annoncés, composées </a:t>
            </a:r>
            <a:r>
              <a:rPr/>
              <a:t>de </a:t>
            </a:r>
            <a:endParaRPr lang="fr-FR" dirty="0" smtClean="0"/>
          </a:p>
          <a:p>
            <a:r>
              <a:rPr smtClean="0"/>
              <a:t>céréales </a:t>
            </a:r>
            <a:r>
              <a:t>(sucres lents)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1" animBg="1" advAuto="0"/>
      <p:bldP spid="410" grpId="2" animBg="1" advAuto="0"/>
      <p:bldP spid="411" grpId="3" animBg="1" advAuto="0"/>
      <p:bldP spid="412" grpId="4"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Numéro de diapositive"/>
          <p:cNvSpPr txBox="1">
            <a:spLocks noGrp="1"/>
          </p:cNvSpPr>
          <p:nvPr>
            <p:ph type="sldNum" sz="quarter" idx="2"/>
          </p:nvPr>
        </p:nvSpPr>
        <p:spPr>
          <a:xfrm>
            <a:off x="8502739" y="6404292"/>
            <a:ext cx="184061"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a:t>
            </a:fld>
            <a:endParaRPr/>
          </a:p>
        </p:txBody>
      </p:sp>
      <p:pic>
        <p:nvPicPr>
          <p:cNvPr id="156" name="Galerie d’images" descr="Galerie d’images"/>
          <p:cNvPicPr>
            <a:picLocks noChangeAspect="1"/>
          </p:cNvPicPr>
          <p:nvPr/>
        </p:nvPicPr>
        <p:blipFill>
          <a:blip r:embed="rId2" cstate="print">
            <a:extLst/>
          </a:blip>
          <a:srcRect l="1369" r="1369"/>
          <a:stretch>
            <a:fillRect/>
          </a:stretch>
        </p:blipFill>
        <p:spPr>
          <a:xfrm>
            <a:off x="165099" y="1874785"/>
            <a:ext cx="3537795" cy="2045023"/>
          </a:xfrm>
          <a:prstGeom prst="rect">
            <a:avLst/>
          </a:prstGeom>
          <a:ln w="12700">
            <a:miter lim="400000"/>
          </a:ln>
        </p:spPr>
      </p:pic>
      <p:pic>
        <p:nvPicPr>
          <p:cNvPr id="157" name="Galerie d’images" descr="Galerie d’images"/>
          <p:cNvPicPr>
            <a:picLocks noChangeAspect="1"/>
          </p:cNvPicPr>
          <p:nvPr/>
        </p:nvPicPr>
        <p:blipFill>
          <a:blip r:embed="rId3" cstate="print">
            <a:extLst/>
          </a:blip>
          <a:srcRect l="1553" r="1553"/>
          <a:stretch>
            <a:fillRect/>
          </a:stretch>
        </p:blipFill>
        <p:spPr>
          <a:xfrm>
            <a:off x="2552700" y="4218930"/>
            <a:ext cx="3537794" cy="2052787"/>
          </a:xfrm>
          <a:prstGeom prst="rect">
            <a:avLst/>
          </a:prstGeom>
          <a:ln w="12700">
            <a:miter lim="400000"/>
          </a:ln>
        </p:spPr>
      </p:pic>
      <p:pic>
        <p:nvPicPr>
          <p:cNvPr id="158" name="Galerie d’images" descr="Galerie d’images"/>
          <p:cNvPicPr>
            <a:picLocks noChangeAspect="1"/>
          </p:cNvPicPr>
          <p:nvPr/>
        </p:nvPicPr>
        <p:blipFill>
          <a:blip r:embed="rId4" cstate="print">
            <a:extLst/>
          </a:blip>
          <a:srcRect t="19414" b="19414"/>
          <a:stretch>
            <a:fillRect/>
          </a:stretch>
        </p:blipFill>
        <p:spPr>
          <a:xfrm>
            <a:off x="5308600" y="2628900"/>
            <a:ext cx="3692774" cy="1270000"/>
          </a:xfrm>
          <a:prstGeom prst="rect">
            <a:avLst/>
          </a:prstGeom>
          <a:ln w="12700">
            <a:miter lim="400000"/>
          </a:ln>
        </p:spPr>
      </p:pic>
      <p:sp>
        <p:nvSpPr>
          <p:cNvPr id="159" name="Grâce à l’entrainement ou  une complexion propre  l’Homme repousse ses limites     physiques"/>
          <p:cNvSpPr txBox="1"/>
          <p:nvPr/>
        </p:nvSpPr>
        <p:spPr>
          <a:xfrm>
            <a:off x="201570" y="1101485"/>
            <a:ext cx="8812667" cy="646331"/>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 Grâce à l’entrainement ou  une complexion propre </a:t>
            </a:r>
            <a:r>
              <a:rPr b="1"/>
              <a:t> </a:t>
            </a:r>
            <a:r>
              <a:t>l’Homme repousse </a:t>
            </a:r>
            <a:r>
              <a:rPr/>
              <a:t>ses </a:t>
            </a:r>
            <a:r>
              <a:rPr smtClean="0"/>
              <a:t>limites</a:t>
            </a:r>
            <a:r>
              <a:rPr lang="fr-FR" dirty="0" smtClean="0"/>
              <a:t/>
            </a:r>
            <a:br>
              <a:rPr lang="fr-FR" dirty="0" smtClean="0"/>
            </a:br>
            <a:r>
              <a:rPr lang="fr-FR" dirty="0" smtClean="0"/>
              <a:t>physiques</a:t>
            </a:r>
            <a:endParaRPr/>
          </a:p>
        </p:txBody>
      </p:sp>
      <p:sp>
        <p:nvSpPr>
          <p:cNvPr id="160" name="INTRODUCTION"/>
          <p:cNvSpPr txBox="1"/>
          <p:nvPr/>
        </p:nvSpPr>
        <p:spPr>
          <a:xfrm>
            <a:off x="2875137" y="113029"/>
            <a:ext cx="3998477" cy="646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000" b="1">
                <a:solidFill>
                  <a:srgbClr val="FFFFFF"/>
                </a:solidFill>
                <a:latin typeface="Arial"/>
                <a:ea typeface="Arial"/>
                <a:cs typeface="Arial"/>
                <a:sym typeface="Arial"/>
              </a:defRPr>
            </a:lvl1pPr>
          </a:lstStyle>
          <a:p>
            <a:r>
              <a:t>INTRODUCTION</a:t>
            </a:r>
          </a:p>
        </p:txBody>
      </p:sp>
    </p:spTree>
  </p:cSld>
  <p:clrMapOvr>
    <a:masterClrMapping/>
  </p:clrMapOvr>
  <mc:AlternateContent xmlns:mc="http://schemas.openxmlformats.org/markup-compatibility/2006">
    <mc:Choice xmlns:p14="http://schemas.microsoft.com/office/powerpoint/2010/main" xmlns:a14="http://schemas.microsoft.com/office/drawing/2010/main" xmlns:m="http://schemas.openxmlformats.org/officeDocument/2006/math" xmlns="" Requires="p14">
      <p:transition spd="fast" advClick="1" p14:dur="750">
        <p:pull dir="l"/>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50</a:t>
            </a:fld>
            <a:endParaRPr/>
          </a:p>
        </p:txBody>
      </p:sp>
      <p:sp>
        <p:nvSpPr>
          <p:cNvPr id="415" name="Fatigue"/>
          <p:cNvSpPr txBox="1"/>
          <p:nvPr/>
        </p:nvSpPr>
        <p:spPr>
          <a:xfrm>
            <a:off x="3713337" y="119379"/>
            <a:ext cx="145884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Fatigue</a:t>
            </a:r>
          </a:p>
        </p:txBody>
      </p:sp>
      <p:pic>
        <p:nvPicPr>
          <p:cNvPr id="416" name="Galerie d’images" descr="Galerie d’images"/>
          <p:cNvPicPr>
            <a:picLocks noChangeAspect="1"/>
          </p:cNvPicPr>
          <p:nvPr/>
        </p:nvPicPr>
        <p:blipFill>
          <a:blip r:embed="rId2">
            <a:extLst/>
          </a:blip>
          <a:srcRect l="2486" r="2486"/>
          <a:stretch>
            <a:fillRect/>
          </a:stretch>
        </p:blipFill>
        <p:spPr>
          <a:xfrm>
            <a:off x="169118" y="889000"/>
            <a:ext cx="8805764" cy="5318671"/>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51</a:t>
            </a:fld>
            <a:endParaRPr/>
          </a:p>
        </p:txBody>
      </p:sp>
      <p:sp>
        <p:nvSpPr>
          <p:cNvPr id="419" name="Fatigue"/>
          <p:cNvSpPr txBox="1"/>
          <p:nvPr/>
        </p:nvSpPr>
        <p:spPr>
          <a:xfrm>
            <a:off x="3294237" y="93980"/>
            <a:ext cx="1458849" cy="5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Fatigue</a:t>
            </a:r>
          </a:p>
        </p:txBody>
      </p:sp>
      <p:sp>
        <p:nvSpPr>
          <p:cNvPr id="420" name="Pourquoi bâille-t-on ?"/>
          <p:cNvSpPr txBox="1"/>
          <p:nvPr/>
        </p:nvSpPr>
        <p:spPr>
          <a:xfrm>
            <a:off x="4937" y="428604"/>
            <a:ext cx="4303140" cy="980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ts val="8700"/>
              </a:lnSpc>
              <a:spcBef>
                <a:spcPts val="1200"/>
              </a:spcBef>
              <a:defRPr sz="3733">
                <a:latin typeface="Times"/>
                <a:ea typeface="Times"/>
                <a:cs typeface="Times"/>
                <a:sym typeface="Times"/>
              </a:defRPr>
            </a:lvl1pPr>
          </a:lstStyle>
          <a:p>
            <a:r>
              <a:t>Pourquoi bâille-t-on ?</a:t>
            </a:r>
            <a:endParaRPr sz="1200"/>
          </a:p>
        </p:txBody>
      </p:sp>
      <p:sp>
        <p:nvSpPr>
          <p:cNvPr id="6" name="Rectangle 5"/>
          <p:cNvSpPr/>
          <p:nvPr/>
        </p:nvSpPr>
        <p:spPr>
          <a:xfrm>
            <a:off x="214282" y="1428736"/>
            <a:ext cx="8572560" cy="5016758"/>
          </a:xfrm>
          <a:prstGeom prst="rect">
            <a:avLst/>
          </a:prstGeom>
        </p:spPr>
        <p:txBody>
          <a:bodyPr wrap="square">
            <a:spAutoFit/>
          </a:bodyPr>
          <a:lstStyle/>
          <a:p>
            <a:r>
              <a:rPr lang="fr-FR" sz="1600" dirty="0" smtClean="0">
                <a:latin typeface="Arial" pitchFamily="34" charset="0"/>
                <a:cs typeface="Arial" pitchFamily="34" charset="0"/>
              </a:rPr>
              <a:t>Encore aujourd’hui, c’est un mystère. </a:t>
            </a:r>
          </a:p>
          <a:p>
            <a:r>
              <a:rPr lang="fr-FR" sz="1600" dirty="0" smtClean="0">
                <a:latin typeface="Arial" pitchFamily="34" charset="0"/>
                <a:cs typeface="Arial" pitchFamily="34" charset="0"/>
              </a:rPr>
              <a:t>Le bâillement servirait à stimuler notre vigilance.</a:t>
            </a:r>
          </a:p>
          <a:p>
            <a:r>
              <a:rPr lang="fr-FR" sz="1600" dirty="0" smtClean="0">
                <a:latin typeface="Arial" pitchFamily="34" charset="0"/>
                <a:cs typeface="Arial" pitchFamily="34" charset="0"/>
              </a:rPr>
              <a:t>Au cours de la journée, nous accumulons plusieurs facteurs </a:t>
            </a:r>
            <a:r>
              <a:rPr lang="fr-FR" sz="1600" dirty="0" err="1" smtClean="0">
                <a:latin typeface="Arial" pitchFamily="34" charset="0"/>
                <a:cs typeface="Arial" pitchFamily="34" charset="0"/>
              </a:rPr>
              <a:t>somnogènes</a:t>
            </a:r>
            <a:r>
              <a:rPr lang="fr-FR" sz="1600" dirty="0" smtClean="0">
                <a:latin typeface="Arial" pitchFamily="34" charset="0"/>
                <a:cs typeface="Arial" pitchFamily="34" charset="0"/>
              </a:rPr>
              <a:t> dans le liquide céphalorachidien. </a:t>
            </a:r>
          </a:p>
          <a:p>
            <a:r>
              <a:rPr lang="fr-FR" sz="1600" dirty="0" smtClean="0">
                <a:latin typeface="Arial" pitchFamily="34" charset="0"/>
                <a:cs typeface="Arial" pitchFamily="34" charset="0"/>
              </a:rPr>
              <a:t>Bâiller favoriserait leur élimination. </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À l’image du rire ou des pleurs, la réplication du bâillement fait appel à la théorie de l’esprit, c’est-à- dire la capacité d’adopter le point de vue de l’autre et de décoder son état émotionnel. </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Cette </a:t>
            </a:r>
            <a:r>
              <a:rPr lang="fr-FR" sz="1600" dirty="0" smtClean="0">
                <a:latin typeface="Arial" pitchFamily="34" charset="0"/>
                <a:cs typeface="Arial" pitchFamily="34" charset="0"/>
              </a:rPr>
              <a:t>aptitude mentale est observée chez l’homme, les grands singes et serait retrouvée chez l’éléphant, les perroquets et peut-être d’autres espèces. </a:t>
            </a:r>
          </a:p>
          <a:p>
            <a:r>
              <a:rPr lang="fr-FR" sz="1600" dirty="0" smtClean="0">
                <a:latin typeface="Arial" pitchFamily="34" charset="0"/>
                <a:cs typeface="Arial" pitchFamily="34" charset="0"/>
              </a:rPr>
              <a:t>Mais nous ne sommes pas tous dotés de cette capacité de compassion. </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Environ </a:t>
            </a:r>
            <a:r>
              <a:rPr lang="fr-FR" sz="1600" dirty="0" smtClean="0">
                <a:latin typeface="Arial" pitchFamily="34" charset="0"/>
                <a:cs typeface="Arial" pitchFamily="34" charset="0"/>
              </a:rPr>
              <a:t>trois-quarts de la population est sensible au bâillement, et ce d’autant plus qu’un lien affectif nous lie à cette personne. </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Fait </a:t>
            </a:r>
            <a:r>
              <a:rPr lang="fr-FR" sz="1600" dirty="0" smtClean="0">
                <a:latin typeface="Arial" pitchFamily="34" charset="0"/>
                <a:cs typeface="Arial" pitchFamily="34" charset="0"/>
              </a:rPr>
              <a:t>amusant : des publicitaires ont montré dans les années 1960 que les personnes les plus sensibles aux bâillements des autres sont aussi les plus réceptives à la publicité. </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En </a:t>
            </a:r>
            <a:r>
              <a:rPr lang="fr-FR" sz="1600" dirty="0" smtClean="0">
                <a:latin typeface="Arial" pitchFamily="34" charset="0"/>
                <a:cs typeface="Arial" pitchFamily="34" charset="0"/>
              </a:rPr>
              <a:t>revanche bâiller permet de retrouver le calme après un moment de stress et est bien associé à un symptôme de fatigue. </a:t>
            </a:r>
            <a:endParaRPr lang="fr-FR" sz="1600" dirty="0">
              <a:latin typeface="Arial" pitchFamily="34" charset="0"/>
              <a:cs typeface="Arial" pitchFamily="34" charset="0"/>
            </a:endParaRPr>
          </a:p>
        </p:txBody>
      </p:sp>
    </p:spTree>
  </p:cSld>
  <p:clrMapOvr>
    <a:masterClrMapping/>
  </p:clrMapOvr>
  <p:transition spd="med"/>
  <p:timing>
    <p:tnLst>
      <p:par>
        <p:cTn id="1" dur="indefinite" restart="never" fill="hold"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52</a:t>
            </a:fld>
            <a:endParaRPr/>
          </a:p>
        </p:txBody>
      </p:sp>
      <p:sp>
        <p:nvSpPr>
          <p:cNvPr id="424" name="Fatigue"/>
          <p:cNvSpPr txBox="1"/>
          <p:nvPr/>
        </p:nvSpPr>
        <p:spPr>
          <a:xfrm>
            <a:off x="3332337" y="106679"/>
            <a:ext cx="145884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Fatigue</a:t>
            </a:r>
          </a:p>
        </p:txBody>
      </p:sp>
      <p:sp>
        <p:nvSpPr>
          <p:cNvPr id="425" name="La fatigue peut être d’origine physique, mentale ou sensorielle."/>
          <p:cNvSpPr txBox="1"/>
          <p:nvPr/>
        </p:nvSpPr>
        <p:spPr>
          <a:xfrm>
            <a:off x="30337" y="919480"/>
            <a:ext cx="728363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ts val="4400"/>
              </a:lnSpc>
              <a:spcBef>
                <a:spcPts val="1200"/>
              </a:spcBef>
              <a:defRPr sz="1866" b="1">
                <a:solidFill>
                  <a:srgbClr val="262B2F"/>
                </a:solidFill>
                <a:latin typeface="+mj-lt"/>
                <a:ea typeface="+mj-ea"/>
                <a:cs typeface="+mj-cs"/>
                <a:sym typeface="Helvetica"/>
              </a:defRPr>
            </a:lvl1pPr>
          </a:lstStyle>
          <a:p>
            <a:r>
              <a:t>La fatigue peut être d’origine physique, mentale ou sensorielle. </a:t>
            </a:r>
          </a:p>
        </p:txBody>
      </p:sp>
      <p:pic>
        <p:nvPicPr>
          <p:cNvPr id="428" name="Galerie d’images" descr="Galerie d’images"/>
          <p:cNvPicPr>
            <a:picLocks noChangeAspect="1"/>
          </p:cNvPicPr>
          <p:nvPr/>
        </p:nvPicPr>
        <p:blipFill>
          <a:blip r:embed="rId2">
            <a:extLst/>
          </a:blip>
          <a:srcRect t="5205" b="5205"/>
          <a:stretch>
            <a:fillRect/>
          </a:stretch>
        </p:blipFill>
        <p:spPr>
          <a:xfrm>
            <a:off x="5511800" y="2583179"/>
            <a:ext cx="3012183" cy="3812264"/>
          </a:xfrm>
          <a:prstGeom prst="rect">
            <a:avLst/>
          </a:prstGeom>
          <a:ln w="12700">
            <a:miter lim="400000"/>
          </a:ln>
        </p:spPr>
      </p:pic>
      <p:sp>
        <p:nvSpPr>
          <p:cNvPr id="8" name="Rectangle 7"/>
          <p:cNvSpPr/>
          <p:nvPr/>
        </p:nvSpPr>
        <p:spPr>
          <a:xfrm>
            <a:off x="142844" y="1571612"/>
            <a:ext cx="8715436" cy="830997"/>
          </a:xfrm>
          <a:prstGeom prst="rect">
            <a:avLst/>
          </a:prstGeom>
        </p:spPr>
        <p:txBody>
          <a:bodyPr wrap="square">
            <a:spAutoFit/>
          </a:bodyPr>
          <a:lstStyle/>
          <a:p>
            <a:r>
              <a:rPr lang="fr-FR" sz="1600" dirty="0" smtClean="0">
                <a:latin typeface="Arial" pitchFamily="34" charset="0"/>
                <a:cs typeface="Arial" pitchFamily="34" charset="0"/>
              </a:rPr>
              <a:t>Le seul point commun entre les différents types de fatigue est une sollicitation trop importante </a:t>
            </a:r>
          </a:p>
          <a:p>
            <a:r>
              <a:rPr lang="fr-FR" sz="1600" dirty="0" smtClean="0">
                <a:latin typeface="Arial" pitchFamily="34" charset="0"/>
                <a:cs typeface="Arial" pitchFamily="34" charset="0"/>
              </a:rPr>
              <a:t>par rapport à une capacité à exécuter un travail physique, à subir une pression mentale ou à acquérir des informations sensorielles, qu'elles soient auditives ou visuelles. </a:t>
            </a:r>
            <a:endParaRPr lang="fr-FR" sz="1600" dirty="0">
              <a:latin typeface="Arial" pitchFamily="34" charset="0"/>
              <a:cs typeface="Arial" pitchFamily="34" charset="0"/>
            </a:endParaRPr>
          </a:p>
        </p:txBody>
      </p:sp>
      <p:sp>
        <p:nvSpPr>
          <p:cNvPr id="9" name="Rectangle 8"/>
          <p:cNvSpPr/>
          <p:nvPr/>
        </p:nvSpPr>
        <p:spPr>
          <a:xfrm>
            <a:off x="142844" y="2571744"/>
            <a:ext cx="5500726" cy="2800767"/>
          </a:xfrm>
          <a:prstGeom prst="rect">
            <a:avLst/>
          </a:prstGeom>
        </p:spPr>
        <p:txBody>
          <a:bodyPr wrap="square">
            <a:spAutoFit/>
          </a:bodyPr>
          <a:lstStyle/>
          <a:p>
            <a:r>
              <a:rPr lang="fr-FR" sz="1600" dirty="0" smtClean="0">
                <a:latin typeface="Arial" pitchFamily="34" charset="0"/>
                <a:cs typeface="Arial" pitchFamily="34" charset="0"/>
              </a:rPr>
              <a:t>Il faut différencier l’asthénie de la fatigue, bien que ces deux notions soient souvent confondues. </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L’asthénie </a:t>
            </a:r>
            <a:r>
              <a:rPr lang="fr-FR" sz="1600" dirty="0" smtClean="0">
                <a:latin typeface="Arial" pitchFamily="34" charset="0"/>
                <a:cs typeface="Arial" pitchFamily="34" charset="0"/>
              </a:rPr>
              <a:t>est une sensation d’épuisement avec </a:t>
            </a:r>
          </a:p>
          <a:p>
            <a:r>
              <a:rPr lang="fr-FR" sz="1600" dirty="0" smtClean="0">
                <a:latin typeface="Arial" pitchFamily="34" charset="0"/>
                <a:cs typeface="Arial" pitchFamily="34" charset="0"/>
              </a:rPr>
              <a:t>anticipation sur l’activité à venir</a:t>
            </a:r>
          </a:p>
          <a:p>
            <a:r>
              <a:rPr lang="fr-FR" sz="1600" dirty="0" smtClean="0">
                <a:latin typeface="Arial" pitchFamily="34" charset="0"/>
                <a:cs typeface="Arial" pitchFamily="34" charset="0"/>
              </a:rPr>
              <a:t> </a:t>
            </a:r>
          </a:p>
          <a:p>
            <a:r>
              <a:rPr lang="fr-FR" sz="1600" b="1" dirty="0" smtClean="0">
                <a:solidFill>
                  <a:srgbClr val="00B050"/>
                </a:solidFill>
                <a:latin typeface="Arial" pitchFamily="34" charset="0"/>
                <a:cs typeface="Arial" pitchFamily="34" charset="0"/>
              </a:rPr>
              <a:t>La fatigue est pour sa part normale et physiologique. </a:t>
            </a:r>
          </a:p>
          <a:p>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Ce qui est anormal, c’est que la fatigue se prolonge. </a:t>
            </a:r>
          </a:p>
          <a:p>
            <a:r>
              <a:rPr lang="fr-FR" sz="1600" dirty="0" smtClean="0">
                <a:latin typeface="Arial" pitchFamily="34" charset="0"/>
                <a:cs typeface="Arial" pitchFamily="34" charset="0"/>
              </a:rPr>
              <a:t>On parle de fatigue chronique lorsque ce symptôme </a:t>
            </a:r>
          </a:p>
          <a:p>
            <a:r>
              <a:rPr lang="fr-FR" sz="1600" dirty="0" smtClean="0">
                <a:latin typeface="Arial" pitchFamily="34" charset="0"/>
                <a:cs typeface="Arial" pitchFamily="34" charset="0"/>
              </a:rPr>
              <a:t>dure plus de 6 mois.</a:t>
            </a:r>
            <a:endParaRPr lang="fr-FR" sz="1600" dirty="0">
              <a:latin typeface="Arial" pitchFamily="34" charset="0"/>
              <a:cs typeface="Arial"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53</a:t>
            </a:fld>
            <a:endParaRPr/>
          </a:p>
        </p:txBody>
      </p:sp>
      <p:sp>
        <p:nvSpPr>
          <p:cNvPr id="436" name="Fatigue"/>
          <p:cNvSpPr txBox="1"/>
          <p:nvPr/>
        </p:nvSpPr>
        <p:spPr>
          <a:xfrm>
            <a:off x="3205337" y="138430"/>
            <a:ext cx="145884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Fatigue</a:t>
            </a:r>
          </a:p>
        </p:txBody>
      </p:sp>
      <p:sp>
        <p:nvSpPr>
          <p:cNvPr id="9" name="Rectangle 8"/>
          <p:cNvSpPr/>
          <p:nvPr/>
        </p:nvSpPr>
        <p:spPr>
          <a:xfrm>
            <a:off x="357158" y="857232"/>
            <a:ext cx="8429684" cy="4770537"/>
          </a:xfrm>
          <a:prstGeom prst="rect">
            <a:avLst/>
          </a:prstGeom>
        </p:spPr>
        <p:txBody>
          <a:bodyPr wrap="square">
            <a:spAutoFit/>
          </a:bodyPr>
          <a:lstStyle/>
          <a:p>
            <a:r>
              <a:rPr lang="fr-FR" sz="1600" dirty="0" smtClean="0">
                <a:latin typeface="Arial" pitchFamily="34" charset="0"/>
                <a:cs typeface="Arial" pitchFamily="34" charset="0"/>
              </a:rPr>
              <a:t>La fatigue musculaire est fréquente et s'explique facilement. </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La fatigue musculaire a deux origines différentes:</a:t>
            </a:r>
          </a:p>
          <a:p>
            <a:r>
              <a:rPr lang="fr-FR" sz="1600" dirty="0" smtClean="0">
                <a:latin typeface="Arial" pitchFamily="34" charset="0"/>
                <a:cs typeface="Arial" pitchFamily="34" charset="0"/>
              </a:rPr>
              <a:t>- L'une est centrale : elle prend naissance à partir de commandes musculaires au niveau du cerveau </a:t>
            </a:r>
          </a:p>
          <a:p>
            <a:r>
              <a:rPr lang="fr-FR" sz="1600" dirty="0" smtClean="0">
                <a:latin typeface="Arial" pitchFamily="34" charset="0"/>
                <a:cs typeface="Arial" pitchFamily="34" charset="0"/>
              </a:rPr>
              <a:t>- L'autre est périphérique : elle prend naissance au niveau des muscles et concerne les mécanismes qui sont à l'origine de la contraction musculaire. </a:t>
            </a:r>
            <a:r>
              <a:rPr lang="fr-FR" sz="1600" dirty="0" smtClean="0">
                <a:latin typeface="Arial" pitchFamily="34" charset="0"/>
                <a:cs typeface="Arial" pitchFamily="34" charset="0"/>
              </a:rPr>
              <a:t/>
            </a:r>
            <a:br>
              <a:rPr lang="fr-FR" sz="1600" dirty="0" smtClean="0">
                <a:latin typeface="Arial" pitchFamily="34" charset="0"/>
                <a:cs typeface="Arial" pitchFamily="34" charset="0"/>
              </a:rPr>
            </a:br>
            <a:r>
              <a:rPr lang="fr-FR" sz="1600" dirty="0" smtClean="0">
                <a:latin typeface="Arial" pitchFamily="34" charset="0"/>
                <a:cs typeface="Arial" pitchFamily="34" charset="0"/>
              </a:rPr>
              <a:t>La </a:t>
            </a:r>
            <a:r>
              <a:rPr lang="fr-FR" sz="1600" dirty="0" smtClean="0">
                <a:latin typeface="Arial" pitchFamily="34" charset="0"/>
                <a:cs typeface="Arial" pitchFamily="34" charset="0"/>
              </a:rPr>
              <a:t>fatigue que nous ressentons quotidiennement est de type périphérique.</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La fatigue musculaire dépend de deux phénomènes métaboliques différents : </a:t>
            </a:r>
          </a:p>
          <a:p>
            <a:r>
              <a:rPr lang="fr-FR" sz="1600" dirty="0" smtClean="0">
                <a:latin typeface="Arial" pitchFamily="34" charset="0"/>
                <a:cs typeface="Arial" pitchFamily="34" charset="0"/>
              </a:rPr>
              <a:t>Une </a:t>
            </a:r>
            <a:r>
              <a:rPr lang="fr-FR" sz="1600" dirty="0" smtClean="0">
                <a:latin typeface="Arial" pitchFamily="34" charset="0"/>
                <a:cs typeface="Arial" pitchFamily="34" charset="0"/>
              </a:rPr>
              <a:t>diminution de la fourniture d'énergie et une modification de l'équilibre électrochimique de la cellule musculaire. </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En </a:t>
            </a:r>
            <a:r>
              <a:rPr lang="fr-FR" sz="1600" dirty="0" smtClean="0">
                <a:latin typeface="Arial" pitchFamily="34" charset="0"/>
                <a:cs typeface="Arial" pitchFamily="34" charset="0"/>
              </a:rPr>
              <a:t>fonction du type d'effort, les mécanismes mis en place sont différents car ils font appel à des fibres musculaires différentes : </a:t>
            </a:r>
          </a:p>
          <a:p>
            <a:r>
              <a:rPr lang="fr-FR" sz="1600" dirty="0" smtClean="0">
                <a:latin typeface="Arial" pitchFamily="34" charset="0"/>
                <a:cs typeface="Arial" pitchFamily="34" charset="0"/>
              </a:rPr>
              <a:t>- Les </a:t>
            </a:r>
            <a:r>
              <a:rPr lang="fr-FR" sz="1600" dirty="0" smtClean="0">
                <a:latin typeface="Arial" pitchFamily="34" charset="0"/>
                <a:cs typeface="Arial" pitchFamily="34" charset="0"/>
              </a:rPr>
              <a:t>fibres de type II B dont le métabolisme est centré sur les sucres : elles sont utilisées </a:t>
            </a:r>
            <a:r>
              <a:rPr lang="fr-FR" sz="1600" dirty="0" smtClean="0">
                <a:latin typeface="Arial" pitchFamily="34" charset="0"/>
                <a:cs typeface="Arial" pitchFamily="34" charset="0"/>
              </a:rPr>
              <a:t>-dans </a:t>
            </a:r>
            <a:r>
              <a:rPr lang="fr-FR" sz="1600" dirty="0" smtClean="0">
                <a:latin typeface="Arial" pitchFamily="34" charset="0"/>
                <a:cs typeface="Arial" pitchFamily="34" charset="0"/>
              </a:rPr>
              <a:t>les efforts brefs et intenses </a:t>
            </a:r>
          </a:p>
          <a:p>
            <a:r>
              <a:rPr lang="fr-FR" sz="1600" dirty="0" smtClean="0">
                <a:latin typeface="Arial" pitchFamily="34" charset="0"/>
                <a:cs typeface="Arial" pitchFamily="34" charset="0"/>
              </a:rPr>
              <a:t>- Les </a:t>
            </a:r>
            <a:r>
              <a:rPr lang="fr-FR" sz="1600" dirty="0" smtClean="0">
                <a:latin typeface="Arial" pitchFamily="34" charset="0"/>
                <a:cs typeface="Arial" pitchFamily="34" charset="0"/>
              </a:rPr>
              <a:t>fibres de type I et II Ad dont le métabolisme est fondé sur l'utilisation de l'oxygène ; elles sont utilisées dans les efforts d'intensité modérée et de longue durée </a:t>
            </a:r>
            <a:endParaRPr lang="fr-FR" sz="1600" dirty="0">
              <a:latin typeface="Arial" pitchFamily="34" charset="0"/>
              <a:cs typeface="Arial" pitchFamily="34" charset="0"/>
            </a:endParaRPr>
          </a:p>
        </p:txBody>
      </p:sp>
    </p:spTree>
  </p:cSld>
  <p:clrMapOvr>
    <a:masterClrMapping/>
  </p:clrMapOvr>
  <p:transition spd="med"/>
  <p:timing>
    <p:tnLst>
      <p:par>
        <p:cTn id="1" dur="indefinite" restart="never" fill="hold"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54</a:t>
            </a:fld>
            <a:endParaRPr/>
          </a:p>
        </p:txBody>
      </p:sp>
      <p:sp>
        <p:nvSpPr>
          <p:cNvPr id="439" name="En cas d’effort bref et intense, la fatigue est la résultante de l'insuffisance de libération de calcium qui entraîne une augmentation de l'acidité dans les cellules musculaires et l'accumulation de déchets comme l'ammonium et le lactate dont les effets nocifs sont réels."/>
          <p:cNvSpPr txBox="1"/>
          <p:nvPr/>
        </p:nvSpPr>
        <p:spPr>
          <a:xfrm>
            <a:off x="5477" y="1154429"/>
            <a:ext cx="92396" cy="494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lnSpc>
                <a:spcPts val="3700"/>
              </a:lnSpc>
              <a:spcBef>
                <a:spcPts val="1200"/>
              </a:spcBef>
              <a:defRPr sz="1600">
                <a:latin typeface="+mj-lt"/>
                <a:ea typeface="+mj-ea"/>
                <a:cs typeface="+mj-cs"/>
                <a:sym typeface="Helvetica"/>
              </a:defRPr>
            </a:pPr>
            <a:endParaRPr/>
          </a:p>
        </p:txBody>
      </p:sp>
      <p:sp>
        <p:nvSpPr>
          <p:cNvPr id="441" name="Fatigue"/>
          <p:cNvSpPr txBox="1"/>
          <p:nvPr/>
        </p:nvSpPr>
        <p:spPr>
          <a:xfrm>
            <a:off x="3179937" y="144779"/>
            <a:ext cx="145884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Fatigue</a:t>
            </a:r>
          </a:p>
        </p:txBody>
      </p:sp>
      <p:sp>
        <p:nvSpPr>
          <p:cNvPr id="6" name="Rectangle 5"/>
          <p:cNvSpPr/>
          <p:nvPr/>
        </p:nvSpPr>
        <p:spPr>
          <a:xfrm>
            <a:off x="214282" y="1214984"/>
            <a:ext cx="8501122" cy="3785652"/>
          </a:xfrm>
          <a:prstGeom prst="rect">
            <a:avLst/>
          </a:prstGeom>
        </p:spPr>
        <p:txBody>
          <a:bodyPr wrap="square">
            <a:spAutoFit/>
          </a:bodyPr>
          <a:lstStyle/>
          <a:p>
            <a:r>
              <a:rPr lang="fr-FR" sz="1600" dirty="0" smtClean="0">
                <a:latin typeface="Arial" pitchFamily="34" charset="0"/>
                <a:cs typeface="Arial" pitchFamily="34" charset="0"/>
              </a:rPr>
              <a:t>En cas d’effort bref et intense, la fatigue est la résultante de l'insuffisance de libération de calcium qui entraîne une augmentation de l'acidité dans les cellules musculaires et l'accumulation de déchets comme l'ammonium et le lactate dont les effets nocifs sont réels. </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En cas d’effort prolongé, la fatigue est directement liée à une diminution, voire une disparition des stocks musculaires de glycogène, qui est le composant énergétique assurant le fonctionnement musculaire. </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Il semble néanmoins que ce glycogène, pour essentiel qu'il soit, ne soit pas le seul responsable : </a:t>
            </a:r>
          </a:p>
          <a:p>
            <a:r>
              <a:rPr lang="fr-FR" sz="1600" dirty="0" smtClean="0">
                <a:latin typeface="Arial" pitchFamily="34" charset="0"/>
                <a:cs typeface="Arial" pitchFamily="34" charset="0"/>
              </a:rPr>
              <a:t>- La </a:t>
            </a:r>
            <a:r>
              <a:rPr lang="fr-FR" sz="1600" dirty="0" smtClean="0">
                <a:latin typeface="Arial" pitchFamily="34" charset="0"/>
                <a:cs typeface="Arial" pitchFamily="34" charset="0"/>
              </a:rPr>
              <a:t>déshydratation, </a:t>
            </a:r>
          </a:p>
          <a:p>
            <a:r>
              <a:rPr lang="fr-FR" sz="1600" dirty="0" smtClean="0">
                <a:latin typeface="Arial" pitchFamily="34" charset="0"/>
                <a:cs typeface="Arial" pitchFamily="34" charset="0"/>
              </a:rPr>
              <a:t>- L’hypoglycémie </a:t>
            </a:r>
            <a:r>
              <a:rPr lang="fr-FR" sz="1600" dirty="0" smtClean="0">
                <a:latin typeface="Arial" pitchFamily="34" charset="0"/>
                <a:cs typeface="Arial" pitchFamily="34" charset="0"/>
              </a:rPr>
              <a:t>(manque de sucre) </a:t>
            </a:r>
          </a:p>
          <a:p>
            <a:pPr>
              <a:buFontTx/>
              <a:buChar char="-"/>
            </a:pPr>
            <a:r>
              <a:rPr lang="fr-FR" sz="1600" dirty="0" smtClean="0">
                <a:latin typeface="Arial" pitchFamily="34" charset="0"/>
                <a:cs typeface="Arial" pitchFamily="34" charset="0"/>
              </a:rPr>
              <a:t>L'hyperthermie </a:t>
            </a:r>
            <a:r>
              <a:rPr lang="fr-FR" sz="1600" dirty="0" smtClean="0">
                <a:latin typeface="Arial" pitchFamily="34" charset="0"/>
                <a:cs typeface="Arial" pitchFamily="34" charset="0"/>
              </a:rPr>
              <a:t>(température trop élevée)</a:t>
            </a:r>
          </a:p>
          <a:p>
            <a:r>
              <a:rPr lang="fr-FR" sz="1600" dirty="0" smtClean="0">
                <a:latin typeface="Arial" pitchFamily="34" charset="0"/>
                <a:cs typeface="Arial" pitchFamily="34" charset="0"/>
              </a:rPr>
              <a:t>pourraient </a:t>
            </a:r>
            <a:r>
              <a:rPr lang="fr-FR" sz="1600" dirty="0" smtClean="0">
                <a:latin typeface="Arial" pitchFamily="34" charset="0"/>
                <a:cs typeface="Arial" pitchFamily="34" charset="0"/>
              </a:rPr>
              <a:t>avoir un rôle important dans ce phénomène d'épuisement musculaire précédé par la sensation de fatigue. </a:t>
            </a:r>
            <a:endParaRPr lang="fr-FR" sz="1600" dirty="0">
              <a:latin typeface="Arial" pitchFamily="34" charset="0"/>
              <a:cs typeface="Arial"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1"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55</a:t>
            </a:fld>
            <a:endParaRPr/>
          </a:p>
        </p:txBody>
      </p:sp>
      <p:sp>
        <p:nvSpPr>
          <p:cNvPr id="447" name="Ne parlant pas dans ce cours de fatigue pathologique le seul remède est le repos et tout simplement  le sommeil"/>
          <p:cNvSpPr txBox="1"/>
          <p:nvPr/>
        </p:nvSpPr>
        <p:spPr>
          <a:xfrm>
            <a:off x="785786" y="4714884"/>
            <a:ext cx="6679070" cy="70788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Ne parlant pas dans ce cours de </a:t>
            </a:r>
            <a:r>
              <a:rPr/>
              <a:t>fatigue </a:t>
            </a:r>
            <a:r>
              <a:rPr smtClean="0"/>
              <a:t>pathologique</a:t>
            </a:r>
            <a:r>
              <a:rPr lang="fr-FR" dirty="0" smtClean="0"/>
              <a:t>.</a:t>
            </a:r>
          </a:p>
          <a:p>
            <a:r>
              <a:rPr lang="fr-FR" dirty="0" smtClean="0"/>
              <a:t>L</a:t>
            </a:r>
            <a:r>
              <a:rPr smtClean="0"/>
              <a:t>e </a:t>
            </a:r>
            <a:r>
              <a:t>seul remède est le repos et tout </a:t>
            </a:r>
            <a:r>
              <a:rPr/>
              <a:t>simplement </a:t>
            </a:r>
            <a:r>
              <a:rPr sz="2200" b="1" smtClean="0"/>
              <a:t>le </a:t>
            </a:r>
            <a:r>
              <a:rPr sz="2200" b="1"/>
              <a:t>sommeil</a:t>
            </a:r>
          </a:p>
        </p:txBody>
      </p:sp>
      <p:sp>
        <p:nvSpPr>
          <p:cNvPr id="449" name="Fatigue"/>
          <p:cNvSpPr txBox="1"/>
          <p:nvPr/>
        </p:nvSpPr>
        <p:spPr>
          <a:xfrm>
            <a:off x="3675237" y="195579"/>
            <a:ext cx="145884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Fatigue</a:t>
            </a:r>
          </a:p>
        </p:txBody>
      </p:sp>
      <p:sp>
        <p:nvSpPr>
          <p:cNvPr id="9" name="Rectangle 8"/>
          <p:cNvSpPr/>
          <p:nvPr/>
        </p:nvSpPr>
        <p:spPr>
          <a:xfrm>
            <a:off x="214282" y="785794"/>
            <a:ext cx="8786874" cy="3539430"/>
          </a:xfrm>
          <a:prstGeom prst="rect">
            <a:avLst/>
          </a:prstGeom>
        </p:spPr>
        <p:txBody>
          <a:bodyPr wrap="square">
            <a:spAutoFit/>
          </a:bodyPr>
          <a:lstStyle/>
          <a:p>
            <a:r>
              <a:rPr lang="fr-FR" sz="1600" dirty="0" smtClean="0">
                <a:latin typeface="Arial" pitchFamily="34" charset="0"/>
                <a:cs typeface="Arial" pitchFamily="34" charset="0"/>
              </a:rPr>
              <a:t>Dans tous les cas, l'activité musculaire intense est consommatrice d'énergie, ce qui entraîne, comme dans tout processus énergétique, la production de déchets. </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Les déchets dits métaboliques, composés essentiellement de lactate et d'ammonium, bloquent les systèmes producteurs d'énergie et les systèmes d'élimination. </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L'impossibilité </a:t>
            </a:r>
            <a:r>
              <a:rPr lang="fr-FR" sz="1600" dirty="0" smtClean="0">
                <a:latin typeface="Arial" pitchFamily="34" charset="0"/>
                <a:cs typeface="Arial" pitchFamily="34" charset="0"/>
              </a:rPr>
              <a:t>progressive d'apporter plus d'énergie implique inéluctablement l'arrêt de l'effort. </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La </a:t>
            </a:r>
            <a:r>
              <a:rPr lang="fr-FR" sz="1600" dirty="0" smtClean="0">
                <a:latin typeface="Arial" pitchFamily="34" charset="0"/>
                <a:cs typeface="Arial" pitchFamily="34" charset="0"/>
              </a:rPr>
              <a:t>fatigue musculaire peut avoir des conséquences sur :</a:t>
            </a:r>
          </a:p>
          <a:p>
            <a:r>
              <a:rPr lang="fr-FR" sz="1600" dirty="0" smtClean="0">
                <a:latin typeface="Arial" pitchFamily="34" charset="0"/>
                <a:cs typeface="Arial" pitchFamily="34" charset="0"/>
              </a:rPr>
              <a:t>- La </a:t>
            </a:r>
            <a:r>
              <a:rPr lang="fr-FR" sz="1600" dirty="0" smtClean="0">
                <a:latin typeface="Arial" pitchFamily="34" charset="0"/>
                <a:cs typeface="Arial" pitchFamily="34" charset="0"/>
              </a:rPr>
              <a:t>précision avec laquelle les gestes sont réalisés </a:t>
            </a:r>
          </a:p>
          <a:p>
            <a:pPr>
              <a:buFontTx/>
              <a:buChar char="-"/>
            </a:pPr>
            <a:r>
              <a:rPr lang="fr-FR" sz="1600" dirty="0" smtClean="0">
                <a:latin typeface="Arial" pitchFamily="34" charset="0"/>
                <a:cs typeface="Arial" pitchFamily="34" charset="0"/>
              </a:rPr>
              <a:t> La </a:t>
            </a:r>
            <a:r>
              <a:rPr lang="fr-FR" sz="1600" dirty="0" smtClean="0">
                <a:latin typeface="Arial" pitchFamily="34" charset="0"/>
                <a:cs typeface="Arial" pitchFamily="34" charset="0"/>
              </a:rPr>
              <a:t>capacité même à réaliser ces </a:t>
            </a:r>
            <a:r>
              <a:rPr lang="fr-FR" sz="1600" dirty="0" smtClean="0">
                <a:latin typeface="Arial" pitchFamily="34" charset="0"/>
                <a:cs typeface="Arial" pitchFamily="34" charset="0"/>
              </a:rPr>
              <a:t>gestes</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Ces déchets accumulés dans l’organisme à des doses toxiques peuvent être transportés vers le cerveau et être alors responsables des sensations de malaises, de fatigue générale et donner l’envie de dormir</a:t>
            </a:r>
            <a:endParaRPr lang="fr-FR" sz="1600" dirty="0">
              <a:latin typeface="Arial" pitchFamily="34" charset="0"/>
              <a:cs typeface="Arial"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5" nodeType="clickEffect">
                                  <p:stCondLst>
                                    <p:cond delay="0"/>
                                  </p:stCondLst>
                                  <p:iterate>
                                    <p:tmAbs val="0"/>
                                  </p:iterate>
                                  <p:childTnLst>
                                    <p:set>
                                      <p:cBhvr>
                                        <p:cTn id="6" fill="hold"/>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5"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56</a:t>
            </a:fld>
            <a:endParaRPr/>
          </a:p>
        </p:txBody>
      </p:sp>
      <p:sp>
        <p:nvSpPr>
          <p:cNvPr id="452" name="L'entraînement physique permet aussi d'améliorer la résistance à la fatigue"/>
          <p:cNvSpPr txBox="1"/>
          <p:nvPr/>
        </p:nvSpPr>
        <p:spPr>
          <a:xfrm>
            <a:off x="285720" y="5906154"/>
            <a:ext cx="8083405" cy="3803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t>L'entraînement physique permet aussi d'améliorer la résistance à la fatigue</a:t>
            </a:r>
          </a:p>
        </p:txBody>
      </p:sp>
      <p:pic>
        <p:nvPicPr>
          <p:cNvPr id="453" name="Galerie d’images" descr="Galerie d’images"/>
          <p:cNvPicPr>
            <a:picLocks noChangeAspect="1"/>
          </p:cNvPicPr>
          <p:nvPr/>
        </p:nvPicPr>
        <p:blipFill>
          <a:blip r:embed="rId2">
            <a:extLst/>
          </a:blip>
          <a:srcRect t="4696" b="4696"/>
          <a:stretch>
            <a:fillRect/>
          </a:stretch>
        </p:blipFill>
        <p:spPr>
          <a:xfrm>
            <a:off x="622300" y="764331"/>
            <a:ext cx="7366000" cy="4999138"/>
          </a:xfrm>
          <a:prstGeom prst="rect">
            <a:avLst/>
          </a:prstGeom>
          <a:ln w="12700">
            <a:miter lim="400000"/>
          </a:ln>
        </p:spPr>
      </p:pic>
      <p:sp>
        <p:nvSpPr>
          <p:cNvPr id="454" name="Fatigue"/>
          <p:cNvSpPr txBox="1"/>
          <p:nvPr/>
        </p:nvSpPr>
        <p:spPr>
          <a:xfrm>
            <a:off x="3726037" y="136842"/>
            <a:ext cx="145884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Fatigue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57</a:t>
            </a:fld>
            <a:endParaRPr/>
          </a:p>
        </p:txBody>
      </p:sp>
      <p:sp>
        <p:nvSpPr>
          <p:cNvPr id="457" name="Turbulence en altitude"/>
          <p:cNvSpPr txBox="1"/>
          <p:nvPr/>
        </p:nvSpPr>
        <p:spPr>
          <a:xfrm>
            <a:off x="3205337" y="93980"/>
            <a:ext cx="4140546" cy="5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Turbulence en altitude</a:t>
            </a:r>
          </a:p>
        </p:txBody>
      </p:sp>
      <p:pic>
        <p:nvPicPr>
          <p:cNvPr id="458" name="Galerie d’images" descr="Galerie d’images"/>
          <p:cNvPicPr>
            <a:picLocks noChangeAspect="1"/>
          </p:cNvPicPr>
          <p:nvPr/>
        </p:nvPicPr>
        <p:blipFill>
          <a:blip r:embed="rId2">
            <a:extLst/>
          </a:blip>
          <a:srcRect l="1663" r="1663"/>
          <a:stretch>
            <a:fillRect/>
          </a:stretch>
        </p:blipFill>
        <p:spPr>
          <a:xfrm>
            <a:off x="753839" y="1291530"/>
            <a:ext cx="7227888" cy="480834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58</a:t>
            </a:fld>
            <a:endParaRPr/>
          </a:p>
        </p:txBody>
      </p:sp>
      <p:sp>
        <p:nvSpPr>
          <p:cNvPr id="461" name="Le système vestibulaire est un organe sensoriel barosensible, situé dans l'oreille interne, qui contribue à la sensation de mouvement et à l'équilibre chez la plupart des mammifères. Il est constitué d'un organe sensoriel périphérique composé du labyrinthe postérieur (canaux semi-circulaires, utricule et saccule), du nerf vestibulocochléaire et de ses noyaux encéphaliques.…"/>
          <p:cNvSpPr txBox="1"/>
          <p:nvPr/>
        </p:nvSpPr>
        <p:spPr>
          <a:xfrm>
            <a:off x="71406" y="778733"/>
            <a:ext cx="9015629" cy="3293209"/>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lang="fr-FR" sz="1600" dirty="0" smtClean="0">
                <a:latin typeface="Arial" pitchFamily="34" charset="0"/>
                <a:cs typeface="Arial" pitchFamily="34" charset="0"/>
              </a:rPr>
              <a:t>Le système vestibulaire est un organe sensoriel </a:t>
            </a:r>
            <a:r>
              <a:rPr lang="fr-FR" sz="1600" dirty="0" err="1" smtClean="0">
                <a:latin typeface="Arial" pitchFamily="34" charset="0"/>
                <a:cs typeface="Arial" pitchFamily="34" charset="0"/>
              </a:rPr>
              <a:t>barosensible</a:t>
            </a:r>
            <a:r>
              <a:rPr lang="fr-FR" sz="1600" dirty="0" smtClean="0">
                <a:latin typeface="Arial" pitchFamily="34" charset="0"/>
                <a:cs typeface="Arial" pitchFamily="34" charset="0"/>
              </a:rPr>
              <a:t>, situé dans l'oreille interne, qui contribue à la sensation de mouvement et à l'équilibre chez la plupart des mammifères. </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Il </a:t>
            </a:r>
            <a:r>
              <a:rPr lang="fr-FR" sz="1600" dirty="0" smtClean="0">
                <a:latin typeface="Arial" pitchFamily="34" charset="0"/>
                <a:cs typeface="Arial" pitchFamily="34" charset="0"/>
              </a:rPr>
              <a:t>est constitué d'un organe sensoriel périphérique composé du labyrinthe postérieur (canaux semi-circulaires, utricule et saccule), du nerf </a:t>
            </a:r>
            <a:r>
              <a:rPr lang="fr-FR" sz="1600" dirty="0" err="1" smtClean="0">
                <a:latin typeface="Arial" pitchFamily="34" charset="0"/>
                <a:cs typeface="Arial" pitchFamily="34" charset="0"/>
              </a:rPr>
              <a:t>vestibulocochléaire</a:t>
            </a:r>
            <a:r>
              <a:rPr lang="fr-FR" sz="1600" dirty="0" smtClean="0">
                <a:latin typeface="Arial" pitchFamily="34" charset="0"/>
                <a:cs typeface="Arial" pitchFamily="34" charset="0"/>
              </a:rPr>
              <a:t> et de ses noyaux encéphaliques.</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Les </a:t>
            </a:r>
            <a:r>
              <a:rPr lang="fr-FR" sz="1600" dirty="0" smtClean="0">
                <a:latin typeface="Arial" pitchFamily="34" charset="0"/>
                <a:cs typeface="Arial" pitchFamily="34" charset="0"/>
              </a:rPr>
              <a:t>signaux sensoriels issus du système vestibulaire sont principalement envoyés aux structures neuronales qui commandent certains mouvements oculaires et muscles dans une optique posturale (maintien du corps dans son environnement). </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Les </a:t>
            </a:r>
            <a:r>
              <a:rPr lang="fr-FR" sz="1600" dirty="0" smtClean="0">
                <a:latin typeface="Arial" pitchFamily="34" charset="0"/>
                <a:cs typeface="Arial" pitchFamily="34" charset="0"/>
              </a:rPr>
              <a:t>troubles du système vestibulaire peuvent conduire à des vertiges. </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On peut comparer l'oreille interne à une centrale inertielle.</a:t>
            </a:r>
            <a:endParaRPr sz="1600">
              <a:latin typeface="Arial" pitchFamily="34" charset="0"/>
              <a:cs typeface="Arial" pitchFamily="34" charset="0"/>
            </a:endParaRPr>
          </a:p>
        </p:txBody>
      </p:sp>
      <p:pic>
        <p:nvPicPr>
          <p:cNvPr id="462" name="Galerie d’images" descr="Galerie d’images"/>
          <p:cNvPicPr>
            <a:picLocks noChangeAspect="1"/>
          </p:cNvPicPr>
          <p:nvPr/>
        </p:nvPicPr>
        <p:blipFill>
          <a:blip r:embed="rId2">
            <a:extLst/>
          </a:blip>
          <a:srcRect t="16083" b="16083"/>
          <a:stretch>
            <a:fillRect/>
          </a:stretch>
        </p:blipFill>
        <p:spPr>
          <a:xfrm>
            <a:off x="5130800" y="4038103"/>
            <a:ext cx="3297288" cy="2356844"/>
          </a:xfrm>
          <a:prstGeom prst="rect">
            <a:avLst/>
          </a:prstGeom>
          <a:ln w="12700">
            <a:miter lim="400000"/>
          </a:ln>
        </p:spPr>
      </p:pic>
      <p:pic>
        <p:nvPicPr>
          <p:cNvPr id="463" name="Galerie d’images" descr="Galerie d’images"/>
          <p:cNvPicPr>
            <a:picLocks noChangeAspect="1"/>
          </p:cNvPicPr>
          <p:nvPr/>
        </p:nvPicPr>
        <p:blipFill>
          <a:blip r:embed="rId3">
            <a:extLst/>
          </a:blip>
          <a:srcRect t="6522" b="6522"/>
          <a:stretch>
            <a:fillRect/>
          </a:stretch>
        </p:blipFill>
        <p:spPr>
          <a:xfrm>
            <a:off x="138509" y="4104183"/>
            <a:ext cx="3681016" cy="222468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1" animBg="1" advAuto="0"/>
      <p:bldP spid="462" grpId="3" animBg="1" advAuto="0"/>
      <p:bldP spid="463" grpId="2"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59</a:t>
            </a:fld>
            <a:endParaRPr/>
          </a:p>
        </p:txBody>
      </p:sp>
      <p:sp>
        <p:nvSpPr>
          <p:cNvPr id="466" name="Turbulence en altitude"/>
          <p:cNvSpPr txBox="1"/>
          <p:nvPr/>
        </p:nvSpPr>
        <p:spPr>
          <a:xfrm>
            <a:off x="3103737" y="157479"/>
            <a:ext cx="4140546"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Turbulence en altitude</a:t>
            </a:r>
          </a:p>
        </p:txBody>
      </p:sp>
      <p:sp>
        <p:nvSpPr>
          <p:cNvPr id="467" name="Dans la turbulence le temps que les cellules de notre oreille interne se positionnent et donnent une information au cerveau, celui-ci en reçoit déjà une deuxième et c'est ce décalage, ce laps de temps, qui est trop rapide et qui fait que le cerveau n'arrive pas à synchroniser et procure certains vertiges."/>
          <p:cNvSpPr txBox="1"/>
          <p:nvPr/>
        </p:nvSpPr>
        <p:spPr>
          <a:xfrm>
            <a:off x="27298" y="4537470"/>
            <a:ext cx="9120443" cy="1200329"/>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Dans la turbulence le</a:t>
            </a:r>
            <a:r>
              <a:rPr b="1"/>
              <a:t> </a:t>
            </a:r>
            <a:r>
              <a:t>temps que les cellules de notre oreille interne </a:t>
            </a:r>
            <a:r>
              <a:rPr/>
              <a:t>se </a:t>
            </a:r>
            <a:r>
              <a:rPr smtClean="0"/>
              <a:t>positionnent</a:t>
            </a:r>
            <a:endParaRPr lang="fr-FR" dirty="0" smtClean="0"/>
          </a:p>
          <a:p>
            <a:r>
              <a:rPr smtClean="0"/>
              <a:t>et </a:t>
            </a:r>
            <a:r>
              <a:t>donnent une information au cerveau, celui-ci en reçoit déjà une deuxième et </a:t>
            </a:r>
            <a:r>
              <a:rPr/>
              <a:t>c'est </a:t>
            </a:r>
            <a:endParaRPr lang="fr-FR" dirty="0" smtClean="0"/>
          </a:p>
          <a:p>
            <a:r>
              <a:rPr smtClean="0"/>
              <a:t>ce </a:t>
            </a:r>
            <a:r>
              <a:t>décalage, ce laps de temps, qui est trop rapide et qui fait que le cerveau </a:t>
            </a:r>
            <a:r>
              <a:rPr/>
              <a:t>n'arrive </a:t>
            </a:r>
            <a:endParaRPr lang="fr-FR" dirty="0" smtClean="0"/>
          </a:p>
          <a:p>
            <a:r>
              <a:rPr smtClean="0"/>
              <a:t>pas </a:t>
            </a:r>
            <a:r>
              <a:t>à synchroniser et procure certains vertiges. </a:t>
            </a:r>
          </a:p>
        </p:txBody>
      </p:sp>
      <p:pic>
        <p:nvPicPr>
          <p:cNvPr id="468" name="Galerie d’images" descr="Galerie d’images"/>
          <p:cNvPicPr>
            <a:picLocks noChangeAspect="1"/>
          </p:cNvPicPr>
          <p:nvPr/>
        </p:nvPicPr>
        <p:blipFill>
          <a:blip r:embed="rId2">
            <a:extLst/>
          </a:blip>
          <a:srcRect l="3756" r="3756"/>
          <a:stretch>
            <a:fillRect/>
          </a:stretch>
        </p:blipFill>
        <p:spPr>
          <a:xfrm>
            <a:off x="1507579" y="826779"/>
            <a:ext cx="5015310" cy="361662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Numéro de diapositive"/>
          <p:cNvSpPr txBox="1">
            <a:spLocks noGrp="1"/>
          </p:cNvSpPr>
          <p:nvPr>
            <p:ph type="sldNum" sz="quarter" idx="2"/>
          </p:nvPr>
        </p:nvSpPr>
        <p:spPr>
          <a:xfrm>
            <a:off x="8502739" y="6404292"/>
            <a:ext cx="184061"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a:t>
            </a:fld>
            <a:endParaRPr/>
          </a:p>
        </p:txBody>
      </p:sp>
      <p:sp>
        <p:nvSpPr>
          <p:cNvPr id="163" name="Comme nous l'enseigne Desmond Morris dans le singe nu,…"/>
          <p:cNvSpPr txBox="1"/>
          <p:nvPr/>
        </p:nvSpPr>
        <p:spPr>
          <a:xfrm>
            <a:off x="117398" y="1046480"/>
            <a:ext cx="8525730" cy="3970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2100">
                <a:latin typeface="Helvetica Neue"/>
                <a:ea typeface="Helvetica Neue"/>
                <a:cs typeface="Helvetica Neue"/>
                <a:sym typeface="Helvetica Neue"/>
              </a:defRPr>
            </a:pPr>
            <a:r>
              <a:t> Comme nous l'enseigne Desmond Morris dans le singe nu, </a:t>
            </a:r>
          </a:p>
          <a:p>
            <a:pPr defTabSz="355600">
              <a:defRPr sz="2100">
                <a:latin typeface="Helvetica Neue"/>
                <a:ea typeface="Helvetica Neue"/>
                <a:cs typeface="Helvetica Neue"/>
                <a:sym typeface="Helvetica Neue"/>
              </a:defRPr>
            </a:pPr>
            <a:endParaRPr/>
          </a:p>
          <a:p>
            <a:pPr defTabSz="355600">
              <a:defRPr sz="2100">
                <a:latin typeface="Helvetica Neue"/>
                <a:ea typeface="Helvetica Neue"/>
                <a:cs typeface="Helvetica Neue"/>
                <a:sym typeface="Helvetica Neue"/>
              </a:defRPr>
            </a:pPr>
            <a:r>
              <a:t>« </a:t>
            </a:r>
            <a:r>
              <a:rPr i="1"/>
              <a:t>ce qui vous motive c'est un environnement dans lequel l'imprévu </a:t>
            </a:r>
            <a:r>
              <a:rPr lang="fr-FR" i="1" dirty="0" smtClean="0"/>
              <a:t/>
            </a:r>
            <a:br>
              <a:rPr lang="fr-FR" i="1" dirty="0" smtClean="0"/>
            </a:br>
            <a:r>
              <a:rPr i="1" smtClean="0"/>
              <a:t>(</a:t>
            </a:r>
            <a:r>
              <a:rPr i="1"/>
              <a:t>tigres, mammouth ou fraise des bois ) excite vos sens et vous permet </a:t>
            </a:r>
            <a:r>
              <a:rPr lang="fr-FR" i="1" dirty="0" smtClean="0"/>
              <a:t/>
            </a:r>
            <a:br>
              <a:rPr lang="fr-FR" i="1" dirty="0" smtClean="0"/>
            </a:br>
            <a:r>
              <a:rPr i="1" smtClean="0"/>
              <a:t>d'agir </a:t>
            </a:r>
            <a:r>
              <a:rPr i="1"/>
              <a:t>en exerçant simultanément votre habileté, votre capacité </a:t>
            </a:r>
            <a:r>
              <a:rPr lang="fr-FR" i="1" dirty="0" smtClean="0"/>
              <a:t/>
            </a:r>
            <a:br>
              <a:rPr lang="fr-FR" i="1" dirty="0" smtClean="0"/>
            </a:br>
            <a:r>
              <a:rPr i="1" smtClean="0"/>
              <a:t>d'adaptation </a:t>
            </a:r>
            <a:r>
              <a:rPr i="1"/>
              <a:t>etc... bref un environnement qui stimule votre vigilance. </a:t>
            </a:r>
          </a:p>
          <a:p>
            <a:pPr defTabSz="355600">
              <a:defRPr sz="2100">
                <a:latin typeface="Helvetica Neue"/>
                <a:ea typeface="Helvetica Neue"/>
                <a:cs typeface="Helvetica Neue"/>
                <a:sym typeface="Helvetica Neue"/>
              </a:defRPr>
            </a:pPr>
            <a:r>
              <a:rPr i="1"/>
              <a:t>Cette </a:t>
            </a:r>
            <a:r>
              <a:rPr b="1" i="1"/>
              <a:t>vigilance</a:t>
            </a:r>
            <a:r>
              <a:rPr i="1"/>
              <a:t> n'est pas due à la </a:t>
            </a:r>
            <a:r>
              <a:rPr b="1" i="1"/>
              <a:t>menace</a:t>
            </a:r>
            <a:r>
              <a:rPr i="1"/>
              <a:t>, mais semble-t-il à une </a:t>
            </a:r>
            <a:r>
              <a:rPr lang="fr-FR" i="1" dirty="0" smtClean="0"/>
              <a:t/>
            </a:r>
            <a:br>
              <a:rPr lang="fr-FR" i="1" dirty="0" smtClean="0"/>
            </a:br>
            <a:r>
              <a:rPr b="1" i="1" smtClean="0"/>
              <a:t>curiosité</a:t>
            </a:r>
            <a:r>
              <a:rPr i="1" smtClean="0"/>
              <a:t> </a:t>
            </a:r>
            <a:r>
              <a:rPr i="1"/>
              <a:t>insatiable</a:t>
            </a:r>
            <a:r>
              <a:t> »</a:t>
            </a:r>
          </a:p>
          <a:p>
            <a:pPr defTabSz="355600">
              <a:defRPr sz="2100">
                <a:latin typeface="Helvetica Neue"/>
                <a:ea typeface="Helvetica Neue"/>
                <a:cs typeface="Helvetica Neue"/>
                <a:sym typeface="Helvetica Neue"/>
              </a:defRPr>
            </a:pPr>
            <a:endParaRPr/>
          </a:p>
          <a:p>
            <a:pPr defTabSz="355600">
              <a:defRPr sz="2100" b="1">
                <a:latin typeface="Helvetica Neue"/>
                <a:ea typeface="Helvetica Neue"/>
                <a:cs typeface="Helvetica Neue"/>
                <a:sym typeface="Helvetica Neue"/>
              </a:defRPr>
            </a:pPr>
            <a:r>
              <a:t>Et qui par effet réversif devrait nous amener à avoir la </a:t>
            </a:r>
            <a:r>
              <a:rPr>
                <a:solidFill>
                  <a:schemeClr val="accent2"/>
                </a:solidFill>
              </a:rPr>
              <a:t>curiosité</a:t>
            </a:r>
            <a:r>
              <a:rPr/>
              <a:t> </a:t>
            </a:r>
            <a:endParaRPr lang="fr-FR" dirty="0" smtClean="0"/>
          </a:p>
          <a:p>
            <a:pPr defTabSz="355600">
              <a:defRPr sz="2100" b="1">
                <a:latin typeface="Helvetica Neue"/>
                <a:ea typeface="Helvetica Neue"/>
                <a:cs typeface="Helvetica Neue"/>
                <a:sym typeface="Helvetica Neue"/>
              </a:defRPr>
            </a:pPr>
            <a:r>
              <a:rPr smtClean="0"/>
              <a:t>d’apprendre </a:t>
            </a:r>
            <a:r>
              <a:t>comment rester </a:t>
            </a:r>
            <a:r>
              <a:rPr>
                <a:solidFill>
                  <a:schemeClr val="accent2"/>
                </a:solidFill>
              </a:rPr>
              <a:t>vigilants </a:t>
            </a:r>
            <a:r>
              <a:t>face à la </a:t>
            </a:r>
            <a:r>
              <a:rPr>
                <a:solidFill>
                  <a:schemeClr val="accent2"/>
                </a:solidFill>
              </a:rPr>
              <a:t>menace</a:t>
            </a:r>
            <a:r>
              <a:t>. </a:t>
            </a:r>
          </a:p>
          <a:p>
            <a:pPr defTabSz="355600">
              <a:defRPr sz="2100" b="1">
                <a:latin typeface="Helvetica Neue"/>
                <a:ea typeface="Helvetica Neue"/>
                <a:cs typeface="Helvetica Neue"/>
                <a:sym typeface="Helvetica Neue"/>
              </a:defRPr>
            </a:pPr>
            <a:r>
              <a:rPr b="0" i="1"/>
              <a:t>( note de l’auteur</a:t>
            </a:r>
            <a:r>
              <a:t>)</a:t>
            </a:r>
          </a:p>
        </p:txBody>
      </p:sp>
      <p:sp>
        <p:nvSpPr>
          <p:cNvPr id="164" name="INTRODUCTION"/>
          <p:cNvSpPr txBox="1"/>
          <p:nvPr/>
        </p:nvSpPr>
        <p:spPr>
          <a:xfrm>
            <a:off x="2875137" y="113029"/>
            <a:ext cx="3998477" cy="646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000" b="1">
                <a:solidFill>
                  <a:srgbClr val="FFFFFF"/>
                </a:solidFill>
                <a:latin typeface="Arial"/>
                <a:ea typeface="Arial"/>
                <a:cs typeface="Arial"/>
                <a:sym typeface="Arial"/>
              </a:defRPr>
            </a:lvl1pPr>
          </a:lstStyle>
          <a:p>
            <a:r>
              <a:t>INTRODUCTION</a:t>
            </a:r>
          </a:p>
        </p:txBody>
      </p:sp>
    </p:spTree>
  </p:cSld>
  <p:clrMapOvr>
    <a:masterClrMapping/>
  </p:clrMapOvr>
  <mc:AlternateContent xmlns:mc="http://schemas.openxmlformats.org/markup-compatibility/2006">
    <mc:Choice xmlns:p14="http://schemas.microsoft.com/office/powerpoint/2010/main" xmlns:a14="http://schemas.microsoft.com/office/drawing/2010/main" xmlns:m="http://schemas.openxmlformats.org/officeDocument/2006/math" xmlns="" Requires="p14">
      <p:transition spd="fast" advClick="1" p14:dur="750">
        <p:pull dir="l"/>
      </p:transition>
    </mc:Choice>
    <mc:Fallback>
      <p:transition>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Turbulence en altitude"/>
          <p:cNvSpPr txBox="1"/>
          <p:nvPr/>
        </p:nvSpPr>
        <p:spPr>
          <a:xfrm>
            <a:off x="3776837" y="119379"/>
            <a:ext cx="4140546"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Turbulence en altitude</a:t>
            </a:r>
          </a:p>
        </p:txBody>
      </p:sp>
      <p:sp>
        <p:nvSpPr>
          <p:cNvPr id="4" name="Rectangle 3"/>
          <p:cNvSpPr/>
          <p:nvPr/>
        </p:nvSpPr>
        <p:spPr>
          <a:xfrm>
            <a:off x="285720" y="1142984"/>
            <a:ext cx="8501122" cy="4031873"/>
          </a:xfrm>
          <a:prstGeom prst="rect">
            <a:avLst/>
          </a:prstGeom>
        </p:spPr>
        <p:txBody>
          <a:bodyPr wrap="square">
            <a:spAutoFit/>
          </a:bodyPr>
          <a:lstStyle/>
          <a:p>
            <a:r>
              <a:rPr lang="fr-FR" sz="1600" dirty="0" smtClean="0">
                <a:latin typeface="Arial" pitchFamily="34" charset="0"/>
                <a:cs typeface="Arial" pitchFamily="34" charset="0"/>
              </a:rPr>
              <a:t>On différencie trois types de vertige:</a:t>
            </a:r>
          </a:p>
          <a:p>
            <a:endParaRPr lang="fr-FR" sz="1600" dirty="0" smtClean="0">
              <a:latin typeface="Arial" pitchFamily="34" charset="0"/>
              <a:cs typeface="Arial" pitchFamily="34" charset="0"/>
            </a:endParaRPr>
          </a:p>
          <a:p>
            <a:r>
              <a:rPr lang="fr-FR" sz="1600" b="1" u="sng" dirty="0" smtClean="0">
                <a:latin typeface="Arial" pitchFamily="34" charset="0"/>
                <a:cs typeface="Arial" pitchFamily="34" charset="0"/>
              </a:rPr>
              <a:t>Le vertige idiopathique : </a:t>
            </a:r>
            <a:r>
              <a:rPr lang="fr-FR" sz="1600" b="1" dirty="0" smtClean="0">
                <a:effectLst>
                  <a:outerShdw blurRad="38100" dist="38100" dir="2700000" algn="tl">
                    <a:srgbClr val="000000">
                      <a:alpha val="43137"/>
                    </a:srgbClr>
                  </a:outerShdw>
                </a:effectLst>
                <a:latin typeface="Arial" pitchFamily="34" charset="0"/>
                <a:cs typeface="Arial" pitchFamily="34" charset="0"/>
              </a:rPr>
              <a:t/>
            </a:r>
            <a:br>
              <a:rPr lang="fr-FR" sz="1600" b="1" dirty="0" smtClean="0">
                <a:effectLst>
                  <a:outerShdw blurRad="38100" dist="38100" dir="2700000" algn="tl">
                    <a:srgbClr val="000000">
                      <a:alpha val="43137"/>
                    </a:srgbClr>
                  </a:outerShdw>
                </a:effectLst>
                <a:latin typeface="Arial" pitchFamily="34" charset="0"/>
                <a:cs typeface="Arial" pitchFamily="34" charset="0"/>
              </a:rPr>
            </a:br>
            <a:r>
              <a:rPr lang="fr-FR" sz="1600" dirty="0" smtClean="0">
                <a:latin typeface="Arial" pitchFamily="34" charset="0"/>
                <a:cs typeface="Arial" pitchFamily="34" charset="0"/>
              </a:rPr>
              <a:t>Il </a:t>
            </a:r>
            <a:r>
              <a:rPr lang="fr-FR" sz="1600" dirty="0" smtClean="0">
                <a:latin typeface="Arial" pitchFamily="34" charset="0"/>
                <a:cs typeface="Arial" pitchFamily="34" charset="0"/>
              </a:rPr>
              <a:t>traduit l'angoisse du vide naturelle et liée à l'instinct de </a:t>
            </a:r>
            <a:r>
              <a:rPr lang="fr-FR" sz="1600" dirty="0" smtClean="0">
                <a:latin typeface="Arial" pitchFamily="34" charset="0"/>
                <a:cs typeface="Arial" pitchFamily="34" charset="0"/>
              </a:rPr>
              <a:t>survie, exagérément </a:t>
            </a:r>
            <a:r>
              <a:rPr lang="fr-FR" sz="1600" dirty="0" smtClean="0">
                <a:latin typeface="Arial" pitchFamily="34" charset="0"/>
                <a:cs typeface="Arial" pitchFamily="34" charset="0"/>
              </a:rPr>
              <a:t>prononcée chez certaines personnes.</a:t>
            </a:r>
          </a:p>
          <a:p>
            <a:r>
              <a:rPr lang="fr-FR" sz="1600" dirty="0" smtClean="0">
                <a:latin typeface="Arial" pitchFamily="34" charset="0"/>
                <a:cs typeface="Arial" pitchFamily="34" charset="0"/>
              </a:rPr>
              <a:t>	</a:t>
            </a:r>
          </a:p>
          <a:p>
            <a:r>
              <a:rPr lang="fr-FR" sz="1600" b="1" u="sng" dirty="0" smtClean="0">
                <a:latin typeface="Arial" pitchFamily="34" charset="0"/>
                <a:cs typeface="Arial" pitchFamily="34" charset="0"/>
              </a:rPr>
              <a:t>Le vertige phobique : </a:t>
            </a:r>
            <a:endParaRPr lang="fr-FR" sz="1600" b="1" u="sng" dirty="0" smtClean="0">
              <a:latin typeface="Arial" pitchFamily="34" charset="0"/>
              <a:cs typeface="Arial" pitchFamily="34" charset="0"/>
            </a:endParaRPr>
          </a:p>
          <a:p>
            <a:r>
              <a:rPr lang="fr-FR" sz="1600" dirty="0" smtClean="0">
                <a:latin typeface="Arial" pitchFamily="34" charset="0"/>
                <a:cs typeface="Arial" pitchFamily="34" charset="0"/>
              </a:rPr>
              <a:t>I</a:t>
            </a:r>
            <a:r>
              <a:rPr lang="fr-FR" sz="1600" dirty="0" smtClean="0">
                <a:latin typeface="Arial" pitchFamily="34" charset="0"/>
                <a:cs typeface="Arial" pitchFamily="34" charset="0"/>
              </a:rPr>
              <a:t>l </a:t>
            </a:r>
            <a:r>
              <a:rPr lang="fr-FR" sz="1600" dirty="0" smtClean="0">
                <a:latin typeface="Arial" pitchFamily="34" charset="0"/>
                <a:cs typeface="Arial" pitchFamily="34" charset="0"/>
              </a:rPr>
              <a:t>représente un véritable handicap et contre-indique tout </a:t>
            </a:r>
            <a:r>
              <a:rPr lang="fr-FR" sz="1600" dirty="0" smtClean="0">
                <a:latin typeface="Arial" pitchFamily="34" charset="0"/>
                <a:cs typeface="Arial" pitchFamily="34" charset="0"/>
              </a:rPr>
              <a:t>type </a:t>
            </a:r>
            <a:r>
              <a:rPr lang="fr-FR" sz="1600" dirty="0" smtClean="0">
                <a:latin typeface="Arial" pitchFamily="34" charset="0"/>
                <a:cs typeface="Arial" pitchFamily="34" charset="0"/>
              </a:rPr>
              <a:t>d'ascension susceptible de suggérer l'appel du </a:t>
            </a:r>
            <a:r>
              <a:rPr lang="fr-FR" sz="1600" dirty="0" smtClean="0">
                <a:latin typeface="Arial" pitchFamily="34" charset="0"/>
                <a:cs typeface="Arial" pitchFamily="34" charset="0"/>
              </a:rPr>
              <a:t>vide.</a:t>
            </a:r>
            <a:br>
              <a:rPr lang="fr-FR" sz="1600" dirty="0" smtClean="0">
                <a:latin typeface="Arial" pitchFamily="34" charset="0"/>
                <a:cs typeface="Arial" pitchFamily="34" charset="0"/>
              </a:rPr>
            </a:br>
            <a:r>
              <a:rPr lang="fr-FR" sz="1600" dirty="0" smtClean="0">
                <a:latin typeface="Arial" pitchFamily="34" charset="0"/>
                <a:cs typeface="Arial" pitchFamily="34" charset="0"/>
              </a:rPr>
              <a:t>Ce </a:t>
            </a:r>
            <a:r>
              <a:rPr lang="fr-FR" sz="1600" dirty="0" smtClean="0">
                <a:latin typeface="Arial" pitchFamily="34" charset="0"/>
                <a:cs typeface="Arial" pitchFamily="34" charset="0"/>
              </a:rPr>
              <a:t>type de vertige ne peut être traité que par le biais de la psychothérapie.</a:t>
            </a:r>
          </a:p>
          <a:p>
            <a:r>
              <a:rPr lang="fr-FR" sz="1600" dirty="0" smtClean="0">
                <a:latin typeface="Arial" pitchFamily="34" charset="0"/>
                <a:cs typeface="Arial" pitchFamily="34" charset="0"/>
              </a:rPr>
              <a:t>	</a:t>
            </a:r>
          </a:p>
          <a:p>
            <a:r>
              <a:rPr lang="fr-FR" sz="1600" b="1" u="sng" dirty="0" smtClean="0">
                <a:latin typeface="Arial" pitchFamily="34" charset="0"/>
                <a:cs typeface="Arial" pitchFamily="34" charset="0"/>
              </a:rPr>
              <a:t>Le syndrome </a:t>
            </a:r>
            <a:r>
              <a:rPr lang="fr-FR" sz="1600" b="1" u="sng" dirty="0" smtClean="0">
                <a:latin typeface="Arial" pitchFamily="34" charset="0"/>
                <a:cs typeface="Arial" pitchFamily="34" charset="0"/>
              </a:rPr>
              <a:t>vertigineux:</a:t>
            </a:r>
          </a:p>
          <a:p>
            <a:r>
              <a:rPr lang="fr-FR" sz="1600" dirty="0" smtClean="0">
                <a:latin typeface="Arial" pitchFamily="34" charset="0"/>
                <a:cs typeface="Arial" pitchFamily="34" charset="0"/>
              </a:rPr>
              <a:t>A </a:t>
            </a:r>
            <a:r>
              <a:rPr lang="fr-FR" sz="1600" dirty="0" smtClean="0">
                <a:latin typeface="Arial" pitchFamily="34" charset="0"/>
                <a:cs typeface="Arial" pitchFamily="34" charset="0"/>
              </a:rPr>
              <a:t>l'origine de véritables troubles de l'équilibre, qui peut être dû </a:t>
            </a:r>
            <a:r>
              <a:rPr lang="fr-FR" sz="1600" dirty="0" smtClean="0">
                <a:latin typeface="Arial" pitchFamily="34" charset="0"/>
                <a:cs typeface="Arial" pitchFamily="34" charset="0"/>
              </a:rPr>
              <a:t>à </a:t>
            </a:r>
            <a:r>
              <a:rPr lang="fr-FR" sz="1600" dirty="0" smtClean="0">
                <a:latin typeface="Arial" pitchFamily="34" charset="0"/>
                <a:cs typeface="Arial" pitchFamily="34" charset="0"/>
              </a:rPr>
              <a:t>un déficit </a:t>
            </a:r>
            <a:r>
              <a:rPr lang="fr-FR" sz="1600" dirty="0" smtClean="0">
                <a:latin typeface="Arial" pitchFamily="34" charset="0"/>
                <a:cs typeface="Arial" pitchFamily="34" charset="0"/>
              </a:rPr>
              <a:t>organique:               - Trouble </a:t>
            </a:r>
            <a:r>
              <a:rPr lang="fr-FR" sz="1600" dirty="0" smtClean="0">
                <a:latin typeface="Arial" pitchFamily="34" charset="0"/>
                <a:cs typeface="Arial" pitchFamily="34" charset="0"/>
              </a:rPr>
              <a:t>de vascularisation </a:t>
            </a:r>
            <a:r>
              <a:rPr lang="fr-FR" sz="1600" dirty="0" smtClean="0">
                <a:latin typeface="Arial" pitchFamily="34" charset="0"/>
                <a:cs typeface="Arial" pitchFamily="34" charset="0"/>
              </a:rPr>
              <a:t>cérébral</a:t>
            </a:r>
          </a:p>
          <a:p>
            <a:pPr>
              <a:buFontTx/>
              <a:buChar char="-"/>
            </a:pPr>
            <a:r>
              <a:rPr lang="fr-FR" sz="1600" dirty="0" smtClean="0">
                <a:latin typeface="Arial" pitchFamily="34" charset="0"/>
                <a:cs typeface="Arial" pitchFamily="34" charset="0"/>
              </a:rPr>
              <a:t> Atteinte </a:t>
            </a:r>
            <a:r>
              <a:rPr lang="fr-FR" sz="1600" dirty="0" smtClean="0">
                <a:latin typeface="Arial" pitchFamily="34" charset="0"/>
                <a:cs typeface="Arial" pitchFamily="34" charset="0"/>
              </a:rPr>
              <a:t>de la fonction de </a:t>
            </a:r>
            <a:r>
              <a:rPr lang="fr-FR" sz="1600" dirty="0" smtClean="0">
                <a:latin typeface="Arial" pitchFamily="34" charset="0"/>
                <a:cs typeface="Arial" pitchFamily="34" charset="0"/>
              </a:rPr>
              <a:t>l'équilibre</a:t>
            </a:r>
          </a:p>
          <a:p>
            <a:pPr>
              <a:buFontTx/>
              <a:buChar char="-"/>
            </a:pPr>
            <a:r>
              <a:rPr lang="fr-FR" sz="1600" dirty="0" smtClean="0">
                <a:latin typeface="Arial" pitchFamily="34" charset="0"/>
                <a:cs typeface="Arial" pitchFamily="34" charset="0"/>
              </a:rPr>
              <a:t> Œdème cérébral </a:t>
            </a:r>
            <a:r>
              <a:rPr lang="fr-FR" sz="1600" dirty="0" smtClean="0">
                <a:latin typeface="Arial" pitchFamily="34" charset="0"/>
                <a:cs typeface="Arial" pitchFamily="34" charset="0"/>
              </a:rPr>
              <a:t>d’altitude.</a:t>
            </a:r>
            <a:endParaRPr lang="fr-FR" sz="1600" dirty="0">
              <a:latin typeface="Arial" pitchFamily="34" charset="0"/>
              <a:cs typeface="Arial" pitchFamily="34" charset="0"/>
            </a:endParaRPr>
          </a:p>
        </p:txBody>
      </p:sp>
    </p:spTree>
  </p:cSld>
  <p:clrMapOvr>
    <a:masterClrMapping/>
  </p:clrMapOvr>
  <p:transition spd="med"/>
  <p:timing>
    <p:tnLst>
      <p:par>
        <p:cTn id="1" dur="indefinite" restart="never" fill="hold"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61</a:t>
            </a:fld>
            <a:endParaRPr/>
          </a:p>
        </p:txBody>
      </p:sp>
      <p:sp>
        <p:nvSpPr>
          <p:cNvPr id="474" name="le circuit visuel restera le meilleur allié pour la représentation spatiale"/>
          <p:cNvSpPr txBox="1"/>
          <p:nvPr/>
        </p:nvSpPr>
        <p:spPr>
          <a:xfrm>
            <a:off x="337264" y="4572008"/>
            <a:ext cx="5734934" cy="7359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100"/>
            </a:pPr>
            <a:r>
              <a:rPr b="1"/>
              <a:t> le circuit visuel </a:t>
            </a:r>
            <a:r>
              <a:t>restera le meilleur allié pour la représentation spatiale  </a:t>
            </a:r>
          </a:p>
        </p:txBody>
      </p:sp>
      <p:sp>
        <p:nvSpPr>
          <p:cNvPr id="476" name="Turbulence en altitude"/>
          <p:cNvSpPr txBox="1"/>
          <p:nvPr/>
        </p:nvSpPr>
        <p:spPr>
          <a:xfrm>
            <a:off x="2633837" y="132079"/>
            <a:ext cx="4140546"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Turbulence en altitude</a:t>
            </a:r>
          </a:p>
        </p:txBody>
      </p:sp>
      <p:pic>
        <p:nvPicPr>
          <p:cNvPr id="477" name="Capture d’écran 2018-11-23 à 17.42.44.png" descr="Capture d’écran 2018-11-23 à 17.42.44.png"/>
          <p:cNvPicPr>
            <a:picLocks noChangeAspect="1"/>
          </p:cNvPicPr>
          <p:nvPr/>
        </p:nvPicPr>
        <p:blipFill>
          <a:blip r:embed="rId2">
            <a:extLst/>
          </a:blip>
          <a:stretch>
            <a:fillRect/>
          </a:stretch>
        </p:blipFill>
        <p:spPr>
          <a:xfrm>
            <a:off x="6572264" y="4143380"/>
            <a:ext cx="1714501" cy="1765301"/>
          </a:xfrm>
          <a:prstGeom prst="rect">
            <a:avLst/>
          </a:prstGeom>
          <a:ln w="12700">
            <a:miter lim="400000"/>
          </a:ln>
        </p:spPr>
      </p:pic>
      <p:sp>
        <p:nvSpPr>
          <p:cNvPr id="7" name="Rectangle 6"/>
          <p:cNvSpPr/>
          <p:nvPr/>
        </p:nvSpPr>
        <p:spPr>
          <a:xfrm>
            <a:off x="71406" y="1305342"/>
            <a:ext cx="8858312" cy="2554545"/>
          </a:xfrm>
          <a:prstGeom prst="rect">
            <a:avLst/>
          </a:prstGeom>
        </p:spPr>
        <p:txBody>
          <a:bodyPr wrap="square">
            <a:spAutoFit/>
          </a:bodyPr>
          <a:lstStyle/>
          <a:p>
            <a:r>
              <a:rPr lang="fr-FR" sz="1600" dirty="0" smtClean="0">
                <a:latin typeface="Arial" pitchFamily="34" charset="0"/>
                <a:cs typeface="Arial" pitchFamily="34" charset="0"/>
              </a:rPr>
              <a:t>Les illusions sensorielles naissent généralement de conflits entre systèmes visuel et vestibulaire dans la perception l’horizontale et de la </a:t>
            </a:r>
            <a:r>
              <a:rPr lang="fr-FR" sz="1600" dirty="0" smtClean="0">
                <a:latin typeface="Arial" pitchFamily="34" charset="0"/>
                <a:cs typeface="Arial" pitchFamily="34" charset="0"/>
              </a:rPr>
              <a:t>verticale.</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Si un avion est en vol horizontal à vitesse constante, la gravité agit vers le </a:t>
            </a:r>
            <a:r>
              <a:rPr lang="fr-FR" sz="1600" dirty="0" smtClean="0">
                <a:latin typeface="Arial" pitchFamily="34" charset="0"/>
                <a:cs typeface="Arial" pitchFamily="34" charset="0"/>
              </a:rPr>
              <a:t>bas.</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En cas </a:t>
            </a:r>
            <a:r>
              <a:rPr lang="fr-FR" sz="1600" b="1" dirty="0" smtClean="0">
                <a:latin typeface="Arial" pitchFamily="34" charset="0"/>
                <a:cs typeface="Arial" pitchFamily="34" charset="0"/>
              </a:rPr>
              <a:t>d’accélération</a:t>
            </a:r>
            <a:r>
              <a:rPr lang="fr-FR" sz="1600" dirty="0" smtClean="0">
                <a:latin typeface="Arial" pitchFamily="34" charset="0"/>
                <a:cs typeface="Arial" pitchFamily="34" charset="0"/>
              </a:rPr>
              <a:t>, l’inertie est ressentie par l’oreille interne comme une force qui s’ajoute à la gravité. La résultante de ces deux forces n’est plus verticale, mais orientée vers </a:t>
            </a:r>
            <a:r>
              <a:rPr lang="fr-FR" sz="1600" dirty="0" smtClean="0">
                <a:latin typeface="Arial" pitchFamily="34" charset="0"/>
                <a:cs typeface="Arial" pitchFamily="34" charset="0"/>
              </a:rPr>
              <a:t>l’arrière.</a:t>
            </a:r>
          </a:p>
          <a:p>
            <a:r>
              <a:rPr lang="fr-FR" sz="1600" dirty="0" smtClean="0">
                <a:latin typeface="Arial" pitchFamily="34" charset="0"/>
                <a:cs typeface="Arial" pitchFamily="34" charset="0"/>
              </a:rPr>
              <a:t>Cette </a:t>
            </a:r>
            <a:r>
              <a:rPr lang="fr-FR" sz="1600" dirty="0" smtClean="0">
                <a:latin typeface="Arial" pitchFamily="34" charset="0"/>
                <a:cs typeface="Arial" pitchFamily="34" charset="0"/>
              </a:rPr>
              <a:t>gravité apparente peut donner au pilote une fausse sensation de </a:t>
            </a:r>
            <a:r>
              <a:rPr lang="fr-FR" sz="1600" b="1" dirty="0" smtClean="0">
                <a:latin typeface="Arial" pitchFamily="34" charset="0"/>
                <a:cs typeface="Arial" pitchFamily="34" charset="0"/>
              </a:rPr>
              <a:t>cabré</a:t>
            </a:r>
            <a:r>
              <a:rPr lang="fr-FR" sz="1600" dirty="0" smtClean="0">
                <a:latin typeface="Arial" pitchFamily="34" charset="0"/>
                <a:cs typeface="Arial" pitchFamily="34" charset="0"/>
              </a:rPr>
              <a:t>.</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En </a:t>
            </a:r>
            <a:r>
              <a:rPr lang="fr-FR" sz="1600" dirty="0" smtClean="0">
                <a:latin typeface="Arial" pitchFamily="34" charset="0"/>
                <a:cs typeface="Arial" pitchFamily="34" charset="0"/>
              </a:rPr>
              <a:t>cas de </a:t>
            </a:r>
            <a:r>
              <a:rPr lang="fr-FR" sz="1600" b="1" dirty="0" smtClean="0">
                <a:latin typeface="Arial" pitchFamily="34" charset="0"/>
                <a:cs typeface="Arial" pitchFamily="34" charset="0"/>
              </a:rPr>
              <a:t>décélération</a:t>
            </a:r>
            <a:r>
              <a:rPr lang="fr-FR" sz="1600" dirty="0" smtClean="0">
                <a:latin typeface="Arial" pitchFamily="34" charset="0"/>
                <a:cs typeface="Arial" pitchFamily="34" charset="0"/>
              </a:rPr>
              <a:t>, le pilote aura la sensation de </a:t>
            </a:r>
            <a:r>
              <a:rPr lang="fr-FR" sz="1600" b="1" dirty="0" smtClean="0">
                <a:latin typeface="Arial" pitchFamily="34" charset="0"/>
                <a:cs typeface="Arial" pitchFamily="34" charset="0"/>
              </a:rPr>
              <a:t>piquer</a:t>
            </a:r>
            <a:r>
              <a:rPr lang="fr-FR" sz="1600" dirty="0" smtClean="0">
                <a:latin typeface="Arial" pitchFamily="34" charset="0"/>
                <a:cs typeface="Arial" pitchFamily="34" charset="0"/>
              </a:rPr>
              <a:t>.</a:t>
            </a:r>
            <a:endParaRPr lang="fr-FR" sz="1600" dirty="0">
              <a:latin typeface="Arial" pitchFamily="34" charset="0"/>
              <a:cs typeface="Arial"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iterate>
                                    <p:tmAbs val="0"/>
                                  </p:iterate>
                                  <p:childTnLst>
                                    <p:set>
                                      <p:cBhvr>
                                        <p:cTn id="6" fill="hold"/>
                                        <p:tgtEl>
                                          <p:spTgt spid="4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3" nodeType="clickEffect">
                                  <p:stCondLst>
                                    <p:cond delay="0"/>
                                  </p:stCondLst>
                                  <p:iterate>
                                    <p:tmAbs val="0"/>
                                  </p:iterate>
                                  <p:childTnLst>
                                    <p:set>
                                      <p:cBhvr>
                                        <p:cTn id="10" fill="hold"/>
                                        <p:tgtEl>
                                          <p:spTgt spid="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 grpId="2" animBg="1" advAuto="0"/>
      <p:bldP spid="477" grpId="3"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62</a:t>
            </a:fld>
            <a:endParaRPr/>
          </a:p>
        </p:txBody>
      </p:sp>
      <p:sp>
        <p:nvSpPr>
          <p:cNvPr id="480" name="En particuliers…"/>
          <p:cNvSpPr txBox="1"/>
          <p:nvPr/>
        </p:nvSpPr>
        <p:spPr>
          <a:xfrm>
            <a:off x="-4871" y="2113279"/>
            <a:ext cx="4033012" cy="232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     En particuliers</a:t>
            </a:r>
          </a:p>
          <a:p>
            <a:pPr marL="180473" indent="-180473">
              <a:buSzPct val="100000"/>
              <a:buChar char="•"/>
            </a:pPr>
            <a:r>
              <a:t>Les difficultés de pilotage;</a:t>
            </a:r>
          </a:p>
          <a:p>
            <a:pPr marL="180473" indent="-180473">
              <a:buSzPct val="100000"/>
              <a:buChar char="•"/>
            </a:pPr>
            <a:r>
              <a:t>Un inconfort pouvant entraîner</a:t>
            </a:r>
            <a:r>
              <a:rPr b="1"/>
              <a:t> des malaises et une incapacité du pilote</a:t>
            </a:r>
          </a:p>
          <a:p>
            <a:pPr marL="180473" indent="-180473">
              <a:buSzPct val="100000"/>
              <a:buChar char="•"/>
            </a:pPr>
            <a:r>
              <a:t>On pensera à arrimer tous les </a:t>
            </a:r>
            <a:r>
              <a:rPr b="1"/>
              <a:t>objets-projectiles </a:t>
            </a:r>
            <a:r>
              <a:t>potentiels, on prévoit des sacs vomitoires</a:t>
            </a:r>
          </a:p>
        </p:txBody>
      </p:sp>
      <p:pic>
        <p:nvPicPr>
          <p:cNvPr id="481" name="Galerie d’images" descr="Galerie d’images"/>
          <p:cNvPicPr>
            <a:picLocks noChangeAspect="1"/>
          </p:cNvPicPr>
          <p:nvPr/>
        </p:nvPicPr>
        <p:blipFill>
          <a:blip r:embed="rId2" cstate="print">
            <a:extLst/>
          </a:blip>
          <a:srcRect t="1507" b="1507"/>
          <a:stretch>
            <a:fillRect/>
          </a:stretch>
        </p:blipFill>
        <p:spPr>
          <a:xfrm>
            <a:off x="4114800" y="1858684"/>
            <a:ext cx="4516686" cy="3140632"/>
          </a:xfrm>
          <a:prstGeom prst="rect">
            <a:avLst/>
          </a:prstGeom>
          <a:ln w="12700">
            <a:miter lim="400000"/>
          </a:ln>
        </p:spPr>
      </p:pic>
      <p:sp>
        <p:nvSpPr>
          <p:cNvPr id="482" name="Turbulence en altitude"/>
          <p:cNvSpPr txBox="1"/>
          <p:nvPr/>
        </p:nvSpPr>
        <p:spPr>
          <a:xfrm>
            <a:off x="2735437" y="81280"/>
            <a:ext cx="4140546" cy="5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Turbulence en altitude</a:t>
            </a:r>
          </a:p>
        </p:txBody>
      </p:sp>
      <p:sp>
        <p:nvSpPr>
          <p:cNvPr id="483" name="Ainsi lors de la préparation du vol le pilote doit s’assurer que la turbulence prévue sur la route et à l’arrivée ne dépassera pas un niveau tel que l’appareil et lui-même ne pourraient faire face aux difficultés qu’elle représente."/>
          <p:cNvSpPr txBox="1"/>
          <p:nvPr/>
        </p:nvSpPr>
        <p:spPr>
          <a:xfrm>
            <a:off x="59718" y="843280"/>
            <a:ext cx="8977777"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Ainsi lors de la préparation du vol le pilote doit s’assurer que la turbulence </a:t>
            </a:r>
            <a:r>
              <a:rPr/>
              <a:t>prévue </a:t>
            </a:r>
            <a:endParaRPr lang="fr-FR" dirty="0" smtClean="0"/>
          </a:p>
          <a:p>
            <a:r>
              <a:rPr smtClean="0"/>
              <a:t>sur </a:t>
            </a:r>
            <a:r>
              <a:t>la route et à l’arrivée ne dépassera pas un niveau tel que l’appareil et </a:t>
            </a:r>
            <a:r>
              <a:rPr/>
              <a:t>lui-même </a:t>
            </a:r>
            <a:endParaRPr lang="fr-FR" dirty="0" smtClean="0"/>
          </a:p>
          <a:p>
            <a:r>
              <a:rPr smtClean="0"/>
              <a:t>ne </a:t>
            </a:r>
            <a:r>
              <a:t>pourraient faire face aux difficultés qu’elle représente. </a:t>
            </a:r>
          </a:p>
        </p:txBody>
      </p:sp>
      <p:sp>
        <p:nvSpPr>
          <p:cNvPr id="484" name="Un allongement de la durée du vol pour cause de possible réduction de la vitesse  et la recherche d’un cheminement moins turbulent ( autonomie carburant, heure d’arrivée …)"/>
          <p:cNvSpPr txBox="1"/>
          <p:nvPr/>
        </p:nvSpPr>
        <p:spPr>
          <a:xfrm>
            <a:off x="-17571" y="5376683"/>
            <a:ext cx="9034844"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180473" indent="-180473">
              <a:buSzPct val="100000"/>
              <a:buChar char="•"/>
            </a:lvl1pPr>
          </a:lstStyle>
          <a:p>
            <a:pPr>
              <a:buNone/>
            </a:pPr>
            <a:r>
              <a:t>Un allongement de la durée du vol pour cause de possible réduction de la </a:t>
            </a:r>
            <a:r>
              <a:rPr/>
              <a:t>vitesse </a:t>
            </a:r>
            <a:endParaRPr lang="fr-FR" dirty="0" smtClean="0"/>
          </a:p>
          <a:p>
            <a:pPr>
              <a:buNone/>
            </a:pPr>
            <a:r>
              <a:rPr smtClean="0"/>
              <a:t>et </a:t>
            </a:r>
            <a:r>
              <a:t>la recherche d’un cheminement moins </a:t>
            </a:r>
            <a:r>
              <a:rPr/>
              <a:t>turbulent </a:t>
            </a:r>
            <a:endParaRPr lang="fr-FR" dirty="0" smtClean="0"/>
          </a:p>
          <a:p>
            <a:pPr>
              <a:buNone/>
            </a:pPr>
            <a:r>
              <a:rPr smtClean="0"/>
              <a:t>( </a:t>
            </a:r>
            <a:r>
              <a:t>autonomie carburant, heure d’arrivée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4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100"/>
                                  </p:iterate>
                                  <p:childTnLst>
                                    <p:set>
                                      <p:cBhvr>
                                        <p:cTn id="10" fill="hold"/>
                                        <p:tgtEl>
                                          <p:spTgt spid="4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type="lt">
                                    <p:tmAbs val="100"/>
                                  </p:iterate>
                                  <p:childTnLst>
                                    <p:set>
                                      <p:cBhvr>
                                        <p:cTn id="14" fill="hold"/>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2" animBg="1" advAuto="0"/>
      <p:bldP spid="483" grpId="1" animBg="1" advAuto="0"/>
      <p:bldP spid="484" grpId="3"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63</a:t>
            </a:fld>
            <a:endParaRPr/>
          </a:p>
        </p:txBody>
      </p:sp>
      <p:pic>
        <p:nvPicPr>
          <p:cNvPr id="487" name="Capture d’écran 2018-11-21 à 18.00.06.png" descr="Capture d’écran 2018-11-21 à 18.00.06.png"/>
          <p:cNvPicPr>
            <a:picLocks noChangeAspect="1"/>
          </p:cNvPicPr>
          <p:nvPr/>
        </p:nvPicPr>
        <p:blipFill>
          <a:blip r:embed="rId2" cstate="print">
            <a:extLst/>
          </a:blip>
          <a:stretch>
            <a:fillRect/>
          </a:stretch>
        </p:blipFill>
        <p:spPr>
          <a:xfrm>
            <a:off x="319087" y="791799"/>
            <a:ext cx="2418482" cy="2078762"/>
          </a:xfrm>
          <a:prstGeom prst="rect">
            <a:avLst/>
          </a:prstGeom>
          <a:ln w="12700">
            <a:miter lim="400000"/>
          </a:ln>
        </p:spPr>
      </p:pic>
      <p:sp>
        <p:nvSpPr>
          <p:cNvPr id="489" name="Turbulence en altitude"/>
          <p:cNvSpPr txBox="1"/>
          <p:nvPr/>
        </p:nvSpPr>
        <p:spPr>
          <a:xfrm>
            <a:off x="2633837" y="132079"/>
            <a:ext cx="4140546"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Turbulence en altitude</a:t>
            </a:r>
          </a:p>
        </p:txBody>
      </p:sp>
      <p:sp>
        <p:nvSpPr>
          <p:cNvPr id="6" name="Rectangle 5"/>
          <p:cNvSpPr/>
          <p:nvPr/>
        </p:nvSpPr>
        <p:spPr>
          <a:xfrm>
            <a:off x="214282" y="3000372"/>
            <a:ext cx="8572560" cy="2554545"/>
          </a:xfrm>
          <a:prstGeom prst="rect">
            <a:avLst/>
          </a:prstGeom>
        </p:spPr>
        <p:txBody>
          <a:bodyPr wrap="square">
            <a:spAutoFit/>
          </a:bodyPr>
          <a:lstStyle/>
          <a:p>
            <a:r>
              <a:rPr lang="fr-FR" sz="1600" dirty="0" smtClean="0">
                <a:latin typeface="Arial" pitchFamily="34" charset="0"/>
                <a:cs typeface="Arial" pitchFamily="34" charset="0"/>
              </a:rPr>
              <a:t>5. MINIMA METEOROLOGIQUES </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Au regard des conditions turbulentes pouvant être rencontrées en région montagneuse, aucun vol ne sera entrepris si le vent prévu est supérieur à 30Kt. </a:t>
            </a:r>
          </a:p>
          <a:p>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Les atterrissages sur les terrains de montagne seront interrompus dès que le vent dépasse 15Kt. </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Cependant</a:t>
            </a:r>
            <a:r>
              <a:rPr lang="fr-FR" sz="1600" dirty="0" smtClean="0">
                <a:latin typeface="Arial" pitchFamily="34" charset="0"/>
                <a:cs typeface="Arial" pitchFamily="34" charset="0"/>
              </a:rPr>
              <a:t>, certains terrains imposent des valeurs maximales admissibles de vent bien plus faible, pouvant aller jusqu’au vent nul, en fonction de leurs caractéristiques et des performances de l’avion. </a:t>
            </a:r>
            <a:endParaRPr lang="fr-FR" sz="1600" dirty="0">
              <a:latin typeface="Arial" pitchFamily="34" charset="0"/>
              <a:cs typeface="Arial"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5" presetClass="emph" presetSubtype="0" repeatCount="4000" fill="hold" grpId="1" nodeType="clickEffect">
                                  <p:stCondLst>
                                    <p:cond delay="0"/>
                                  </p:stCondLst>
                                  <p:childTnLst>
                                    <p:anim calcmode="discrete" valueType="str">
                                      <p:cBhvr>
                                        <p:cTn id="6" dur="2750" fill="hold"/>
                                        <p:tgtEl>
                                          <p:spTgt spid="48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64</a:t>
            </a:fld>
            <a:endParaRPr/>
          </a:p>
        </p:txBody>
      </p:sp>
      <p:sp>
        <p:nvSpPr>
          <p:cNvPr id="492" name="CONCLUSION"/>
          <p:cNvSpPr txBox="1"/>
          <p:nvPr/>
        </p:nvSpPr>
        <p:spPr>
          <a:xfrm>
            <a:off x="1211437" y="2843529"/>
            <a:ext cx="6165520" cy="1170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100" b="1"/>
            </a:lvl1pPr>
          </a:lstStyle>
          <a:p>
            <a:r>
              <a:t>CONCLUSION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type="lt">
                                    <p:tmAbs val="0"/>
                                  </p:iterate>
                                  <p:childTnLst>
                                    <p:set>
                                      <p:cBhvr>
                                        <p:cTn id="6" fill="hold"/>
                                        <p:tgtEl>
                                          <p:spTgt spid="492"/>
                                        </p:tgtEl>
                                        <p:attrNameLst>
                                          <p:attrName>style.visibility</p:attrName>
                                        </p:attrNameLst>
                                      </p:cBhvr>
                                      <p:to>
                                        <p:strVal val="visible"/>
                                      </p:to>
                                    </p:set>
                                    <p:animEffect transition="in" filter="fade">
                                      <p:cBhvr>
                                        <p:cTn id="7" dur="1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65</a:t>
            </a:fld>
            <a:endParaRPr/>
          </a:p>
        </p:txBody>
      </p:sp>
      <p:sp>
        <p:nvSpPr>
          <p:cNvPr id="495" name="Manque d’O2,…"/>
          <p:cNvSpPr txBox="1"/>
          <p:nvPr/>
        </p:nvSpPr>
        <p:spPr>
          <a:xfrm>
            <a:off x="932037" y="1275080"/>
            <a:ext cx="7034025" cy="303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pPr>
            <a:r>
              <a:t>Manque d’O2, </a:t>
            </a:r>
          </a:p>
          <a:p>
            <a:pPr>
              <a:defRPr sz="2400"/>
            </a:pPr>
            <a:r>
              <a:t>Froid, </a:t>
            </a:r>
          </a:p>
          <a:p>
            <a:pPr>
              <a:defRPr sz="2400"/>
            </a:pPr>
            <a:r>
              <a:t>Déshydratation, </a:t>
            </a:r>
          </a:p>
          <a:p>
            <a:pPr>
              <a:defRPr sz="2400"/>
            </a:pPr>
            <a:r>
              <a:t>Fatigue, </a:t>
            </a:r>
          </a:p>
          <a:p>
            <a:pPr>
              <a:defRPr sz="2400"/>
            </a:pPr>
            <a:r>
              <a:t>Turbulences,</a:t>
            </a:r>
          </a:p>
          <a:p>
            <a:pPr>
              <a:defRPr sz="2400"/>
            </a:pPr>
            <a:r>
              <a:t>                           et surtout s’ils se combinent</a:t>
            </a:r>
          </a:p>
          <a:p>
            <a:pPr>
              <a:defRPr sz="2400"/>
            </a:pPr>
            <a:r>
              <a:t>tous ces états conduisent à prendre des décisions </a:t>
            </a:r>
          </a:p>
          <a:p>
            <a:pPr>
              <a:defRPr sz="2400"/>
            </a:pPr>
            <a:r>
              <a:t>C’est la base du:  </a:t>
            </a:r>
          </a:p>
        </p:txBody>
      </p:sp>
      <p:sp>
        <p:nvSpPr>
          <p:cNvPr id="496" name="Conclusion"/>
          <p:cNvSpPr txBox="1"/>
          <p:nvPr/>
        </p:nvSpPr>
        <p:spPr>
          <a:xfrm>
            <a:off x="3662537" y="119379"/>
            <a:ext cx="217843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Conclusion</a:t>
            </a:r>
          </a:p>
        </p:txBody>
      </p:sp>
      <p:sp>
        <p:nvSpPr>
          <p:cNvPr id="497" name="T.E.M"/>
          <p:cNvSpPr txBox="1"/>
          <p:nvPr/>
        </p:nvSpPr>
        <p:spPr>
          <a:xfrm>
            <a:off x="3167237" y="4640579"/>
            <a:ext cx="1921729" cy="942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600" b="1"/>
            </a:lvl1pPr>
          </a:lstStyle>
          <a:p>
            <a:r>
              <a:t>T.E.M</a:t>
            </a:r>
          </a:p>
        </p:txBody>
      </p:sp>
      <p:sp>
        <p:nvSpPr>
          <p:cNvPr id="498" name="THREAT AND ERROR MANAGEMENT"/>
          <p:cNvSpPr txBox="1"/>
          <p:nvPr/>
        </p:nvSpPr>
        <p:spPr>
          <a:xfrm>
            <a:off x="2265537" y="5821679"/>
            <a:ext cx="412227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THREAT AND ERROR MANAGEMENT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8" fill="hold" grpId="2" nodeType="clickEffect">
                                  <p:stCondLst>
                                    <p:cond delay="0"/>
                                  </p:stCondLst>
                                  <p:iterate>
                                    <p:tmAbs val="0"/>
                                  </p:iterate>
                                  <p:childTnLst>
                                    <p:set>
                                      <p:cBhvr>
                                        <p:cTn id="10" fill="hold"/>
                                        <p:tgtEl>
                                          <p:spTgt spid="497"/>
                                        </p:tgtEl>
                                        <p:attrNameLst>
                                          <p:attrName>style.visibility</p:attrName>
                                        </p:attrNameLst>
                                      </p:cBhvr>
                                      <p:to>
                                        <p:strVal val="visible"/>
                                      </p:to>
                                    </p:set>
                                    <p:anim calcmode="lin" valueType="num">
                                      <p:cBhvr>
                                        <p:cTn id="11" dur="1000" fill="hold"/>
                                        <p:tgtEl>
                                          <p:spTgt spid="497"/>
                                        </p:tgtEl>
                                        <p:attrNameLst>
                                          <p:attrName>ppt_w</p:attrName>
                                        </p:attrNameLst>
                                      </p:cBhvr>
                                      <p:tavLst>
                                        <p:tav tm="0">
                                          <p:val>
                                            <p:fltVal val="0"/>
                                          </p:val>
                                        </p:tav>
                                        <p:tav tm="100000">
                                          <p:val>
                                            <p:strVal val="#ppt_w"/>
                                          </p:val>
                                        </p:tav>
                                      </p:tavLst>
                                    </p:anim>
                                    <p:anim calcmode="lin" valueType="num">
                                      <p:cBhvr>
                                        <p:cTn id="12" dur="1000" fill="hold"/>
                                        <p:tgtEl>
                                          <p:spTgt spid="497"/>
                                        </p:tgtEl>
                                        <p:attrNameLst>
                                          <p:attrName>ppt_h</p:attrName>
                                        </p:attrNameLst>
                                      </p:cBhvr>
                                      <p:tavLst>
                                        <p:tav tm="0">
                                          <p:val>
                                            <p:fltVal val="0"/>
                                          </p:val>
                                        </p:tav>
                                        <p:tav tm="100000">
                                          <p:val>
                                            <p:strVal val="#ppt_h"/>
                                          </p:val>
                                        </p:tav>
                                      </p:tavLst>
                                    </p:anim>
                                    <p:anim calcmode="lin" valueType="num">
                                      <p:cBhvr>
                                        <p:cTn id="13" dur="1000" fill="hold"/>
                                        <p:tgtEl>
                                          <p:spTgt spid="49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498"/>
                                        </p:tgtEl>
                                        <p:attrNameLst>
                                          <p:attrName>style.visibility</p:attrName>
                                        </p:attrNameLst>
                                      </p:cBhvr>
                                      <p:to>
                                        <p:strVal val="visible"/>
                                      </p:to>
                                    </p:set>
                                    <p:anim calcmode="lin" valueType="num">
                                      <p:cBhvr>
                                        <p:cTn id="19" dur="750" fill="hold"/>
                                        <p:tgtEl>
                                          <p:spTgt spid="498"/>
                                        </p:tgtEl>
                                        <p:attrNameLst>
                                          <p:attrName>ppt_w</p:attrName>
                                        </p:attrNameLst>
                                      </p:cBhvr>
                                      <p:tavLst>
                                        <p:tav tm="0">
                                          <p:val>
                                            <p:fltVal val="0"/>
                                          </p:val>
                                        </p:tav>
                                        <p:tav tm="100000">
                                          <p:val>
                                            <p:strVal val="#ppt_w"/>
                                          </p:val>
                                        </p:tav>
                                      </p:tavLst>
                                    </p:anim>
                                    <p:anim calcmode="lin" valueType="num">
                                      <p:cBhvr>
                                        <p:cTn id="20" dur="750" fill="hold"/>
                                        <p:tgtEl>
                                          <p:spTgt spid="4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1" animBg="1" advAuto="0"/>
      <p:bldP spid="497" grpId="2" animBg="1" advAuto="0"/>
      <p:bldP spid="498" grpId="3"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66</a:t>
            </a:fld>
            <a:endParaRPr/>
          </a:p>
        </p:txBody>
      </p:sp>
      <p:sp>
        <p:nvSpPr>
          <p:cNvPr id="501" name="Flèche 4"/>
          <p:cNvSpPr/>
          <p:nvPr/>
        </p:nvSpPr>
        <p:spPr>
          <a:xfrm>
            <a:off x="2505118" y="2456107"/>
            <a:ext cx="1339764" cy="1367521"/>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502" name="Halte avec la main"/>
          <p:cNvSpPr/>
          <p:nvPr/>
        </p:nvSpPr>
        <p:spPr>
          <a:xfrm>
            <a:off x="7320137" y="2397971"/>
            <a:ext cx="928262" cy="1483793"/>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9829" y="0"/>
                  <a:pt x="9040" y="496"/>
                  <a:pt x="9040" y="1105"/>
                </a:cubicBezTo>
                <a:lnTo>
                  <a:pt x="9040" y="10920"/>
                </a:lnTo>
                <a:lnTo>
                  <a:pt x="8048" y="10920"/>
                </a:lnTo>
                <a:lnTo>
                  <a:pt x="8048" y="2365"/>
                </a:lnTo>
                <a:cubicBezTo>
                  <a:pt x="8048" y="1756"/>
                  <a:pt x="7256" y="1263"/>
                  <a:pt x="6283" y="1263"/>
                </a:cubicBezTo>
                <a:cubicBezTo>
                  <a:pt x="5309" y="1263"/>
                  <a:pt x="4520" y="1756"/>
                  <a:pt x="4520" y="2365"/>
                </a:cubicBezTo>
                <a:lnTo>
                  <a:pt x="4520" y="10920"/>
                </a:lnTo>
                <a:lnTo>
                  <a:pt x="3528" y="10920"/>
                </a:lnTo>
                <a:lnTo>
                  <a:pt x="3528" y="5727"/>
                </a:lnTo>
                <a:cubicBezTo>
                  <a:pt x="3528" y="5118"/>
                  <a:pt x="2736" y="4622"/>
                  <a:pt x="1763" y="4622"/>
                </a:cubicBezTo>
                <a:cubicBezTo>
                  <a:pt x="789" y="4622"/>
                  <a:pt x="0" y="5118"/>
                  <a:pt x="0" y="5727"/>
                </a:cubicBezTo>
                <a:lnTo>
                  <a:pt x="0" y="14852"/>
                </a:lnTo>
                <a:cubicBezTo>
                  <a:pt x="0" y="18582"/>
                  <a:pt x="4832" y="21600"/>
                  <a:pt x="10786" y="21600"/>
                </a:cubicBezTo>
                <a:cubicBezTo>
                  <a:pt x="16741" y="21600"/>
                  <a:pt x="21573" y="18577"/>
                  <a:pt x="21573" y="14852"/>
                </a:cubicBezTo>
                <a:lnTo>
                  <a:pt x="21600" y="14852"/>
                </a:lnTo>
                <a:lnTo>
                  <a:pt x="21600" y="6172"/>
                </a:lnTo>
                <a:cubicBezTo>
                  <a:pt x="19653" y="6172"/>
                  <a:pt x="18072" y="7163"/>
                  <a:pt x="18072" y="8381"/>
                </a:cubicBezTo>
                <a:lnTo>
                  <a:pt x="18072" y="10920"/>
                </a:lnTo>
                <a:lnTo>
                  <a:pt x="17088" y="10920"/>
                </a:lnTo>
                <a:lnTo>
                  <a:pt x="17088" y="2365"/>
                </a:lnTo>
                <a:cubicBezTo>
                  <a:pt x="17088" y="1756"/>
                  <a:pt x="16296" y="1263"/>
                  <a:pt x="15323" y="1263"/>
                </a:cubicBezTo>
                <a:cubicBezTo>
                  <a:pt x="14349" y="1263"/>
                  <a:pt x="13560" y="1756"/>
                  <a:pt x="13560" y="2365"/>
                </a:cubicBezTo>
                <a:lnTo>
                  <a:pt x="13560" y="10920"/>
                </a:lnTo>
                <a:lnTo>
                  <a:pt x="12568" y="10920"/>
                </a:lnTo>
                <a:lnTo>
                  <a:pt x="12568" y="1105"/>
                </a:lnTo>
                <a:cubicBezTo>
                  <a:pt x="12568" y="496"/>
                  <a:pt x="11776" y="0"/>
                  <a:pt x="10803" y="0"/>
                </a:cubicBezTo>
                <a:close/>
              </a:path>
            </a:pathLst>
          </a:custGeom>
          <a:solidFill>
            <a:schemeClr val="accent2"/>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503" name="Flèche 11"/>
          <p:cNvSpPr/>
          <p:nvPr/>
        </p:nvSpPr>
        <p:spPr>
          <a:xfrm>
            <a:off x="4872114" y="2695154"/>
            <a:ext cx="1420791" cy="1069725"/>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504" name="Flèche 10"/>
          <p:cNvSpPr/>
          <p:nvPr/>
        </p:nvSpPr>
        <p:spPr>
          <a:xfrm rot="16208275">
            <a:off x="321389" y="2518610"/>
            <a:ext cx="1527504" cy="1242169"/>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505" name="Continuer ?"/>
          <p:cNvSpPr txBox="1"/>
          <p:nvPr/>
        </p:nvSpPr>
        <p:spPr>
          <a:xfrm>
            <a:off x="572425" y="4145279"/>
            <a:ext cx="128598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Continuer ?</a:t>
            </a:r>
          </a:p>
        </p:txBody>
      </p:sp>
      <p:sp>
        <p:nvSpPr>
          <p:cNvPr id="506" name="Faire demi-tour ?"/>
          <p:cNvSpPr txBox="1"/>
          <p:nvPr/>
        </p:nvSpPr>
        <p:spPr>
          <a:xfrm>
            <a:off x="2519537" y="4105823"/>
            <a:ext cx="184464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Faire demi-tour ?</a:t>
            </a:r>
          </a:p>
        </p:txBody>
      </p:sp>
      <p:sp>
        <p:nvSpPr>
          <p:cNvPr id="507" name="Dégager?"/>
          <p:cNvSpPr txBox="1"/>
          <p:nvPr/>
        </p:nvSpPr>
        <p:spPr>
          <a:xfrm>
            <a:off x="5025312" y="4031374"/>
            <a:ext cx="1108173"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Dégager?</a:t>
            </a:r>
          </a:p>
        </p:txBody>
      </p:sp>
      <p:sp>
        <p:nvSpPr>
          <p:cNvPr id="508" name="S’arrêter?…"/>
          <p:cNvSpPr txBox="1"/>
          <p:nvPr/>
        </p:nvSpPr>
        <p:spPr>
          <a:xfrm>
            <a:off x="7155037" y="3891674"/>
            <a:ext cx="1603436"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S’arrêter?</a:t>
            </a:r>
          </a:p>
          <a:p>
            <a:r>
              <a:t>Ne pas partir ?</a:t>
            </a:r>
          </a:p>
        </p:txBody>
      </p:sp>
      <p:sp>
        <p:nvSpPr>
          <p:cNvPr id="509" name="En tout cas on réfléchit mieux au sol les idées au chaud!!!"/>
          <p:cNvSpPr txBox="1"/>
          <p:nvPr/>
        </p:nvSpPr>
        <p:spPr>
          <a:xfrm>
            <a:off x="1142976" y="5429264"/>
            <a:ext cx="6517889" cy="3803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t>En tout cas on réfléchit mieux au sol les idées au chaud!!!</a:t>
            </a:r>
          </a:p>
        </p:txBody>
      </p:sp>
      <p:sp>
        <p:nvSpPr>
          <p:cNvPr id="510" name="Conclusion"/>
          <p:cNvSpPr txBox="1"/>
          <p:nvPr/>
        </p:nvSpPr>
        <p:spPr>
          <a:xfrm>
            <a:off x="3662537" y="119379"/>
            <a:ext cx="217843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Conclusion</a:t>
            </a:r>
          </a:p>
        </p:txBody>
      </p:sp>
      <p:sp>
        <p:nvSpPr>
          <p:cNvPr id="511" name="DÉCISIONS"/>
          <p:cNvSpPr txBox="1"/>
          <p:nvPr/>
        </p:nvSpPr>
        <p:spPr>
          <a:xfrm>
            <a:off x="3065637" y="1008380"/>
            <a:ext cx="2689050"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700" b="1"/>
            </a:lvl1pPr>
          </a:lstStyle>
          <a:p>
            <a:r>
              <a:t>DÉCISIONS</a:t>
            </a:r>
          </a:p>
        </p:txBody>
      </p:sp>
    </p:spTree>
  </p:cSld>
  <p:clrMapOvr>
    <a:masterClrMapping/>
  </p:clrMapOvr>
  <mc:AlternateContent xmlns:mc="http://schemas.openxmlformats.org/markup-compatibility/2006">
    <mc:Choice xmlns:p14="http://schemas.microsoft.com/office/powerpoint/2010/main" xmlns:a14="http://schemas.microsoft.com/office/drawing/2010/main" xmlns:m="http://schemas.openxmlformats.org/officeDocument/2006/math" xmlns="" Requires="p14">
      <p:transition spd="fast" advClick="1" p14:dur="750">
        <p:wipe dir="r"/>
      </p:transition>
    </mc:Choice>
    <mc:Fallback>
      <p:transition>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11"/>
                                        </p:tgtEl>
                                        <p:attrNameLst>
                                          <p:attrName>style.visibility</p:attrName>
                                        </p:attrNameLst>
                                      </p:cBhvr>
                                      <p:to>
                                        <p:strVal val="visible"/>
                                      </p:to>
                                    </p:set>
                                    <p:anim calcmode="lin" valueType="num">
                                      <p:cBhvr>
                                        <p:cTn id="7" dur="750" fill="hold"/>
                                        <p:tgtEl>
                                          <p:spTgt spid="511"/>
                                        </p:tgtEl>
                                        <p:attrNameLst>
                                          <p:attrName>ppt_w</p:attrName>
                                        </p:attrNameLst>
                                      </p:cBhvr>
                                      <p:tavLst>
                                        <p:tav tm="0">
                                          <p:val>
                                            <p:fltVal val="0"/>
                                          </p:val>
                                        </p:tav>
                                        <p:tav tm="100000">
                                          <p:val>
                                            <p:strVal val="#ppt_w"/>
                                          </p:val>
                                        </p:tav>
                                      </p:tavLst>
                                    </p:anim>
                                    <p:anim calcmode="lin" valueType="num">
                                      <p:cBhvr>
                                        <p:cTn id="8" dur="750" fill="hold"/>
                                        <p:tgtEl>
                                          <p:spTgt spid="5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505"/>
                                        </p:tgtEl>
                                        <p:attrNameLst>
                                          <p:attrName>style.visibility</p:attrName>
                                        </p:attrNameLst>
                                      </p:cBhvr>
                                      <p:to>
                                        <p:strVal val="visible"/>
                                      </p:to>
                                    </p:set>
                                    <p:anim calcmode="lin" valueType="num">
                                      <p:cBhvr>
                                        <p:cTn id="13" dur="750" fill="hold"/>
                                        <p:tgtEl>
                                          <p:spTgt spid="505"/>
                                        </p:tgtEl>
                                        <p:attrNameLst>
                                          <p:attrName>ppt_w</p:attrName>
                                        </p:attrNameLst>
                                      </p:cBhvr>
                                      <p:tavLst>
                                        <p:tav tm="0">
                                          <p:val>
                                            <p:fltVal val="0"/>
                                          </p:val>
                                        </p:tav>
                                        <p:tav tm="100000">
                                          <p:val>
                                            <p:strVal val="#ppt_w"/>
                                          </p:val>
                                        </p:tav>
                                      </p:tavLst>
                                    </p:anim>
                                    <p:anim calcmode="lin" valueType="num">
                                      <p:cBhvr>
                                        <p:cTn id="14" dur="750" fill="hold"/>
                                        <p:tgtEl>
                                          <p:spTgt spid="50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504"/>
                                        </p:tgtEl>
                                        <p:attrNameLst>
                                          <p:attrName>style.visibility</p:attrName>
                                        </p:attrNameLst>
                                      </p:cBhvr>
                                      <p:to>
                                        <p:strVal val="visible"/>
                                      </p:to>
                                    </p:set>
                                    <p:anim calcmode="lin" valueType="num">
                                      <p:cBhvr>
                                        <p:cTn id="19" dur="750" fill="hold"/>
                                        <p:tgtEl>
                                          <p:spTgt spid="504"/>
                                        </p:tgtEl>
                                        <p:attrNameLst>
                                          <p:attrName>ppt_w</p:attrName>
                                        </p:attrNameLst>
                                      </p:cBhvr>
                                      <p:tavLst>
                                        <p:tav tm="0">
                                          <p:val>
                                            <p:fltVal val="0"/>
                                          </p:val>
                                        </p:tav>
                                        <p:tav tm="100000">
                                          <p:val>
                                            <p:strVal val="#ppt_w"/>
                                          </p:val>
                                        </p:tav>
                                      </p:tavLst>
                                    </p:anim>
                                    <p:anim calcmode="lin" valueType="num">
                                      <p:cBhvr>
                                        <p:cTn id="20" dur="750" fill="hold"/>
                                        <p:tgtEl>
                                          <p:spTgt spid="50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506"/>
                                        </p:tgtEl>
                                        <p:attrNameLst>
                                          <p:attrName>style.visibility</p:attrName>
                                        </p:attrNameLst>
                                      </p:cBhvr>
                                      <p:to>
                                        <p:strVal val="visible"/>
                                      </p:to>
                                    </p:set>
                                    <p:anim calcmode="lin" valueType="num">
                                      <p:cBhvr>
                                        <p:cTn id="25" dur="750" fill="hold"/>
                                        <p:tgtEl>
                                          <p:spTgt spid="506"/>
                                        </p:tgtEl>
                                        <p:attrNameLst>
                                          <p:attrName>ppt_w</p:attrName>
                                        </p:attrNameLst>
                                      </p:cBhvr>
                                      <p:tavLst>
                                        <p:tav tm="0">
                                          <p:val>
                                            <p:fltVal val="0"/>
                                          </p:val>
                                        </p:tav>
                                        <p:tav tm="100000">
                                          <p:val>
                                            <p:strVal val="#ppt_w"/>
                                          </p:val>
                                        </p:tav>
                                      </p:tavLst>
                                    </p:anim>
                                    <p:anim calcmode="lin" valueType="num">
                                      <p:cBhvr>
                                        <p:cTn id="26" dur="750" fill="hold"/>
                                        <p:tgtEl>
                                          <p:spTgt spid="50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5" nodeType="clickEffect">
                                  <p:stCondLst>
                                    <p:cond delay="0"/>
                                  </p:stCondLst>
                                  <p:iterate>
                                    <p:tmAbs val="0"/>
                                  </p:iterate>
                                  <p:childTnLst>
                                    <p:set>
                                      <p:cBhvr>
                                        <p:cTn id="30" fill="hold"/>
                                        <p:tgtEl>
                                          <p:spTgt spid="501"/>
                                        </p:tgtEl>
                                        <p:attrNameLst>
                                          <p:attrName>style.visibility</p:attrName>
                                        </p:attrNameLst>
                                      </p:cBhvr>
                                      <p:to>
                                        <p:strVal val="visible"/>
                                      </p:to>
                                    </p:set>
                                    <p:anim calcmode="lin" valueType="num">
                                      <p:cBhvr>
                                        <p:cTn id="31" dur="750" fill="hold"/>
                                        <p:tgtEl>
                                          <p:spTgt spid="501"/>
                                        </p:tgtEl>
                                        <p:attrNameLst>
                                          <p:attrName>ppt_w</p:attrName>
                                        </p:attrNameLst>
                                      </p:cBhvr>
                                      <p:tavLst>
                                        <p:tav tm="0">
                                          <p:val>
                                            <p:fltVal val="0"/>
                                          </p:val>
                                        </p:tav>
                                        <p:tav tm="100000">
                                          <p:val>
                                            <p:strVal val="#ppt_w"/>
                                          </p:val>
                                        </p:tav>
                                      </p:tavLst>
                                    </p:anim>
                                    <p:anim calcmode="lin" valueType="num">
                                      <p:cBhvr>
                                        <p:cTn id="32" dur="750" fill="hold"/>
                                        <p:tgtEl>
                                          <p:spTgt spid="501"/>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6" nodeType="clickEffect">
                                  <p:stCondLst>
                                    <p:cond delay="0"/>
                                  </p:stCondLst>
                                  <p:iterate>
                                    <p:tmAbs val="0"/>
                                  </p:iterate>
                                  <p:childTnLst>
                                    <p:set>
                                      <p:cBhvr>
                                        <p:cTn id="36" fill="hold"/>
                                        <p:tgtEl>
                                          <p:spTgt spid="507"/>
                                        </p:tgtEl>
                                        <p:attrNameLst>
                                          <p:attrName>style.visibility</p:attrName>
                                        </p:attrNameLst>
                                      </p:cBhvr>
                                      <p:to>
                                        <p:strVal val="visible"/>
                                      </p:to>
                                    </p:set>
                                    <p:anim calcmode="lin" valueType="num">
                                      <p:cBhvr>
                                        <p:cTn id="37" dur="750" fill="hold"/>
                                        <p:tgtEl>
                                          <p:spTgt spid="507"/>
                                        </p:tgtEl>
                                        <p:attrNameLst>
                                          <p:attrName>ppt_w</p:attrName>
                                        </p:attrNameLst>
                                      </p:cBhvr>
                                      <p:tavLst>
                                        <p:tav tm="0">
                                          <p:val>
                                            <p:fltVal val="0"/>
                                          </p:val>
                                        </p:tav>
                                        <p:tav tm="100000">
                                          <p:val>
                                            <p:strVal val="#ppt_w"/>
                                          </p:val>
                                        </p:tav>
                                      </p:tavLst>
                                    </p:anim>
                                    <p:anim calcmode="lin" valueType="num">
                                      <p:cBhvr>
                                        <p:cTn id="38" dur="750" fill="hold"/>
                                        <p:tgtEl>
                                          <p:spTgt spid="507"/>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7" nodeType="clickEffect">
                                  <p:stCondLst>
                                    <p:cond delay="0"/>
                                  </p:stCondLst>
                                  <p:iterate>
                                    <p:tmAbs val="0"/>
                                  </p:iterate>
                                  <p:childTnLst>
                                    <p:set>
                                      <p:cBhvr>
                                        <p:cTn id="42" fill="hold"/>
                                        <p:tgtEl>
                                          <p:spTgt spid="503"/>
                                        </p:tgtEl>
                                        <p:attrNameLst>
                                          <p:attrName>style.visibility</p:attrName>
                                        </p:attrNameLst>
                                      </p:cBhvr>
                                      <p:to>
                                        <p:strVal val="visible"/>
                                      </p:to>
                                    </p:set>
                                    <p:anim calcmode="lin" valueType="num">
                                      <p:cBhvr>
                                        <p:cTn id="43" dur="750" fill="hold"/>
                                        <p:tgtEl>
                                          <p:spTgt spid="503"/>
                                        </p:tgtEl>
                                        <p:attrNameLst>
                                          <p:attrName>ppt_w</p:attrName>
                                        </p:attrNameLst>
                                      </p:cBhvr>
                                      <p:tavLst>
                                        <p:tav tm="0">
                                          <p:val>
                                            <p:fltVal val="0"/>
                                          </p:val>
                                        </p:tav>
                                        <p:tav tm="100000">
                                          <p:val>
                                            <p:strVal val="#ppt_w"/>
                                          </p:val>
                                        </p:tav>
                                      </p:tavLst>
                                    </p:anim>
                                    <p:anim calcmode="lin" valueType="num">
                                      <p:cBhvr>
                                        <p:cTn id="44" dur="750" fill="hold"/>
                                        <p:tgtEl>
                                          <p:spTgt spid="503"/>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8" nodeType="clickEffect">
                                  <p:stCondLst>
                                    <p:cond delay="0"/>
                                  </p:stCondLst>
                                  <p:iterate>
                                    <p:tmAbs val="0"/>
                                  </p:iterate>
                                  <p:childTnLst>
                                    <p:set>
                                      <p:cBhvr>
                                        <p:cTn id="48" fill="hold"/>
                                        <p:tgtEl>
                                          <p:spTgt spid="508"/>
                                        </p:tgtEl>
                                        <p:attrNameLst>
                                          <p:attrName>style.visibility</p:attrName>
                                        </p:attrNameLst>
                                      </p:cBhvr>
                                      <p:to>
                                        <p:strVal val="visible"/>
                                      </p:to>
                                    </p:set>
                                    <p:anim calcmode="lin" valueType="num">
                                      <p:cBhvr>
                                        <p:cTn id="49" dur="750" fill="hold"/>
                                        <p:tgtEl>
                                          <p:spTgt spid="508"/>
                                        </p:tgtEl>
                                        <p:attrNameLst>
                                          <p:attrName>ppt_w</p:attrName>
                                        </p:attrNameLst>
                                      </p:cBhvr>
                                      <p:tavLst>
                                        <p:tav tm="0">
                                          <p:val>
                                            <p:fltVal val="0"/>
                                          </p:val>
                                        </p:tav>
                                        <p:tav tm="100000">
                                          <p:val>
                                            <p:strVal val="#ppt_w"/>
                                          </p:val>
                                        </p:tav>
                                      </p:tavLst>
                                    </p:anim>
                                    <p:anim calcmode="lin" valueType="num">
                                      <p:cBhvr>
                                        <p:cTn id="50" dur="750" fill="hold"/>
                                        <p:tgtEl>
                                          <p:spTgt spid="508"/>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9" nodeType="clickEffect">
                                  <p:stCondLst>
                                    <p:cond delay="0"/>
                                  </p:stCondLst>
                                  <p:iterate>
                                    <p:tmAbs val="0"/>
                                  </p:iterate>
                                  <p:childTnLst>
                                    <p:set>
                                      <p:cBhvr>
                                        <p:cTn id="54" fill="hold"/>
                                        <p:tgtEl>
                                          <p:spTgt spid="502"/>
                                        </p:tgtEl>
                                        <p:attrNameLst>
                                          <p:attrName>style.visibility</p:attrName>
                                        </p:attrNameLst>
                                      </p:cBhvr>
                                      <p:to>
                                        <p:strVal val="visible"/>
                                      </p:to>
                                    </p:set>
                                    <p:anim calcmode="lin" valueType="num">
                                      <p:cBhvr>
                                        <p:cTn id="55" dur="750" fill="hold"/>
                                        <p:tgtEl>
                                          <p:spTgt spid="502"/>
                                        </p:tgtEl>
                                        <p:attrNameLst>
                                          <p:attrName>ppt_w</p:attrName>
                                        </p:attrNameLst>
                                      </p:cBhvr>
                                      <p:tavLst>
                                        <p:tav tm="0">
                                          <p:val>
                                            <p:fltVal val="0"/>
                                          </p:val>
                                        </p:tav>
                                        <p:tav tm="100000">
                                          <p:val>
                                            <p:strVal val="#ppt_w"/>
                                          </p:val>
                                        </p:tav>
                                      </p:tavLst>
                                    </p:anim>
                                    <p:anim calcmode="lin" valueType="num">
                                      <p:cBhvr>
                                        <p:cTn id="56" dur="750" fill="hold"/>
                                        <p:tgtEl>
                                          <p:spTgt spid="502"/>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0" nodeType="clickEffect">
                                  <p:stCondLst>
                                    <p:cond delay="0"/>
                                  </p:stCondLst>
                                  <p:iterate type="lt">
                                    <p:tmAbs val="100"/>
                                  </p:iterate>
                                  <p:childTnLst>
                                    <p:set>
                                      <p:cBhvr>
                                        <p:cTn id="60" fill="hold"/>
                                        <p:tgtEl>
                                          <p:spTgt spid="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5" animBg="1" advAuto="0"/>
      <p:bldP spid="502" grpId="9" animBg="1" advAuto="0"/>
      <p:bldP spid="503" grpId="7" animBg="1" advAuto="0"/>
      <p:bldP spid="504" grpId="3" animBg="1" advAuto="0"/>
      <p:bldP spid="505" grpId="2" animBg="1" advAuto="0"/>
      <p:bldP spid="506" grpId="4" animBg="1" advAuto="0"/>
      <p:bldP spid="507" grpId="6" animBg="1" advAuto="0"/>
      <p:bldP spid="508" grpId="8" animBg="1" advAuto="0"/>
      <p:bldP spid="509" grpId="10" animBg="1" advAuto="0"/>
      <p:bldP spid="511"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67</a:t>
            </a:fld>
            <a:endParaRPr/>
          </a:p>
        </p:txBody>
      </p:sp>
      <p:sp>
        <p:nvSpPr>
          <p:cNvPr id="515" name="Conclusion"/>
          <p:cNvSpPr txBox="1"/>
          <p:nvPr/>
        </p:nvSpPr>
        <p:spPr>
          <a:xfrm>
            <a:off x="2760837" y="170179"/>
            <a:ext cx="217843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Conclusion</a:t>
            </a:r>
          </a:p>
        </p:txBody>
      </p:sp>
      <p:sp>
        <p:nvSpPr>
          <p:cNvPr id="516" name="Dormez bien,…"/>
          <p:cNvSpPr txBox="1"/>
          <p:nvPr/>
        </p:nvSpPr>
        <p:spPr>
          <a:xfrm>
            <a:off x="436737" y="3027679"/>
            <a:ext cx="7919384" cy="207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2150">
                <a:solidFill>
                  <a:srgbClr val="454545"/>
                </a:solidFill>
                <a:latin typeface="+mj-lt"/>
                <a:ea typeface="+mj-ea"/>
                <a:cs typeface="+mj-cs"/>
                <a:sym typeface="Helvetica"/>
              </a:defRPr>
            </a:pPr>
            <a:r>
              <a:t>  </a:t>
            </a:r>
            <a:r>
              <a:rPr b="1"/>
              <a:t>  Dormez bien</a:t>
            </a:r>
            <a:r>
              <a:t>, </a:t>
            </a:r>
          </a:p>
          <a:p>
            <a:pPr defTabSz="355600">
              <a:defRPr sz="2150">
                <a:solidFill>
                  <a:srgbClr val="454545"/>
                </a:solidFill>
                <a:latin typeface="+mj-lt"/>
                <a:ea typeface="+mj-ea"/>
                <a:cs typeface="+mj-cs"/>
                <a:sym typeface="Helvetica"/>
              </a:defRPr>
            </a:pPr>
            <a:r>
              <a:t>                                     </a:t>
            </a:r>
            <a:r>
              <a:rPr b="1"/>
              <a:t> mangez « sain » </a:t>
            </a:r>
          </a:p>
          <a:p>
            <a:pPr defTabSz="355600">
              <a:defRPr sz="2150">
                <a:solidFill>
                  <a:srgbClr val="454545"/>
                </a:solidFill>
                <a:latin typeface="+mj-lt"/>
                <a:ea typeface="+mj-ea"/>
                <a:cs typeface="+mj-cs"/>
                <a:sym typeface="Helvetica"/>
              </a:defRPr>
            </a:pPr>
            <a:r>
              <a:t>                                     </a:t>
            </a:r>
          </a:p>
          <a:p>
            <a:pPr defTabSz="355600">
              <a:defRPr sz="2150">
                <a:solidFill>
                  <a:srgbClr val="454545"/>
                </a:solidFill>
                <a:latin typeface="+mj-lt"/>
                <a:ea typeface="+mj-ea"/>
                <a:cs typeface="+mj-cs"/>
                <a:sym typeface="Helvetica"/>
              </a:defRPr>
            </a:pPr>
            <a:r>
              <a:t>                    </a:t>
            </a:r>
            <a:r>
              <a:rPr b="1">
                <a:solidFill>
                  <a:schemeClr val="accent6"/>
                </a:solidFill>
              </a:rPr>
              <a:t>entraînez vous</a:t>
            </a:r>
            <a:r>
              <a:rPr>
                <a:solidFill>
                  <a:schemeClr val="accent6"/>
                </a:solidFill>
              </a:rPr>
              <a:t>,             </a:t>
            </a:r>
            <a:r>
              <a:rPr b="1">
                <a:solidFill>
                  <a:schemeClr val="accent6"/>
                </a:solidFill>
              </a:rPr>
              <a:t> entretenez vous surtout</a:t>
            </a:r>
            <a:r>
              <a:t>,</a:t>
            </a:r>
          </a:p>
          <a:p>
            <a:pPr defTabSz="355600">
              <a:defRPr sz="2150">
                <a:solidFill>
                  <a:srgbClr val="454545"/>
                </a:solidFill>
                <a:latin typeface="+mj-lt"/>
                <a:ea typeface="+mj-ea"/>
                <a:cs typeface="+mj-cs"/>
                <a:sym typeface="Helvetica"/>
              </a:defRPr>
            </a:pPr>
            <a:r>
              <a:t>                                     </a:t>
            </a:r>
          </a:p>
          <a:p>
            <a:pPr defTabSz="355600">
              <a:defRPr sz="2150">
                <a:solidFill>
                  <a:srgbClr val="454545"/>
                </a:solidFill>
                <a:latin typeface="+mj-lt"/>
                <a:ea typeface="+mj-ea"/>
                <a:cs typeface="+mj-cs"/>
                <a:sym typeface="Helvetica"/>
              </a:defRPr>
            </a:pPr>
            <a:r>
              <a:t>                                   </a:t>
            </a:r>
            <a:r>
              <a:rPr b="1"/>
              <a:t> protégez vous bien </a:t>
            </a:r>
          </a:p>
        </p:txBody>
      </p:sp>
      <p:sp>
        <p:nvSpPr>
          <p:cNvPr id="6" name="Rectangle 5"/>
          <p:cNvSpPr/>
          <p:nvPr/>
        </p:nvSpPr>
        <p:spPr>
          <a:xfrm>
            <a:off x="214282" y="857232"/>
            <a:ext cx="8358246" cy="1323439"/>
          </a:xfrm>
          <a:prstGeom prst="rect">
            <a:avLst/>
          </a:prstGeom>
        </p:spPr>
        <p:txBody>
          <a:bodyPr wrap="square">
            <a:spAutoFit/>
          </a:bodyPr>
          <a:lstStyle/>
          <a:p>
            <a:r>
              <a:rPr lang="fr-FR" sz="1600" dirty="0" smtClean="0">
                <a:latin typeface="Arial" pitchFamily="34" charset="0"/>
                <a:cs typeface="Arial" pitchFamily="34" charset="0"/>
              </a:rPr>
              <a:t>Notre activité est une activité sportive et nos vols se préparent  chaque fois comme une mini expédition, physiquement et </a:t>
            </a:r>
            <a:r>
              <a:rPr lang="fr-FR" sz="1600" dirty="0" smtClean="0">
                <a:latin typeface="Arial" pitchFamily="34" charset="0"/>
                <a:cs typeface="Arial" pitchFamily="34" charset="0"/>
              </a:rPr>
              <a:t>techniquement.</a:t>
            </a:r>
            <a:endParaRPr lang="fr-FR" sz="1600" dirty="0" smtClean="0">
              <a:latin typeface="Arial" pitchFamily="34" charset="0"/>
              <a:cs typeface="Arial" pitchFamily="34" charset="0"/>
            </a:endParaRPr>
          </a:p>
          <a:p>
            <a:endParaRPr lang="fr-FR" sz="1600" dirty="0" smtClean="0">
              <a:latin typeface="Arial" pitchFamily="34" charset="0"/>
              <a:cs typeface="Arial" pitchFamily="34" charset="0"/>
            </a:endParaRPr>
          </a:p>
          <a:p>
            <a:r>
              <a:rPr lang="fr-FR" sz="1600" b="1" dirty="0" smtClean="0">
                <a:solidFill>
                  <a:srgbClr val="00B050"/>
                </a:solidFill>
                <a:latin typeface="Arial" pitchFamily="34" charset="0"/>
                <a:cs typeface="Arial" pitchFamily="34" charset="0"/>
              </a:rPr>
              <a:t>Le plaisir </a:t>
            </a:r>
            <a:r>
              <a:rPr lang="fr-FR" sz="1600" dirty="0" smtClean="0">
                <a:latin typeface="Arial" pitchFamily="34" charset="0"/>
                <a:cs typeface="Arial" pitchFamily="34" charset="0"/>
              </a:rPr>
              <a:t>doit être au rendez-vous et tous les éléments de la sécurité sont à considérer exhaustivement.</a:t>
            </a:r>
            <a:endParaRPr lang="fr-FR" sz="1600" dirty="0">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a14="http://schemas.microsoft.com/office/drawing/2010/main" xmlns:m="http://schemas.openxmlformats.org/officeDocument/2006/math" xmlns="" Requires="p14">
      <p:transition spd="fast" advClick="1" p14:dur="750">
        <p:pull dir="l"/>
      </p:transition>
    </mc:Choice>
    <mc:Fallback>
      <p:transition>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iterate type="lt">
                                    <p:tmAbs val="100"/>
                                  </p:iterate>
                                  <p:childTnLst>
                                    <p:set>
                                      <p:cBhvr>
                                        <p:cTn id="6" fill="hold"/>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2"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68</a:t>
            </a:fld>
            <a:endParaRPr/>
          </a:p>
        </p:txBody>
      </p:sp>
      <p:sp>
        <p:nvSpPr>
          <p:cNvPr id="519" name="Et surtout pas de prouesses"/>
          <p:cNvSpPr txBox="1"/>
          <p:nvPr/>
        </p:nvSpPr>
        <p:spPr>
          <a:xfrm>
            <a:off x="1592437" y="1262379"/>
            <a:ext cx="5066474" cy="5454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b="1"/>
            </a:lvl1pPr>
          </a:lstStyle>
          <a:p>
            <a:r>
              <a:t>Et surtout pas de prouesses</a:t>
            </a:r>
          </a:p>
        </p:txBody>
      </p:sp>
      <p:sp>
        <p:nvSpPr>
          <p:cNvPr id="520" name="Notre activité ne doit rien laisser au  hasard*"/>
          <p:cNvSpPr txBox="1"/>
          <p:nvPr/>
        </p:nvSpPr>
        <p:spPr>
          <a:xfrm>
            <a:off x="408218" y="2697479"/>
            <a:ext cx="8327564" cy="5581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000" b="1"/>
            </a:lvl1pPr>
          </a:lstStyle>
          <a:p>
            <a:r>
              <a:t>Notre activité ne doit rien laisser au  hasard*</a:t>
            </a:r>
          </a:p>
        </p:txBody>
      </p:sp>
      <p:sp>
        <p:nvSpPr>
          <p:cNvPr id="521" name="*« Hors ce que nous appelons hasard n’est et ne peut être que la cause ignorée d’un effet connu »  VOLTAIRE"/>
          <p:cNvSpPr txBox="1"/>
          <p:nvPr/>
        </p:nvSpPr>
        <p:spPr>
          <a:xfrm>
            <a:off x="237084" y="5199379"/>
            <a:ext cx="8821959" cy="316866"/>
          </a:xfrm>
          <a:prstGeom prst="rect">
            <a:avLst/>
          </a:prstGeom>
          <a:solidFill>
            <a:schemeClr val="accent1">
              <a:lumOff val="23725"/>
            </a:schemeClr>
          </a:solidFill>
          <a:ln>
            <a:solidFill>
              <a:srgbClr val="46AAC4"/>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400">
                <a:latin typeface="+mj-lt"/>
                <a:ea typeface="+mj-ea"/>
                <a:cs typeface="+mj-cs"/>
                <a:sym typeface="Helvetica"/>
              </a:defRPr>
            </a:lvl1pPr>
          </a:lstStyle>
          <a:p>
            <a:r>
              <a:t>*« Hors ce que nous appelons hasard n’est et ne peut être que la cause ignorée d’un effet connu »  VOLTAIRE</a:t>
            </a:r>
          </a:p>
        </p:txBody>
      </p:sp>
      <p:sp>
        <p:nvSpPr>
          <p:cNvPr id="522" name="Conclusion"/>
          <p:cNvSpPr txBox="1"/>
          <p:nvPr/>
        </p:nvSpPr>
        <p:spPr>
          <a:xfrm>
            <a:off x="3036457" y="119379"/>
            <a:ext cx="2178433"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Conclusion</a:t>
            </a:r>
          </a:p>
        </p:txBody>
      </p:sp>
    </p:spTree>
  </p:cSld>
  <p:clrMapOvr>
    <a:masterClrMapping/>
  </p:clrMapOvr>
  <mc:AlternateContent xmlns:mc="http://schemas.openxmlformats.org/markup-compatibility/2006">
    <mc:Choice xmlns:p14="http://schemas.microsoft.com/office/powerpoint/2010/main" xmlns:a14="http://schemas.microsoft.com/office/drawing/2010/main" xmlns:m="http://schemas.openxmlformats.org/officeDocument/2006/math" xmlns="" Requires="p14">
      <p:transition spd="slow" advClick="1" p14:dur="2000">
        <p:wipe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Affublé d’artefacts, l’Homme a maîtrisé la nature à son avantage mais il a dû apprendre à connaître ses limites physiologiques et  développer ses connaissances pour maîtriser les dangers"/>
          <p:cNvSpPr txBox="1"/>
          <p:nvPr/>
        </p:nvSpPr>
        <p:spPr>
          <a:xfrm>
            <a:off x="42545" y="820013"/>
            <a:ext cx="9052158" cy="1518364"/>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03200" tIns="203200" rIns="203200" bIns="203200">
            <a:spAutoFit/>
          </a:bodyPr>
          <a:lstStyle/>
          <a:p>
            <a:r>
              <a:t>Affublé d’artefacts, l’Homme a maîtrisé la nature à son avantage mais il a </a:t>
            </a:r>
            <a:r>
              <a:rPr/>
              <a:t>dû </a:t>
            </a:r>
            <a:r>
              <a:rPr lang="fr-FR" dirty="0" smtClean="0"/>
              <a:t/>
            </a:r>
            <a:br>
              <a:rPr lang="fr-FR" dirty="0" smtClean="0"/>
            </a:br>
            <a:r>
              <a:rPr smtClean="0"/>
              <a:t>apprendre </a:t>
            </a:r>
            <a:r>
              <a:t>à connaître ses limites </a:t>
            </a:r>
            <a:r>
              <a:rPr/>
              <a:t>physiologiques </a:t>
            </a:r>
            <a:r>
              <a:rPr smtClean="0"/>
              <a:t>et</a:t>
            </a:r>
            <a:r>
              <a:rPr lang="fr-FR" dirty="0" smtClean="0"/>
              <a:t> </a:t>
            </a:r>
            <a:r>
              <a:rPr smtClean="0"/>
              <a:t>développer </a:t>
            </a:r>
            <a:r>
              <a:rPr/>
              <a:t>ses </a:t>
            </a:r>
            <a:r>
              <a:rPr smtClean="0"/>
              <a:t>connaissances</a:t>
            </a:r>
            <a:endParaRPr lang="fr-FR" dirty="0" smtClean="0"/>
          </a:p>
          <a:p>
            <a:r>
              <a:rPr lang="fr-FR" dirty="0" smtClean="0"/>
              <a:t>p</a:t>
            </a:r>
            <a:r>
              <a:rPr smtClean="0"/>
              <a:t>our </a:t>
            </a:r>
            <a:r>
              <a:t>maîtriser </a:t>
            </a:r>
            <a:r>
              <a:rPr/>
              <a:t>les </a:t>
            </a:r>
            <a:r>
              <a:rPr smtClean="0"/>
              <a:t>dangers</a:t>
            </a:r>
            <a:r>
              <a:rPr lang="fr-FR" dirty="0" smtClean="0"/>
              <a:t>.</a:t>
            </a:r>
            <a:endParaRPr/>
          </a:p>
          <a:p>
            <a:endParaRPr/>
          </a:p>
        </p:txBody>
      </p:sp>
      <p:pic>
        <p:nvPicPr>
          <p:cNvPr id="167" name="Galerie d’images" descr="Galerie d’images"/>
          <p:cNvPicPr>
            <a:picLocks noChangeAspect="1"/>
          </p:cNvPicPr>
          <p:nvPr/>
        </p:nvPicPr>
        <p:blipFill>
          <a:blip r:embed="rId2" cstate="print">
            <a:extLst/>
          </a:blip>
          <a:srcRect l="3870" r="3870"/>
          <a:stretch>
            <a:fillRect/>
          </a:stretch>
        </p:blipFill>
        <p:spPr>
          <a:xfrm>
            <a:off x="60449" y="2080865"/>
            <a:ext cx="4424512" cy="2696270"/>
          </a:xfrm>
          <a:prstGeom prst="rect">
            <a:avLst/>
          </a:prstGeom>
          <a:ln w="12700">
            <a:miter lim="400000"/>
          </a:ln>
        </p:spPr>
      </p:pic>
      <p:pic>
        <p:nvPicPr>
          <p:cNvPr id="168" name="Galerie d’images" descr="Galerie d’images"/>
          <p:cNvPicPr>
            <a:picLocks noChangeAspect="1"/>
          </p:cNvPicPr>
          <p:nvPr/>
        </p:nvPicPr>
        <p:blipFill>
          <a:blip r:embed="rId3" cstate="print">
            <a:extLst/>
          </a:blip>
          <a:srcRect l="8427" r="8427"/>
          <a:stretch>
            <a:fillRect/>
          </a:stretch>
        </p:blipFill>
        <p:spPr>
          <a:xfrm>
            <a:off x="4494708" y="2656681"/>
            <a:ext cx="4424512" cy="2914700"/>
          </a:xfrm>
          <a:prstGeom prst="rect">
            <a:avLst/>
          </a:prstGeom>
          <a:ln w="12700">
            <a:miter lim="400000"/>
          </a:ln>
        </p:spPr>
      </p:pic>
      <p:sp>
        <p:nvSpPr>
          <p:cNvPr id="169" name="INTRODUCTION"/>
          <p:cNvSpPr txBox="1"/>
          <p:nvPr/>
        </p:nvSpPr>
        <p:spPr>
          <a:xfrm>
            <a:off x="3294237" y="176529"/>
            <a:ext cx="3998477" cy="646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000" b="1">
                <a:solidFill>
                  <a:srgbClr val="FFFFFF"/>
                </a:solidFill>
                <a:latin typeface="Arial"/>
                <a:ea typeface="Arial"/>
                <a:cs typeface="Arial"/>
                <a:sym typeface="Arial"/>
              </a:defRPr>
            </a:lvl1pPr>
          </a:lstStyle>
          <a:p>
            <a:r>
              <a:t>INTRODUCTION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Numéro de diapositive"/>
          <p:cNvSpPr txBox="1">
            <a:spLocks noGrp="1"/>
          </p:cNvSpPr>
          <p:nvPr>
            <p:ph type="sldNum" sz="quarter" idx="2"/>
          </p:nvPr>
        </p:nvSpPr>
        <p:spPr>
          <a:xfrm>
            <a:off x="8502739" y="6404292"/>
            <a:ext cx="184061"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8</a:t>
            </a:fld>
            <a:endParaRPr/>
          </a:p>
        </p:txBody>
      </p:sp>
      <p:grpSp>
        <p:nvGrpSpPr>
          <p:cNvPr id="174" name="Galerie d’images"/>
          <p:cNvGrpSpPr/>
          <p:nvPr/>
        </p:nvGrpSpPr>
        <p:grpSpPr>
          <a:xfrm>
            <a:off x="100062" y="952500"/>
            <a:ext cx="8943876" cy="5156200"/>
            <a:chOff x="0" y="0"/>
            <a:chExt cx="8943875" cy="5156200"/>
          </a:xfrm>
        </p:grpSpPr>
        <p:pic>
          <p:nvPicPr>
            <p:cNvPr id="172" name="IMG_1476.JPG" descr="IMG_1476.JPG"/>
            <p:cNvPicPr>
              <a:picLocks noChangeAspect="1"/>
            </p:cNvPicPr>
            <p:nvPr/>
          </p:nvPicPr>
          <p:blipFill>
            <a:blip r:embed="rId2" cstate="print">
              <a:extLst/>
            </a:blip>
            <a:srcRect t="2885" b="2885"/>
            <a:stretch>
              <a:fillRect/>
            </a:stretch>
          </p:blipFill>
          <p:spPr>
            <a:xfrm>
              <a:off x="0" y="0"/>
              <a:ext cx="8943876" cy="4749800"/>
            </a:xfrm>
            <a:prstGeom prst="rect">
              <a:avLst/>
            </a:prstGeom>
            <a:ln w="12700" cap="flat">
              <a:noFill/>
              <a:miter lim="400000"/>
            </a:ln>
            <a:effectLst/>
          </p:spPr>
        </p:pic>
        <p:sp>
          <p:nvSpPr>
            <p:cNvPr id="173" name="ACTERFACT INTELLIGENT"/>
            <p:cNvSpPr/>
            <p:nvPr/>
          </p:nvSpPr>
          <p:spPr>
            <a:xfrm>
              <a:off x="0" y="4826000"/>
              <a:ext cx="8943876" cy="330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pPr defTabSz="457200">
                <a:defRPr sz="1200">
                  <a:latin typeface="+mj-lt"/>
                  <a:ea typeface="+mj-ea"/>
                  <a:cs typeface="+mj-cs"/>
                  <a:sym typeface="Helvetica"/>
                </a:defRPr>
              </a:pPr>
              <a:r>
                <a:t>                                                                                 </a:t>
              </a:r>
              <a:r>
                <a:rPr b="1"/>
                <a:t>ACTERFACT</a:t>
              </a:r>
              <a:r>
                <a:t> </a:t>
              </a:r>
              <a:r>
                <a:rPr b="1"/>
                <a:t>INTELLIGENT</a:t>
              </a:r>
            </a:p>
          </p:txBody>
        </p:sp>
      </p:grpSp>
      <p:sp>
        <p:nvSpPr>
          <p:cNvPr id="175" name="INTRODUCTION"/>
          <p:cNvSpPr txBox="1"/>
          <p:nvPr/>
        </p:nvSpPr>
        <p:spPr>
          <a:xfrm>
            <a:off x="2572761" y="74930"/>
            <a:ext cx="3998477" cy="646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000" b="1">
                <a:solidFill>
                  <a:srgbClr val="FFFFFF"/>
                </a:solidFill>
                <a:latin typeface="Arial"/>
                <a:ea typeface="Arial"/>
                <a:cs typeface="Arial"/>
                <a:sym typeface="Arial"/>
              </a:defRPr>
            </a:lvl1pPr>
          </a:lstStyle>
          <a:p>
            <a:r>
              <a:t>INTRODUCTION</a:t>
            </a:r>
          </a:p>
        </p:txBody>
      </p:sp>
    </p:spTree>
  </p:cSld>
  <p:clrMapOvr>
    <a:masterClrMapping/>
  </p:clrMapOvr>
  <mc:AlternateContent xmlns:mc="http://schemas.openxmlformats.org/markup-compatibility/2006">
    <mc:Choice xmlns:p14="http://schemas.microsoft.com/office/powerpoint/2010/main" xmlns:a14="http://schemas.microsoft.com/office/drawing/2010/main" xmlns:m="http://schemas.openxmlformats.org/officeDocument/2006/math" xmlns="" Requires="p14">
      <p:transition spd="fast" advClick="1" p14:dur="750">
        <p:pull dir="l"/>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Numéro de diapositive"/>
          <p:cNvSpPr txBox="1">
            <a:spLocks noGrp="1"/>
          </p:cNvSpPr>
          <p:nvPr>
            <p:ph type="sldNum" sz="quarter" idx="2"/>
          </p:nvPr>
        </p:nvSpPr>
        <p:spPr>
          <a:xfrm>
            <a:off x="8502739" y="6404292"/>
            <a:ext cx="184061"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9</a:t>
            </a:fld>
            <a:endParaRPr/>
          </a:p>
        </p:txBody>
      </p:sp>
      <p:sp>
        <p:nvSpPr>
          <p:cNvPr id="178" name="C’est la diminution de l’Oxygène dans le sang, elle est due à l’altitude et dépend de la pression partielle O2( PpO2)"/>
          <p:cNvSpPr txBox="1"/>
          <p:nvPr/>
        </p:nvSpPr>
        <p:spPr>
          <a:xfrm>
            <a:off x="118133" y="2278379"/>
            <a:ext cx="8831497" cy="659766"/>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C’est la diminution de l’Oxygène dans le sang, elle est due à l’altitude et </a:t>
            </a:r>
            <a:r>
              <a:rPr/>
              <a:t>dépend </a:t>
            </a:r>
            <a:endParaRPr lang="fr-FR" dirty="0" smtClean="0"/>
          </a:p>
          <a:p>
            <a:r>
              <a:rPr smtClean="0"/>
              <a:t>de </a:t>
            </a:r>
            <a:r>
              <a:t>la pression partielle O2( PpO2)</a:t>
            </a:r>
          </a:p>
        </p:txBody>
      </p:sp>
      <p:sp>
        <p:nvSpPr>
          <p:cNvPr id="179" name="Quelques chiffres …."/>
          <p:cNvSpPr txBox="1"/>
          <p:nvPr/>
        </p:nvSpPr>
        <p:spPr>
          <a:xfrm>
            <a:off x="2392537" y="3827779"/>
            <a:ext cx="2771792"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100" b="1"/>
            </a:lvl1pPr>
          </a:lstStyle>
          <a:p>
            <a:r>
              <a:t>Quelques chiffres ….</a:t>
            </a:r>
          </a:p>
        </p:txBody>
      </p:sp>
      <p:sp>
        <p:nvSpPr>
          <p:cNvPr id="180" name="HYPOXIE"/>
          <p:cNvSpPr txBox="1"/>
          <p:nvPr/>
        </p:nvSpPr>
        <p:spPr>
          <a:xfrm>
            <a:off x="3025856" y="167005"/>
            <a:ext cx="1797991"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b="1">
                <a:solidFill>
                  <a:srgbClr val="FFFFFF"/>
                </a:solidFill>
              </a:defRPr>
            </a:lvl1pPr>
          </a:lstStyle>
          <a:p>
            <a:r>
              <a:t>HYPOXIE</a:t>
            </a:r>
          </a:p>
        </p:txBody>
      </p:sp>
    </p:spTree>
  </p:cSld>
  <p:clrMapOvr>
    <a:masterClrMapping/>
  </p:clrMapOvr>
  <mc:AlternateContent xmlns:mc="http://schemas.openxmlformats.org/markup-compatibility/2006">
    <mc:Choice xmlns:p14="http://schemas.microsoft.com/office/powerpoint/2010/main" xmlns:a14="http://schemas.microsoft.com/office/drawing/2010/main" xmlns:m="http://schemas.openxmlformats.org/officeDocument/2006/math" xmlns="" Requires="p14">
      <p:transition spd="fast" advClick="1" p14:dur="750">
        <p:pull dir="l"/>
      </p:transition>
    </mc:Choice>
    <mc:Fallback>
      <p:transition>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79</TotalTime>
  <Words>3674</Words>
  <PresentationFormat>Affichage à l'écran (4:3)</PresentationFormat>
  <Paragraphs>572</Paragraphs>
  <Slides>68</Slides>
  <Notes>0</Notes>
  <HiddenSlides>0</HiddenSlides>
  <MMClips>0</MMClips>
  <ScaleCrop>false</ScaleCrop>
  <HeadingPairs>
    <vt:vector size="4" baseType="variant">
      <vt:variant>
        <vt:lpstr>Thème</vt:lpstr>
      </vt:variant>
      <vt:variant>
        <vt:i4>1</vt:i4>
      </vt:variant>
      <vt:variant>
        <vt:lpstr>Titres des diapositives</vt:lpstr>
      </vt:variant>
      <vt:variant>
        <vt:i4>68</vt:i4>
      </vt:variant>
    </vt:vector>
  </HeadingPairs>
  <TitlesOfParts>
    <vt:vector size="69" baseType="lpstr">
      <vt:lpstr>Office Theme</vt:lpstr>
      <vt:lpstr>Diapositive 1</vt:lpstr>
      <vt:lpstr>Diapositive 2</vt:lpstr>
      <vt:lpstr> Sommaire</vt:lpstr>
      <vt:lpstr>INTRODUCTION</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cp:lastModifiedBy>ADmin</cp:lastModifiedBy>
  <cp:revision>36</cp:revision>
  <dcterms:modified xsi:type="dcterms:W3CDTF">2018-12-23T10:38:49Z</dcterms:modified>
</cp:coreProperties>
</file>