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84" r:id="rId2"/>
    <p:sldId id="385" r:id="rId3"/>
    <p:sldId id="386" r:id="rId4"/>
    <p:sldId id="387" r:id="rId5"/>
    <p:sldId id="388" r:id="rId6"/>
    <p:sldId id="262" r:id="rId7"/>
    <p:sldId id="389" r:id="rId8"/>
    <p:sldId id="264" r:id="rId9"/>
    <p:sldId id="390" r:id="rId10"/>
    <p:sldId id="391" r:id="rId11"/>
    <p:sldId id="392" r:id="rId12"/>
    <p:sldId id="393" r:id="rId13"/>
    <p:sldId id="394" r:id="rId14"/>
    <p:sldId id="395" r:id="rId15"/>
    <p:sldId id="396" r:id="rId16"/>
    <p:sldId id="397" r:id="rId17"/>
    <p:sldId id="398" r:id="rId18"/>
    <p:sldId id="399" r:id="rId19"/>
    <p:sldId id="278" r:id="rId20"/>
    <p:sldId id="400" r:id="rId21"/>
    <p:sldId id="401" r:id="rId22"/>
    <p:sldId id="402"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416" r:id="rId37"/>
    <p:sldId id="417" r:id="rId38"/>
    <p:sldId id="418" r:id="rId39"/>
    <p:sldId id="314" r:id="rId40"/>
    <p:sldId id="315" r:id="rId41"/>
    <p:sldId id="318" r:id="rId42"/>
    <p:sldId id="316" r:id="rId43"/>
    <p:sldId id="317" r:id="rId44"/>
    <p:sldId id="319" r:id="rId45"/>
    <p:sldId id="320" r:id="rId46"/>
    <p:sldId id="321" r:id="rId47"/>
    <p:sldId id="419" r:id="rId48"/>
    <p:sldId id="420" r:id="rId49"/>
    <p:sldId id="421" r:id="rId50"/>
    <p:sldId id="422" r:id="rId51"/>
    <p:sldId id="423" r:id="rId52"/>
    <p:sldId id="424" r:id="rId53"/>
    <p:sldId id="425" r:id="rId54"/>
    <p:sldId id="426" r:id="rId55"/>
    <p:sldId id="427" r:id="rId56"/>
    <p:sldId id="428" r:id="rId57"/>
    <p:sldId id="429"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6" d="100"/>
          <a:sy n="56" d="100"/>
        </p:scale>
        <p:origin x="58" y="3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57C24-7C04-41E3-8F4E-48A68D845CF3}" type="datetimeFigureOut">
              <a:rPr lang="fr-FR" smtClean="0"/>
              <a:t>02/04/2022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85B08F-20D7-407E-AA24-3F12924F7AF0}" type="slidenum">
              <a:rPr lang="fr-FR" smtClean="0"/>
              <a:t>‹N°›</a:t>
            </a:fld>
            <a:endParaRPr lang="fr-FR"/>
          </a:p>
        </p:txBody>
      </p:sp>
    </p:spTree>
    <p:extLst>
      <p:ext uri="{BB962C8B-B14F-4D97-AF65-F5344CB8AC3E}">
        <p14:creationId xmlns:p14="http://schemas.microsoft.com/office/powerpoint/2010/main" val="367026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DA639F0-DCFD-4926-92C1-2B65BA841399}" type="slidenum">
              <a:rPr lang="fr-FR" smtClean="0"/>
              <a:t>3</a:t>
            </a:fld>
            <a:endParaRPr lang="fr-FR"/>
          </a:p>
        </p:txBody>
      </p:sp>
    </p:spTree>
    <p:extLst>
      <p:ext uri="{BB962C8B-B14F-4D97-AF65-F5344CB8AC3E}">
        <p14:creationId xmlns:p14="http://schemas.microsoft.com/office/powerpoint/2010/main" val="2451645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07DEC5-B9A8-43D4-9C4E-AEEE7DC1D1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90EAF67-068D-44C2-8D11-22786BD83F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DE1734E-CCFA-4A68-AF8F-127A1D3D629C}"/>
              </a:ext>
            </a:extLst>
          </p:cNvPr>
          <p:cNvSpPr>
            <a:spLocks noGrp="1"/>
          </p:cNvSpPr>
          <p:nvPr>
            <p:ph type="dt" sz="half" idx="10"/>
          </p:nvPr>
        </p:nvSpPr>
        <p:spPr/>
        <p:txBody>
          <a:bodyPr/>
          <a:lstStyle/>
          <a:p>
            <a:fld id="{BAD03426-FDDC-43B6-8635-07360FF87AE7}" type="datetimeFigureOut">
              <a:rPr lang="fr-FR" smtClean="0"/>
              <a:t>02/04/2022</a:t>
            </a:fld>
            <a:endParaRPr lang="fr-FR"/>
          </a:p>
        </p:txBody>
      </p:sp>
      <p:sp>
        <p:nvSpPr>
          <p:cNvPr id="5" name="Espace réservé du pied de page 4">
            <a:extLst>
              <a:ext uri="{FF2B5EF4-FFF2-40B4-BE49-F238E27FC236}">
                <a16:creationId xmlns:a16="http://schemas.microsoft.com/office/drawing/2014/main" id="{4AB10D3F-58DD-4029-871F-03879689CF89}"/>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1E88F698-EB1C-45A8-BC7D-5A41F150834F}"/>
              </a:ext>
            </a:extLst>
          </p:cNvPr>
          <p:cNvSpPr>
            <a:spLocks noGrp="1"/>
          </p:cNvSpPr>
          <p:nvPr>
            <p:ph type="sldNum" sz="quarter" idx="12"/>
          </p:nvPr>
        </p:nvSpPr>
        <p:spPr/>
        <p:txBody>
          <a:bodyPr/>
          <a:lstStyle/>
          <a:p>
            <a:fld id="{28517B0C-5A81-48F0-85FC-1D3E4BB8918D}" type="slidenum">
              <a:rPr lang="fr-FR" smtClean="0"/>
              <a:t>‹N°›</a:t>
            </a:fld>
            <a:endParaRPr lang="fr-FR"/>
          </a:p>
        </p:txBody>
      </p:sp>
    </p:spTree>
    <p:extLst>
      <p:ext uri="{BB962C8B-B14F-4D97-AF65-F5344CB8AC3E}">
        <p14:creationId xmlns:p14="http://schemas.microsoft.com/office/powerpoint/2010/main" val="2808266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D56168-9CA6-4DA2-8ACD-50051F54D656}"/>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075A5BE-E6C2-414C-BC79-A48F00CE344E}"/>
              </a:ext>
            </a:extLst>
          </p:cNvPr>
          <p:cNvSpPr>
            <a:spLocks noGrp="1"/>
          </p:cNvSpPr>
          <p:nvPr>
            <p:ph type="body" orient="vert" idx="1"/>
          </p:nvPr>
        </p:nvSpPr>
        <p:spPr>
          <a:xfrm>
            <a:off x="838200" y="1825625"/>
            <a:ext cx="105156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F29FF8-4F90-4CC5-8BBD-09E49423E15E}"/>
              </a:ext>
            </a:extLst>
          </p:cNvPr>
          <p:cNvSpPr>
            <a:spLocks noGrp="1"/>
          </p:cNvSpPr>
          <p:nvPr>
            <p:ph type="dt" sz="half" idx="10"/>
          </p:nvPr>
        </p:nvSpPr>
        <p:spPr/>
        <p:txBody>
          <a:bodyPr/>
          <a:lstStyle/>
          <a:p>
            <a:fld id="{BAD03426-FDDC-43B6-8635-07360FF87AE7}" type="datetimeFigureOut">
              <a:rPr lang="fr-FR" smtClean="0"/>
              <a:t>02/04/2022</a:t>
            </a:fld>
            <a:endParaRPr lang="fr-FR"/>
          </a:p>
        </p:txBody>
      </p:sp>
      <p:sp>
        <p:nvSpPr>
          <p:cNvPr id="5" name="Espace réservé du pied de page 4">
            <a:extLst>
              <a:ext uri="{FF2B5EF4-FFF2-40B4-BE49-F238E27FC236}">
                <a16:creationId xmlns:a16="http://schemas.microsoft.com/office/drawing/2014/main" id="{A654D3ED-0095-4781-8B1D-FD6AEC1D8763}"/>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F1F3A4E2-8395-476F-BD2B-7ACAC98DCD98}"/>
              </a:ext>
            </a:extLst>
          </p:cNvPr>
          <p:cNvSpPr>
            <a:spLocks noGrp="1"/>
          </p:cNvSpPr>
          <p:nvPr>
            <p:ph type="sldNum" sz="quarter" idx="12"/>
          </p:nvPr>
        </p:nvSpPr>
        <p:spPr/>
        <p:txBody>
          <a:bodyPr/>
          <a:lstStyle/>
          <a:p>
            <a:fld id="{28517B0C-5A81-48F0-85FC-1D3E4BB8918D}" type="slidenum">
              <a:rPr lang="fr-FR" smtClean="0"/>
              <a:t>‹N°›</a:t>
            </a:fld>
            <a:endParaRPr lang="fr-FR"/>
          </a:p>
        </p:txBody>
      </p:sp>
    </p:spTree>
    <p:extLst>
      <p:ext uri="{BB962C8B-B14F-4D97-AF65-F5344CB8AC3E}">
        <p14:creationId xmlns:p14="http://schemas.microsoft.com/office/powerpoint/2010/main" val="727452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69ACE64-4BEC-4A34-9798-5F772742F63B}"/>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C95BC69-190A-40B8-9A03-3F4BFA232945}"/>
              </a:ext>
            </a:extLst>
          </p:cNvPr>
          <p:cNvSpPr>
            <a:spLocks noGrp="1"/>
          </p:cNvSpPr>
          <p:nvPr>
            <p:ph type="body" orient="vert" idx="1"/>
          </p:nvPr>
        </p:nvSpPr>
        <p:spPr>
          <a:xfrm>
            <a:off x="838200" y="365125"/>
            <a:ext cx="7734300"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6E3BEEE-6C39-48EE-991D-313E16C9F075}"/>
              </a:ext>
            </a:extLst>
          </p:cNvPr>
          <p:cNvSpPr>
            <a:spLocks noGrp="1"/>
          </p:cNvSpPr>
          <p:nvPr>
            <p:ph type="dt" sz="half" idx="10"/>
          </p:nvPr>
        </p:nvSpPr>
        <p:spPr/>
        <p:txBody>
          <a:bodyPr/>
          <a:lstStyle/>
          <a:p>
            <a:fld id="{BAD03426-FDDC-43B6-8635-07360FF87AE7}" type="datetimeFigureOut">
              <a:rPr lang="fr-FR" smtClean="0"/>
              <a:t>02/04/2022</a:t>
            </a:fld>
            <a:endParaRPr lang="fr-FR"/>
          </a:p>
        </p:txBody>
      </p:sp>
      <p:sp>
        <p:nvSpPr>
          <p:cNvPr id="5" name="Espace réservé du pied de page 4">
            <a:extLst>
              <a:ext uri="{FF2B5EF4-FFF2-40B4-BE49-F238E27FC236}">
                <a16:creationId xmlns:a16="http://schemas.microsoft.com/office/drawing/2014/main" id="{26A959C5-9744-46EA-86EF-57303BD813D5}"/>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6FB89227-E93A-4EDC-8A8A-909964521025}"/>
              </a:ext>
            </a:extLst>
          </p:cNvPr>
          <p:cNvSpPr>
            <a:spLocks noGrp="1"/>
          </p:cNvSpPr>
          <p:nvPr>
            <p:ph type="sldNum" sz="quarter" idx="12"/>
          </p:nvPr>
        </p:nvSpPr>
        <p:spPr/>
        <p:txBody>
          <a:bodyPr/>
          <a:lstStyle/>
          <a:p>
            <a:fld id="{28517B0C-5A81-48F0-85FC-1D3E4BB8918D}" type="slidenum">
              <a:rPr lang="fr-FR" smtClean="0"/>
              <a:t>‹N°›</a:t>
            </a:fld>
            <a:endParaRPr lang="fr-FR"/>
          </a:p>
        </p:txBody>
      </p:sp>
    </p:spTree>
    <p:extLst>
      <p:ext uri="{BB962C8B-B14F-4D97-AF65-F5344CB8AC3E}">
        <p14:creationId xmlns:p14="http://schemas.microsoft.com/office/powerpoint/2010/main" val="3378629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936AB6F-51C5-4F0B-9B52-6D346BD563A6}"/>
              </a:ext>
            </a:extLst>
          </p:cNvPr>
          <p:cNvSpPr>
            <a:spLocks noGrp="1"/>
          </p:cNvSpPr>
          <p:nvPr>
            <p:ph type="dt" sz="half" idx="10"/>
          </p:nvPr>
        </p:nvSpPr>
        <p:spPr>
          <a:xfrm>
            <a:off x="838200" y="6356350"/>
            <a:ext cx="2743200" cy="365125"/>
          </a:xfrm>
          <a:prstGeom prst="rect">
            <a:avLst/>
          </a:prstGeom>
        </p:spPr>
        <p:txBody>
          <a:bodyPr/>
          <a:lstStyle/>
          <a:p>
            <a:r>
              <a:rPr lang="fr-FR" dirty="0"/>
              <a:t>08 Mars 2022</a:t>
            </a:r>
          </a:p>
        </p:txBody>
      </p:sp>
      <p:sp>
        <p:nvSpPr>
          <p:cNvPr id="5" name="Espace réservé du pied de page 4">
            <a:extLst>
              <a:ext uri="{FF2B5EF4-FFF2-40B4-BE49-F238E27FC236}">
                <a16:creationId xmlns:a16="http://schemas.microsoft.com/office/drawing/2014/main" id="{0473F8BC-D34E-43ED-9AE2-217680A7E121}"/>
              </a:ext>
            </a:extLst>
          </p:cNvPr>
          <p:cNvSpPr>
            <a:spLocks noGrp="1"/>
          </p:cNvSpPr>
          <p:nvPr>
            <p:ph type="ftr" sz="quarter" idx="11"/>
          </p:nvPr>
        </p:nvSpPr>
        <p:spPr>
          <a:xfrm>
            <a:off x="4306529" y="6297356"/>
            <a:ext cx="5459362" cy="365125"/>
          </a:xfrm>
          <a:prstGeom prst="rect">
            <a:avLst/>
          </a:prstGeom>
        </p:spPr>
        <p:txBody>
          <a:bodyPr/>
          <a:lstStyle/>
          <a:p>
            <a:r>
              <a:rPr lang="fr-FR" dirty="0"/>
              <a:t>Association Française des Pilotes de Montagne</a:t>
            </a:r>
          </a:p>
        </p:txBody>
      </p:sp>
      <p:sp>
        <p:nvSpPr>
          <p:cNvPr id="6" name="Text Box 15">
            <a:extLst>
              <a:ext uri="{FF2B5EF4-FFF2-40B4-BE49-F238E27FC236}">
                <a16:creationId xmlns:a16="http://schemas.microsoft.com/office/drawing/2014/main" id="{2032F599-D696-4D23-94E6-3E1B69437675}"/>
              </a:ext>
            </a:extLst>
          </p:cNvPr>
          <p:cNvSpPr txBox="1">
            <a:spLocks noChangeArrowheads="1"/>
          </p:cNvSpPr>
          <p:nvPr userDrawn="1"/>
        </p:nvSpPr>
        <p:spPr bwMode="auto">
          <a:xfrm>
            <a:off x="1317517" y="245558"/>
            <a:ext cx="9434945"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COURS THEORIQUES STAGE MI 2022</a:t>
            </a:r>
          </a:p>
        </p:txBody>
      </p:sp>
    </p:spTree>
    <p:extLst>
      <p:ext uri="{BB962C8B-B14F-4D97-AF65-F5344CB8AC3E}">
        <p14:creationId xmlns:p14="http://schemas.microsoft.com/office/powerpoint/2010/main" val="91825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097248-33DF-4BD9-8A63-37F4EE68C9A7}"/>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0C22B82F-D22F-4AAB-B5F6-8D1E9EED9CE1}"/>
              </a:ext>
            </a:extLst>
          </p:cNvPr>
          <p:cNvSpPr>
            <a:spLocks noGrp="1"/>
          </p:cNvSpPr>
          <p:nvPr>
            <p:ph idx="1"/>
          </p:nvPr>
        </p:nvSpPr>
        <p:spPr>
          <a:xfrm>
            <a:off x="838200" y="1825625"/>
            <a:ext cx="10515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EFC8053-0B23-412A-AAE0-46DE7D6EFE33}"/>
              </a:ext>
            </a:extLst>
          </p:cNvPr>
          <p:cNvSpPr>
            <a:spLocks noGrp="1"/>
          </p:cNvSpPr>
          <p:nvPr>
            <p:ph type="dt" sz="half" idx="10"/>
          </p:nvPr>
        </p:nvSpPr>
        <p:spPr/>
        <p:txBody>
          <a:bodyPr/>
          <a:lstStyle/>
          <a:p>
            <a:fld id="{BAD03426-FDDC-43B6-8635-07360FF87AE7}" type="datetimeFigureOut">
              <a:rPr lang="fr-FR" smtClean="0"/>
              <a:t>02/04/2022</a:t>
            </a:fld>
            <a:endParaRPr lang="fr-FR"/>
          </a:p>
        </p:txBody>
      </p:sp>
      <p:sp>
        <p:nvSpPr>
          <p:cNvPr id="5" name="Espace réservé du pied de page 4">
            <a:extLst>
              <a:ext uri="{FF2B5EF4-FFF2-40B4-BE49-F238E27FC236}">
                <a16:creationId xmlns:a16="http://schemas.microsoft.com/office/drawing/2014/main" id="{8FD91BE6-B211-4C64-8451-28EBE06EBE7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4C374F5F-B908-4D1C-AF52-D18B7779CF62}"/>
              </a:ext>
            </a:extLst>
          </p:cNvPr>
          <p:cNvSpPr>
            <a:spLocks noGrp="1"/>
          </p:cNvSpPr>
          <p:nvPr>
            <p:ph type="sldNum" sz="quarter" idx="12"/>
          </p:nvPr>
        </p:nvSpPr>
        <p:spPr/>
        <p:txBody>
          <a:bodyPr/>
          <a:lstStyle/>
          <a:p>
            <a:fld id="{28517B0C-5A81-48F0-85FC-1D3E4BB8918D}" type="slidenum">
              <a:rPr lang="fr-FR" smtClean="0"/>
              <a:t>‹N°›</a:t>
            </a:fld>
            <a:endParaRPr lang="fr-FR"/>
          </a:p>
        </p:txBody>
      </p:sp>
    </p:spTree>
    <p:extLst>
      <p:ext uri="{BB962C8B-B14F-4D97-AF65-F5344CB8AC3E}">
        <p14:creationId xmlns:p14="http://schemas.microsoft.com/office/powerpoint/2010/main" val="122208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A567B2-A28A-4CDE-803A-FD9F31B45A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DC11E51-875A-4EAE-9D32-014574D5D80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A5834AA-E4B3-415E-9943-20AEC1E57F59}"/>
              </a:ext>
            </a:extLst>
          </p:cNvPr>
          <p:cNvSpPr>
            <a:spLocks noGrp="1"/>
          </p:cNvSpPr>
          <p:nvPr>
            <p:ph type="dt" sz="half" idx="10"/>
          </p:nvPr>
        </p:nvSpPr>
        <p:spPr/>
        <p:txBody>
          <a:bodyPr/>
          <a:lstStyle/>
          <a:p>
            <a:fld id="{BAD03426-FDDC-43B6-8635-07360FF87AE7}" type="datetimeFigureOut">
              <a:rPr lang="fr-FR" smtClean="0"/>
              <a:t>02/04/2022</a:t>
            </a:fld>
            <a:endParaRPr lang="fr-FR"/>
          </a:p>
        </p:txBody>
      </p:sp>
      <p:sp>
        <p:nvSpPr>
          <p:cNvPr id="5" name="Espace réservé du pied de page 4">
            <a:extLst>
              <a:ext uri="{FF2B5EF4-FFF2-40B4-BE49-F238E27FC236}">
                <a16:creationId xmlns:a16="http://schemas.microsoft.com/office/drawing/2014/main" id="{620F5D67-10E0-4E9D-9B03-C0E002672AB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1AF727A0-3C64-4ABE-85C9-B91AF1312D44}"/>
              </a:ext>
            </a:extLst>
          </p:cNvPr>
          <p:cNvSpPr>
            <a:spLocks noGrp="1"/>
          </p:cNvSpPr>
          <p:nvPr>
            <p:ph type="sldNum" sz="quarter" idx="12"/>
          </p:nvPr>
        </p:nvSpPr>
        <p:spPr/>
        <p:txBody>
          <a:bodyPr/>
          <a:lstStyle/>
          <a:p>
            <a:fld id="{28517B0C-5A81-48F0-85FC-1D3E4BB8918D}" type="slidenum">
              <a:rPr lang="fr-FR" smtClean="0"/>
              <a:t>‹N°›</a:t>
            </a:fld>
            <a:endParaRPr lang="fr-FR"/>
          </a:p>
        </p:txBody>
      </p:sp>
    </p:spTree>
    <p:extLst>
      <p:ext uri="{BB962C8B-B14F-4D97-AF65-F5344CB8AC3E}">
        <p14:creationId xmlns:p14="http://schemas.microsoft.com/office/powerpoint/2010/main" val="215337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AAC517-32A2-4649-93C9-C342F8B5E733}"/>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D350676E-F3A0-4361-999B-9AF070670894}"/>
              </a:ext>
            </a:extLst>
          </p:cNvPr>
          <p:cNvSpPr>
            <a:spLocks noGrp="1"/>
          </p:cNvSpPr>
          <p:nvPr>
            <p:ph sz="half" idx="1"/>
          </p:nvPr>
        </p:nvSpPr>
        <p:spPr>
          <a:xfrm>
            <a:off x="838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87FE15F-7536-42A6-84F0-E0F7002BABCF}"/>
              </a:ext>
            </a:extLst>
          </p:cNvPr>
          <p:cNvSpPr>
            <a:spLocks noGrp="1"/>
          </p:cNvSpPr>
          <p:nvPr>
            <p:ph sz="half" idx="2"/>
          </p:nvPr>
        </p:nvSpPr>
        <p:spPr>
          <a:xfrm>
            <a:off x="6172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5241F9F-8078-4617-AA4F-72B43E260E79}"/>
              </a:ext>
            </a:extLst>
          </p:cNvPr>
          <p:cNvSpPr>
            <a:spLocks noGrp="1"/>
          </p:cNvSpPr>
          <p:nvPr>
            <p:ph type="dt" sz="half" idx="10"/>
          </p:nvPr>
        </p:nvSpPr>
        <p:spPr/>
        <p:txBody>
          <a:bodyPr/>
          <a:lstStyle/>
          <a:p>
            <a:fld id="{BAD03426-FDDC-43B6-8635-07360FF87AE7}" type="datetimeFigureOut">
              <a:rPr lang="fr-FR" smtClean="0"/>
              <a:t>02/04/2022</a:t>
            </a:fld>
            <a:endParaRPr lang="fr-FR"/>
          </a:p>
        </p:txBody>
      </p:sp>
      <p:sp>
        <p:nvSpPr>
          <p:cNvPr id="6" name="Espace réservé du pied de page 5">
            <a:extLst>
              <a:ext uri="{FF2B5EF4-FFF2-40B4-BE49-F238E27FC236}">
                <a16:creationId xmlns:a16="http://schemas.microsoft.com/office/drawing/2014/main" id="{93578ABB-C8EC-4911-8063-5FB083446BE6}"/>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233CB774-F808-463B-9673-052A3989D5FA}"/>
              </a:ext>
            </a:extLst>
          </p:cNvPr>
          <p:cNvSpPr>
            <a:spLocks noGrp="1"/>
          </p:cNvSpPr>
          <p:nvPr>
            <p:ph type="sldNum" sz="quarter" idx="12"/>
          </p:nvPr>
        </p:nvSpPr>
        <p:spPr/>
        <p:txBody>
          <a:bodyPr/>
          <a:lstStyle/>
          <a:p>
            <a:fld id="{28517B0C-5A81-48F0-85FC-1D3E4BB8918D}" type="slidenum">
              <a:rPr lang="fr-FR" smtClean="0"/>
              <a:t>‹N°›</a:t>
            </a:fld>
            <a:endParaRPr lang="fr-FR"/>
          </a:p>
        </p:txBody>
      </p:sp>
    </p:spTree>
    <p:extLst>
      <p:ext uri="{BB962C8B-B14F-4D97-AF65-F5344CB8AC3E}">
        <p14:creationId xmlns:p14="http://schemas.microsoft.com/office/powerpoint/2010/main" val="309747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55AAA5-88C5-4531-BB6D-627B60EA3F8D}"/>
              </a:ext>
            </a:extLst>
          </p:cNvPr>
          <p:cNvSpPr>
            <a:spLocks noGrp="1"/>
          </p:cNvSpPr>
          <p:nvPr>
            <p:ph type="title"/>
          </p:nvPr>
        </p:nvSpPr>
        <p:spPr>
          <a:xfrm>
            <a:off x="839788" y="365125"/>
            <a:ext cx="105156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0E34D36E-9353-46B6-B388-CDA1F0A538C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E6B8FDB-DCC3-4A9C-BF9D-21507E6AED2F}"/>
              </a:ext>
            </a:extLst>
          </p:cNvPr>
          <p:cNvSpPr>
            <a:spLocks noGrp="1"/>
          </p:cNvSpPr>
          <p:nvPr>
            <p:ph sz="half" idx="2"/>
          </p:nvPr>
        </p:nvSpPr>
        <p:spPr>
          <a:xfrm>
            <a:off x="839788" y="2505075"/>
            <a:ext cx="515778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BBB19BC-CF31-4C7F-9EF7-8CBE7F5CB5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124E678-4526-486B-BB0E-8CBF665EACA5}"/>
              </a:ext>
            </a:extLst>
          </p:cNvPr>
          <p:cNvSpPr>
            <a:spLocks noGrp="1"/>
          </p:cNvSpPr>
          <p:nvPr>
            <p:ph sz="quarter" idx="4"/>
          </p:nvPr>
        </p:nvSpPr>
        <p:spPr>
          <a:xfrm>
            <a:off x="6172200" y="2505075"/>
            <a:ext cx="5183188"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00FC08C-8F7A-436A-BFDF-5AC1AA842B02}"/>
              </a:ext>
            </a:extLst>
          </p:cNvPr>
          <p:cNvSpPr>
            <a:spLocks noGrp="1"/>
          </p:cNvSpPr>
          <p:nvPr>
            <p:ph type="dt" sz="half" idx="10"/>
          </p:nvPr>
        </p:nvSpPr>
        <p:spPr/>
        <p:txBody>
          <a:bodyPr/>
          <a:lstStyle/>
          <a:p>
            <a:fld id="{BAD03426-FDDC-43B6-8635-07360FF87AE7}" type="datetimeFigureOut">
              <a:rPr lang="fr-FR" smtClean="0"/>
              <a:t>02/04/2022</a:t>
            </a:fld>
            <a:endParaRPr lang="fr-FR"/>
          </a:p>
        </p:txBody>
      </p:sp>
      <p:sp>
        <p:nvSpPr>
          <p:cNvPr id="8" name="Espace réservé du pied de page 7">
            <a:extLst>
              <a:ext uri="{FF2B5EF4-FFF2-40B4-BE49-F238E27FC236}">
                <a16:creationId xmlns:a16="http://schemas.microsoft.com/office/drawing/2014/main" id="{39D06ED4-B1D3-4D4C-9001-D920C6FDABCA}"/>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a:extLst>
              <a:ext uri="{FF2B5EF4-FFF2-40B4-BE49-F238E27FC236}">
                <a16:creationId xmlns:a16="http://schemas.microsoft.com/office/drawing/2014/main" id="{BFDCD944-BD8A-46A5-9E34-01C57993BDE5}"/>
              </a:ext>
            </a:extLst>
          </p:cNvPr>
          <p:cNvSpPr>
            <a:spLocks noGrp="1"/>
          </p:cNvSpPr>
          <p:nvPr>
            <p:ph type="sldNum" sz="quarter" idx="12"/>
          </p:nvPr>
        </p:nvSpPr>
        <p:spPr/>
        <p:txBody>
          <a:bodyPr/>
          <a:lstStyle/>
          <a:p>
            <a:fld id="{28517B0C-5A81-48F0-85FC-1D3E4BB8918D}" type="slidenum">
              <a:rPr lang="fr-FR" smtClean="0"/>
              <a:t>‹N°›</a:t>
            </a:fld>
            <a:endParaRPr lang="fr-FR"/>
          </a:p>
        </p:txBody>
      </p:sp>
    </p:spTree>
    <p:extLst>
      <p:ext uri="{BB962C8B-B14F-4D97-AF65-F5344CB8AC3E}">
        <p14:creationId xmlns:p14="http://schemas.microsoft.com/office/powerpoint/2010/main" val="1857770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F0A3D-10D7-4AF7-AC5F-48941048F41E}"/>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e la date 2">
            <a:extLst>
              <a:ext uri="{FF2B5EF4-FFF2-40B4-BE49-F238E27FC236}">
                <a16:creationId xmlns:a16="http://schemas.microsoft.com/office/drawing/2014/main" id="{C60CA683-B86D-4E12-A74B-B17EF68BA3B3}"/>
              </a:ext>
            </a:extLst>
          </p:cNvPr>
          <p:cNvSpPr>
            <a:spLocks noGrp="1"/>
          </p:cNvSpPr>
          <p:nvPr>
            <p:ph type="dt" sz="half" idx="10"/>
          </p:nvPr>
        </p:nvSpPr>
        <p:spPr/>
        <p:txBody>
          <a:bodyPr/>
          <a:lstStyle/>
          <a:p>
            <a:fld id="{BAD03426-FDDC-43B6-8635-07360FF87AE7}" type="datetimeFigureOut">
              <a:rPr lang="fr-FR" smtClean="0"/>
              <a:t>02/04/2022</a:t>
            </a:fld>
            <a:endParaRPr lang="fr-FR"/>
          </a:p>
        </p:txBody>
      </p:sp>
      <p:sp>
        <p:nvSpPr>
          <p:cNvPr id="4" name="Espace réservé du pied de page 3">
            <a:extLst>
              <a:ext uri="{FF2B5EF4-FFF2-40B4-BE49-F238E27FC236}">
                <a16:creationId xmlns:a16="http://schemas.microsoft.com/office/drawing/2014/main" id="{33887B48-31D7-48E5-974E-DF653F6AE24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id="{E33E70D0-3BFC-4210-9AAA-E5ADF13A1E62}"/>
              </a:ext>
            </a:extLst>
          </p:cNvPr>
          <p:cNvSpPr>
            <a:spLocks noGrp="1"/>
          </p:cNvSpPr>
          <p:nvPr>
            <p:ph type="sldNum" sz="quarter" idx="12"/>
          </p:nvPr>
        </p:nvSpPr>
        <p:spPr/>
        <p:txBody>
          <a:bodyPr/>
          <a:lstStyle/>
          <a:p>
            <a:fld id="{28517B0C-5A81-48F0-85FC-1D3E4BB8918D}" type="slidenum">
              <a:rPr lang="fr-FR" smtClean="0"/>
              <a:t>‹N°›</a:t>
            </a:fld>
            <a:endParaRPr lang="fr-FR"/>
          </a:p>
        </p:txBody>
      </p:sp>
    </p:spTree>
    <p:extLst>
      <p:ext uri="{BB962C8B-B14F-4D97-AF65-F5344CB8AC3E}">
        <p14:creationId xmlns:p14="http://schemas.microsoft.com/office/powerpoint/2010/main" val="1323610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DE28E01-03EB-417C-B65E-D2C22A84C3D7}"/>
              </a:ext>
            </a:extLst>
          </p:cNvPr>
          <p:cNvSpPr>
            <a:spLocks noGrp="1"/>
          </p:cNvSpPr>
          <p:nvPr>
            <p:ph type="dt" sz="half" idx="10"/>
          </p:nvPr>
        </p:nvSpPr>
        <p:spPr/>
        <p:txBody>
          <a:bodyPr/>
          <a:lstStyle/>
          <a:p>
            <a:fld id="{BAD03426-FDDC-43B6-8635-07360FF87AE7}" type="datetimeFigureOut">
              <a:rPr lang="fr-FR" smtClean="0"/>
              <a:t>02/04/2022</a:t>
            </a:fld>
            <a:endParaRPr lang="fr-FR"/>
          </a:p>
        </p:txBody>
      </p:sp>
      <p:sp>
        <p:nvSpPr>
          <p:cNvPr id="3" name="Espace réservé du pied de page 2">
            <a:extLst>
              <a:ext uri="{FF2B5EF4-FFF2-40B4-BE49-F238E27FC236}">
                <a16:creationId xmlns:a16="http://schemas.microsoft.com/office/drawing/2014/main" id="{10C2D2D3-B22B-4EE0-AF80-05D926A534A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FC464ECE-E07E-4C62-8F9C-952F60DA42B0}"/>
              </a:ext>
            </a:extLst>
          </p:cNvPr>
          <p:cNvSpPr>
            <a:spLocks noGrp="1"/>
          </p:cNvSpPr>
          <p:nvPr>
            <p:ph type="sldNum" sz="quarter" idx="12"/>
          </p:nvPr>
        </p:nvSpPr>
        <p:spPr/>
        <p:txBody>
          <a:bodyPr/>
          <a:lstStyle/>
          <a:p>
            <a:fld id="{28517B0C-5A81-48F0-85FC-1D3E4BB8918D}" type="slidenum">
              <a:rPr lang="fr-FR" smtClean="0"/>
              <a:t>‹N°›</a:t>
            </a:fld>
            <a:endParaRPr lang="fr-FR"/>
          </a:p>
        </p:txBody>
      </p:sp>
    </p:spTree>
    <p:extLst>
      <p:ext uri="{BB962C8B-B14F-4D97-AF65-F5344CB8AC3E}">
        <p14:creationId xmlns:p14="http://schemas.microsoft.com/office/powerpoint/2010/main" val="1126457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711991-F14E-4B78-A52D-452F8B33A1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C062C1C-60E5-4F87-A674-2B63EE46DE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70B88C9-33B6-432D-91EB-39D4494058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7070666-F5EA-4C6D-878C-FAFC14532664}"/>
              </a:ext>
            </a:extLst>
          </p:cNvPr>
          <p:cNvSpPr>
            <a:spLocks noGrp="1"/>
          </p:cNvSpPr>
          <p:nvPr>
            <p:ph type="dt" sz="half" idx="10"/>
          </p:nvPr>
        </p:nvSpPr>
        <p:spPr/>
        <p:txBody>
          <a:bodyPr/>
          <a:lstStyle/>
          <a:p>
            <a:fld id="{BAD03426-FDDC-43B6-8635-07360FF87AE7}" type="datetimeFigureOut">
              <a:rPr lang="fr-FR" smtClean="0"/>
              <a:t>02/04/2022</a:t>
            </a:fld>
            <a:endParaRPr lang="fr-FR"/>
          </a:p>
        </p:txBody>
      </p:sp>
      <p:sp>
        <p:nvSpPr>
          <p:cNvPr id="6" name="Espace réservé du pied de page 5">
            <a:extLst>
              <a:ext uri="{FF2B5EF4-FFF2-40B4-BE49-F238E27FC236}">
                <a16:creationId xmlns:a16="http://schemas.microsoft.com/office/drawing/2014/main" id="{835AE024-7144-4905-97FB-0B449BBAC8B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D542331A-D563-407E-AEF1-CDA5BE389272}"/>
              </a:ext>
            </a:extLst>
          </p:cNvPr>
          <p:cNvSpPr>
            <a:spLocks noGrp="1"/>
          </p:cNvSpPr>
          <p:nvPr>
            <p:ph type="sldNum" sz="quarter" idx="12"/>
          </p:nvPr>
        </p:nvSpPr>
        <p:spPr/>
        <p:txBody>
          <a:bodyPr/>
          <a:lstStyle/>
          <a:p>
            <a:fld id="{28517B0C-5A81-48F0-85FC-1D3E4BB8918D}" type="slidenum">
              <a:rPr lang="fr-FR" smtClean="0"/>
              <a:t>‹N°›</a:t>
            </a:fld>
            <a:endParaRPr lang="fr-FR"/>
          </a:p>
        </p:txBody>
      </p:sp>
    </p:spTree>
    <p:extLst>
      <p:ext uri="{BB962C8B-B14F-4D97-AF65-F5344CB8AC3E}">
        <p14:creationId xmlns:p14="http://schemas.microsoft.com/office/powerpoint/2010/main" val="218878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75AC47-F68C-450A-B733-70647CF144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0E7DFD7-8658-4F1D-B3F6-D6834F88D1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5DCDDC3-58C8-4491-8E56-AD4E0055A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FCD80EE-F059-43FD-B6E8-0C64654E6346}"/>
              </a:ext>
            </a:extLst>
          </p:cNvPr>
          <p:cNvSpPr>
            <a:spLocks noGrp="1"/>
          </p:cNvSpPr>
          <p:nvPr>
            <p:ph type="dt" sz="half" idx="10"/>
          </p:nvPr>
        </p:nvSpPr>
        <p:spPr/>
        <p:txBody>
          <a:bodyPr/>
          <a:lstStyle/>
          <a:p>
            <a:fld id="{BAD03426-FDDC-43B6-8635-07360FF87AE7}" type="datetimeFigureOut">
              <a:rPr lang="fr-FR" smtClean="0"/>
              <a:t>02/04/2022</a:t>
            </a:fld>
            <a:endParaRPr lang="fr-FR"/>
          </a:p>
        </p:txBody>
      </p:sp>
      <p:sp>
        <p:nvSpPr>
          <p:cNvPr id="6" name="Espace réservé du pied de page 5">
            <a:extLst>
              <a:ext uri="{FF2B5EF4-FFF2-40B4-BE49-F238E27FC236}">
                <a16:creationId xmlns:a16="http://schemas.microsoft.com/office/drawing/2014/main" id="{E0633C9A-AC7E-4420-A29D-7522241C8DFF}"/>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6682EC99-D177-41EE-A602-DAC7D012E561}"/>
              </a:ext>
            </a:extLst>
          </p:cNvPr>
          <p:cNvSpPr>
            <a:spLocks noGrp="1"/>
          </p:cNvSpPr>
          <p:nvPr>
            <p:ph type="sldNum" sz="quarter" idx="12"/>
          </p:nvPr>
        </p:nvSpPr>
        <p:spPr/>
        <p:txBody>
          <a:bodyPr/>
          <a:lstStyle/>
          <a:p>
            <a:fld id="{28517B0C-5A81-48F0-85FC-1D3E4BB8918D}" type="slidenum">
              <a:rPr lang="fr-FR" smtClean="0"/>
              <a:t>‹N°›</a:t>
            </a:fld>
            <a:endParaRPr lang="fr-FR"/>
          </a:p>
        </p:txBody>
      </p:sp>
    </p:spTree>
    <p:extLst>
      <p:ext uri="{BB962C8B-B14F-4D97-AF65-F5344CB8AC3E}">
        <p14:creationId xmlns:p14="http://schemas.microsoft.com/office/powerpoint/2010/main" val="2906749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E333DE-5813-457A-97EF-AFA0947B68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03426-FDDC-43B6-8635-07360FF87AE7}" type="datetimeFigureOut">
              <a:rPr lang="fr-FR" smtClean="0"/>
              <a:t>02/04/2022</a:t>
            </a:fld>
            <a:endParaRPr lang="fr-FR"/>
          </a:p>
        </p:txBody>
      </p:sp>
      <p:sp>
        <p:nvSpPr>
          <p:cNvPr id="6" name="Espace réservé du numéro de diapositive 5">
            <a:extLst>
              <a:ext uri="{FF2B5EF4-FFF2-40B4-BE49-F238E27FC236}">
                <a16:creationId xmlns:a16="http://schemas.microsoft.com/office/drawing/2014/main" id="{DCD673E3-41A9-47B5-85E1-1C5E0C4B5E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17B0C-5A81-48F0-85FC-1D3E4BB8918D}" type="slidenum">
              <a:rPr lang="fr-FR" smtClean="0"/>
              <a:t>‹N°›</a:t>
            </a:fld>
            <a:endParaRPr lang="fr-FR" dirty="0"/>
          </a:p>
        </p:txBody>
      </p:sp>
      <p:pic>
        <p:nvPicPr>
          <p:cNvPr id="7" name="Image 6">
            <a:extLst>
              <a:ext uri="{FF2B5EF4-FFF2-40B4-BE49-F238E27FC236}">
                <a16:creationId xmlns:a16="http://schemas.microsoft.com/office/drawing/2014/main" id="{0143EA2F-5CB5-4097-B769-B456D1B1D942}"/>
              </a:ext>
            </a:extLst>
          </p:cNvPr>
          <p:cNvPicPr>
            <a:picLocks noChangeAspect="1"/>
          </p:cNvPicPr>
          <p:nvPr userDrawn="1"/>
        </p:nvPicPr>
        <p:blipFill>
          <a:blip r:embed="rId14"/>
          <a:stretch>
            <a:fillRect/>
          </a:stretch>
        </p:blipFill>
        <p:spPr>
          <a:xfrm>
            <a:off x="170351" y="249601"/>
            <a:ext cx="957155" cy="951058"/>
          </a:xfrm>
          <a:prstGeom prst="rect">
            <a:avLst/>
          </a:prstGeom>
        </p:spPr>
      </p:pic>
    </p:spTree>
    <p:extLst>
      <p:ext uri="{BB962C8B-B14F-4D97-AF65-F5344CB8AC3E}">
        <p14:creationId xmlns:p14="http://schemas.microsoft.com/office/powerpoint/2010/main" val="1701467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1</a:t>
            </a:fld>
            <a:endParaRPr lang="fr-FR"/>
          </a:p>
        </p:txBody>
      </p:sp>
      <p:sp>
        <p:nvSpPr>
          <p:cNvPr id="5" name="Text Box 4">
            <a:extLst>
              <a:ext uri="{FF2B5EF4-FFF2-40B4-BE49-F238E27FC236}">
                <a16:creationId xmlns:a16="http://schemas.microsoft.com/office/drawing/2014/main" id="{3EC4A7B7-D93E-40B4-9873-F8D97C6E2AA7}"/>
              </a:ext>
            </a:extLst>
          </p:cNvPr>
          <p:cNvSpPr txBox="1">
            <a:spLocks noChangeArrowheads="1"/>
          </p:cNvSpPr>
          <p:nvPr/>
        </p:nvSpPr>
        <p:spPr bwMode="auto">
          <a:xfrm>
            <a:off x="477423" y="3111362"/>
            <a:ext cx="11481848" cy="1077218"/>
          </a:xfrm>
          <a:prstGeom prst="rect">
            <a:avLst/>
          </a:prstGeom>
          <a:solidFill>
            <a:srgbClr val="FFFF00"/>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r-FR" altLang="fr-FR" sz="2000" b="1" dirty="0">
              <a:solidFill>
                <a:srgbClr val="FF0000"/>
              </a:solidFill>
              <a:latin typeface="Comic Sans MS" panose="030F0702030302020204" pitchFamily="66" charset="0"/>
            </a:endParaRPr>
          </a:p>
          <a:p>
            <a:pPr algn="ctr"/>
            <a:r>
              <a:rPr lang="fr-FR" altLang="fr-FR" sz="2400" b="1" cap="all" dirty="0">
                <a:solidFill>
                  <a:schemeClr val="accent4"/>
                </a:solidFill>
                <a:latin typeface="Comic Sans MS" panose="030F0702030302020204" pitchFamily="66" charset="0"/>
              </a:rPr>
              <a:t>Le tour de piste</a:t>
            </a:r>
            <a:endParaRPr lang="fr-FR" altLang="fr-FR" sz="2400" b="1" dirty="0">
              <a:solidFill>
                <a:schemeClr val="accent4"/>
              </a:solidFill>
              <a:latin typeface="Comic Sans MS" panose="030F0702030302020204" pitchFamily="66" charset="0"/>
            </a:endParaRPr>
          </a:p>
          <a:p>
            <a:pPr algn="ctr" eaLnBrk="1" hangingPunct="1"/>
            <a:endParaRPr lang="fr-FR" altLang="fr-FR" sz="2000" b="1" dirty="0">
              <a:solidFill>
                <a:schemeClr val="folHlink"/>
              </a:solidFill>
              <a:latin typeface="Comic Sans MS" panose="030F0702030302020204" pitchFamily="66" charset="0"/>
            </a:endParaRPr>
          </a:p>
        </p:txBody>
      </p:sp>
    </p:spTree>
    <p:extLst>
      <p:ext uri="{BB962C8B-B14F-4D97-AF65-F5344CB8AC3E}">
        <p14:creationId xmlns:p14="http://schemas.microsoft.com/office/powerpoint/2010/main" val="129425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10</a:t>
            </a:fld>
            <a:endParaRPr lang="fr-FR"/>
          </a:p>
        </p:txBody>
      </p:sp>
      <p:sp>
        <p:nvSpPr>
          <p:cNvPr id="5" name="Text Box 4">
            <a:extLst>
              <a:ext uri="{FF2B5EF4-FFF2-40B4-BE49-F238E27FC236}">
                <a16:creationId xmlns:a16="http://schemas.microsoft.com/office/drawing/2014/main" id="{3EC4A7B7-D93E-40B4-9873-F8D97C6E2AA7}"/>
              </a:ext>
            </a:extLst>
          </p:cNvPr>
          <p:cNvSpPr txBox="1">
            <a:spLocks noChangeArrowheads="1"/>
          </p:cNvSpPr>
          <p:nvPr/>
        </p:nvSpPr>
        <p:spPr bwMode="auto">
          <a:xfrm>
            <a:off x="334297" y="1178941"/>
            <a:ext cx="10943303" cy="400110"/>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fr-FR" sz="2000" b="1" dirty="0">
                <a:solidFill>
                  <a:srgbClr val="FF0000"/>
                </a:solidFill>
                <a:latin typeface="Comic Sans MS" panose="030F0702030302020204" pitchFamily="66" charset="0"/>
              </a:rPr>
              <a:t>« Interception du plan de descente »</a:t>
            </a:r>
          </a:p>
        </p:txBody>
      </p:sp>
      <p:pic>
        <p:nvPicPr>
          <p:cNvPr id="6" name="Image 5" descr="Une image contenant texte&#10;&#10;Description générée avec un niveau de confiance très élevé">
            <a:extLst>
              <a:ext uri="{FF2B5EF4-FFF2-40B4-BE49-F238E27FC236}">
                <a16:creationId xmlns:a16="http://schemas.microsoft.com/office/drawing/2014/main" id="{3C3C8549-D1C0-4E4D-A648-B086581875CD}"/>
              </a:ext>
            </a:extLst>
          </p:cNvPr>
          <p:cNvPicPr>
            <a:picLocks noChangeAspect="1"/>
          </p:cNvPicPr>
          <p:nvPr/>
        </p:nvPicPr>
        <p:blipFill rotWithShape="1">
          <a:blip r:embed="rId2">
            <a:extLst>
              <a:ext uri="{28A0092B-C50C-407E-A947-70E740481C1C}">
                <a14:useLocalDpi xmlns:a14="http://schemas.microsoft.com/office/drawing/2010/main" val="0"/>
              </a:ext>
            </a:extLst>
          </a:blip>
          <a:srcRect l="1136" t="6813" r="3148" b="2658"/>
          <a:stretch/>
        </p:blipFill>
        <p:spPr>
          <a:xfrm>
            <a:off x="2840541" y="1579051"/>
            <a:ext cx="6158550" cy="4821749"/>
          </a:xfrm>
          <a:prstGeom prst="rect">
            <a:avLst/>
          </a:prstGeom>
        </p:spPr>
      </p:pic>
      <p:sp>
        <p:nvSpPr>
          <p:cNvPr id="2" name="ZoneTexte 1">
            <a:extLst>
              <a:ext uri="{FF2B5EF4-FFF2-40B4-BE49-F238E27FC236}">
                <a16:creationId xmlns:a16="http://schemas.microsoft.com/office/drawing/2014/main" id="{09E968BA-6BBA-4441-B4A9-293FC649EE24}"/>
              </a:ext>
            </a:extLst>
          </p:cNvPr>
          <p:cNvSpPr txBox="1"/>
          <p:nvPr/>
        </p:nvSpPr>
        <p:spPr>
          <a:xfrm>
            <a:off x="176981" y="1612491"/>
            <a:ext cx="2584899" cy="1815882"/>
          </a:xfrm>
          <a:prstGeom prst="rect">
            <a:avLst/>
          </a:prstGeom>
          <a:solidFill>
            <a:srgbClr val="FFFF00"/>
          </a:solidFill>
          <a:ln w="28575">
            <a:solidFill>
              <a:schemeClr val="tx1"/>
            </a:solidFill>
          </a:ln>
        </p:spPr>
        <p:txBody>
          <a:bodyPr wrap="square" rtlCol="0">
            <a:spAutoFit/>
          </a:bodyPr>
          <a:lstStyle/>
          <a:p>
            <a:pPr algn="ctr"/>
            <a:endParaRPr lang="fr-FR" sz="1400" b="1" dirty="0">
              <a:latin typeface="Comic Sans MS" panose="030F0702030302020204" pitchFamily="66" charset="0"/>
            </a:endParaRPr>
          </a:p>
          <a:p>
            <a:pPr algn="ctr"/>
            <a:r>
              <a:rPr lang="fr-FR" sz="1400" b="1" dirty="0">
                <a:latin typeface="Comic Sans MS" panose="030F0702030302020204" pitchFamily="66" charset="0"/>
              </a:rPr>
              <a:t>Position 1</a:t>
            </a:r>
          </a:p>
          <a:p>
            <a:pPr marL="285750" indent="-285750">
              <a:buFont typeface="Arial" panose="020B0604020202020204" pitchFamily="34" charset="0"/>
              <a:buChar char="•"/>
            </a:pPr>
            <a:r>
              <a:rPr lang="fr-FR" sz="1400" b="1" dirty="0">
                <a:latin typeface="Comic Sans MS" panose="030F0702030302020204" pitchFamily="66" charset="0"/>
              </a:rPr>
              <a:t>Maintenir parfaitement le palier et la vitesse choisie pour le palier</a:t>
            </a:r>
          </a:p>
          <a:p>
            <a:pPr marL="285750" indent="-285750">
              <a:buFont typeface="Arial" panose="020B0604020202020204" pitchFamily="34" charset="0"/>
              <a:buChar char="•"/>
            </a:pPr>
            <a:r>
              <a:rPr lang="fr-FR" sz="1400" b="1" dirty="0">
                <a:latin typeface="Comic Sans MS" panose="030F0702030302020204" pitchFamily="66" charset="0"/>
              </a:rPr>
              <a:t>Surveiller l’approche du repère capot du point A (début de descente) </a:t>
            </a:r>
          </a:p>
        </p:txBody>
      </p:sp>
      <p:sp>
        <p:nvSpPr>
          <p:cNvPr id="7" name="ZoneTexte 6">
            <a:extLst>
              <a:ext uri="{FF2B5EF4-FFF2-40B4-BE49-F238E27FC236}">
                <a16:creationId xmlns:a16="http://schemas.microsoft.com/office/drawing/2014/main" id="{EEF74CB9-C2DD-472D-B7E2-72D6DA5D75C8}"/>
              </a:ext>
            </a:extLst>
          </p:cNvPr>
          <p:cNvSpPr txBox="1"/>
          <p:nvPr/>
        </p:nvSpPr>
        <p:spPr>
          <a:xfrm>
            <a:off x="157317" y="3683409"/>
            <a:ext cx="2615380" cy="2677656"/>
          </a:xfrm>
          <a:prstGeom prst="rect">
            <a:avLst/>
          </a:prstGeom>
          <a:solidFill>
            <a:srgbClr val="FFFF00"/>
          </a:solidFill>
          <a:ln w="28575">
            <a:solidFill>
              <a:schemeClr val="tx1"/>
            </a:solidFill>
          </a:ln>
        </p:spPr>
        <p:txBody>
          <a:bodyPr wrap="square" rtlCol="0">
            <a:spAutoFit/>
          </a:bodyPr>
          <a:lstStyle/>
          <a:p>
            <a:pPr algn="ctr"/>
            <a:r>
              <a:rPr lang="fr-FR" sz="1400" b="1" dirty="0">
                <a:latin typeface="Comic Sans MS" panose="030F0702030302020204" pitchFamily="66" charset="0"/>
              </a:rPr>
              <a:t>Position 2</a:t>
            </a:r>
          </a:p>
          <a:p>
            <a:pPr marL="285750" indent="-285750">
              <a:buFont typeface="Arial" panose="020B0604020202020204" pitchFamily="34" charset="0"/>
              <a:buChar char="•"/>
            </a:pPr>
            <a:r>
              <a:rPr lang="fr-FR" sz="1400" b="1" dirty="0">
                <a:latin typeface="Comic Sans MS" panose="030F0702030302020204" pitchFamily="66" charset="0"/>
              </a:rPr>
              <a:t>Le repère capot arrive sur le point A (point d’aboutissement)</a:t>
            </a:r>
          </a:p>
          <a:p>
            <a:pPr marL="285750" indent="-285750">
              <a:buFont typeface="Arial" panose="020B0604020202020204" pitchFamily="34" charset="0"/>
              <a:buChar char="•"/>
            </a:pPr>
            <a:r>
              <a:rPr lang="fr-FR" sz="1400" b="1" dirty="0">
                <a:latin typeface="Comic Sans MS" panose="030F0702030302020204" pitchFamily="66" charset="0"/>
              </a:rPr>
              <a:t>Mise en descente franche:</a:t>
            </a:r>
          </a:p>
          <a:p>
            <a:pPr marL="742950" lvl="1" indent="-285750">
              <a:buFont typeface="Arial" panose="020B0604020202020204" pitchFamily="34" charset="0"/>
              <a:buChar char="•"/>
            </a:pPr>
            <a:r>
              <a:rPr lang="fr-FR" sz="1400" b="1" dirty="0">
                <a:latin typeface="Comic Sans MS" panose="030F0702030302020204" pitchFamily="66" charset="0"/>
              </a:rPr>
              <a:t>Afficher la motorisation</a:t>
            </a:r>
          </a:p>
          <a:p>
            <a:pPr marL="742950" lvl="1" indent="-285750">
              <a:buFont typeface="Arial" panose="020B0604020202020204" pitchFamily="34" charset="0"/>
              <a:buChar char="•"/>
            </a:pPr>
            <a:r>
              <a:rPr lang="fr-FR" sz="1400" b="1" dirty="0">
                <a:latin typeface="Comic Sans MS" panose="030F0702030302020204" pitchFamily="66" charset="0"/>
              </a:rPr>
              <a:t>Mise en configuration finale</a:t>
            </a:r>
          </a:p>
          <a:p>
            <a:pPr marL="742950" lvl="1" indent="-285750">
              <a:buFont typeface="Arial" panose="020B0604020202020204" pitchFamily="34" charset="0"/>
              <a:buChar char="•"/>
            </a:pPr>
            <a:r>
              <a:rPr lang="fr-FR" sz="1400" b="1" dirty="0">
                <a:latin typeface="Comic Sans MS" panose="030F0702030302020204" pitchFamily="66" charset="0"/>
              </a:rPr>
              <a:t>Prendre VAPP</a:t>
            </a:r>
          </a:p>
          <a:p>
            <a:pPr marL="742950" lvl="1" indent="-285750">
              <a:buFont typeface="Arial" panose="020B0604020202020204" pitchFamily="34" charset="0"/>
              <a:buChar char="•"/>
            </a:pPr>
            <a:r>
              <a:rPr lang="fr-FR" sz="1400" b="1" dirty="0">
                <a:latin typeface="Comic Sans MS" panose="030F0702030302020204" pitchFamily="66" charset="0"/>
              </a:rPr>
              <a:t>Trimmer l’avion</a:t>
            </a:r>
          </a:p>
        </p:txBody>
      </p:sp>
      <p:sp>
        <p:nvSpPr>
          <p:cNvPr id="8" name="ZoneTexte 7">
            <a:extLst>
              <a:ext uri="{FF2B5EF4-FFF2-40B4-BE49-F238E27FC236}">
                <a16:creationId xmlns:a16="http://schemas.microsoft.com/office/drawing/2014/main" id="{82A35D83-5742-4DE2-A81F-9B9EEC3278C5}"/>
              </a:ext>
            </a:extLst>
          </p:cNvPr>
          <p:cNvSpPr txBox="1"/>
          <p:nvPr/>
        </p:nvSpPr>
        <p:spPr>
          <a:xfrm>
            <a:off x="9265489" y="1654276"/>
            <a:ext cx="2454563" cy="3754874"/>
          </a:xfrm>
          <a:prstGeom prst="rect">
            <a:avLst/>
          </a:prstGeom>
          <a:solidFill>
            <a:srgbClr val="FFFF00"/>
          </a:solidFill>
          <a:ln w="28575">
            <a:solidFill>
              <a:schemeClr val="tx1"/>
            </a:solidFill>
          </a:ln>
        </p:spPr>
        <p:txBody>
          <a:bodyPr wrap="square" rtlCol="0">
            <a:spAutoFit/>
          </a:bodyPr>
          <a:lstStyle/>
          <a:p>
            <a:pPr algn="ctr"/>
            <a:endParaRPr lang="fr-FR" sz="1400" b="1" dirty="0">
              <a:latin typeface="Comic Sans MS" panose="030F0702030302020204" pitchFamily="66" charset="0"/>
            </a:endParaRPr>
          </a:p>
          <a:p>
            <a:pPr algn="ctr"/>
            <a:r>
              <a:rPr lang="fr-FR" sz="1400" b="1" dirty="0">
                <a:latin typeface="Comic Sans MS" panose="030F0702030302020204" pitchFamily="66" charset="0"/>
              </a:rPr>
              <a:t>Position 3</a:t>
            </a:r>
          </a:p>
          <a:p>
            <a:pPr algn="ctr"/>
            <a:endParaRPr lang="fr-FR" sz="1400" b="1" dirty="0">
              <a:latin typeface="Comic Sans MS" panose="030F0702030302020204" pitchFamily="66" charset="0"/>
            </a:endParaRPr>
          </a:p>
          <a:p>
            <a:pPr marL="285750" indent="-285750">
              <a:buFont typeface="Arial" panose="020B0604020202020204" pitchFamily="34" charset="0"/>
              <a:buChar char="•"/>
            </a:pPr>
            <a:r>
              <a:rPr lang="fr-FR" sz="1400" b="1" dirty="0">
                <a:latin typeface="Comic Sans MS" panose="030F0702030302020204" pitchFamily="66" charset="0"/>
              </a:rPr>
              <a:t>Faire voler l’avion vers A, (C’est votre œil qui assure cette fonction)</a:t>
            </a:r>
          </a:p>
          <a:p>
            <a:pPr marL="285750" indent="-285750">
              <a:buFont typeface="Arial" panose="020B0604020202020204" pitchFamily="34" charset="0"/>
              <a:buChar char="•"/>
            </a:pPr>
            <a:r>
              <a:rPr lang="fr-FR" sz="1400" b="1" dirty="0">
                <a:latin typeface="Comic Sans MS" panose="030F0702030302020204" pitchFamily="66" charset="0"/>
              </a:rPr>
              <a:t>Maintenir le repère capot de la configuration finale vers le point A,</a:t>
            </a:r>
          </a:p>
          <a:p>
            <a:pPr marL="285750" indent="-285750">
              <a:buFont typeface="Arial" panose="020B0604020202020204" pitchFamily="34" charset="0"/>
              <a:buChar char="•"/>
            </a:pPr>
            <a:r>
              <a:rPr lang="fr-FR" sz="1400" b="1" dirty="0">
                <a:latin typeface="Comic Sans MS" panose="030F0702030302020204" pitchFamily="66" charset="0"/>
              </a:rPr>
              <a:t>Quand la stabilisation est correcte, lire le </a:t>
            </a:r>
            <a:r>
              <a:rPr lang="fr-FR" sz="1400" b="1" dirty="0" err="1">
                <a:latin typeface="Comic Sans MS" panose="030F0702030302020204" pitchFamily="66" charset="0"/>
              </a:rPr>
              <a:t>vario</a:t>
            </a:r>
            <a:r>
              <a:rPr lang="fr-FR" sz="1400" b="1" dirty="0">
                <a:latin typeface="Comic Sans MS" panose="030F0702030302020204" pitchFamily="66" charset="0"/>
              </a:rPr>
              <a:t> pour confirmer une tendance à monter ou à descendre et corriger si nécessaire</a:t>
            </a:r>
          </a:p>
          <a:p>
            <a:pPr marL="285750" indent="-285750">
              <a:buFont typeface="Arial" panose="020B0604020202020204" pitchFamily="34" charset="0"/>
              <a:buChar char="•"/>
            </a:pPr>
            <a:endParaRPr lang="fr-FR" sz="1400" b="1" dirty="0">
              <a:latin typeface="Comic Sans MS" panose="030F0702030302020204" pitchFamily="66" charset="0"/>
            </a:endParaRPr>
          </a:p>
        </p:txBody>
      </p:sp>
    </p:spTree>
    <p:extLst>
      <p:ext uri="{BB962C8B-B14F-4D97-AF65-F5344CB8AC3E}">
        <p14:creationId xmlns:p14="http://schemas.microsoft.com/office/powerpoint/2010/main" val="8572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11</a:t>
            </a:fld>
            <a:endParaRPr lang="fr-FR"/>
          </a:p>
        </p:txBody>
      </p:sp>
      <p:sp>
        <p:nvSpPr>
          <p:cNvPr id="5" name="Text Box 4">
            <a:extLst>
              <a:ext uri="{FF2B5EF4-FFF2-40B4-BE49-F238E27FC236}">
                <a16:creationId xmlns:a16="http://schemas.microsoft.com/office/drawing/2014/main" id="{3EC4A7B7-D93E-40B4-9873-F8D97C6E2AA7}"/>
              </a:ext>
            </a:extLst>
          </p:cNvPr>
          <p:cNvSpPr txBox="1">
            <a:spLocks noChangeArrowheads="1"/>
          </p:cNvSpPr>
          <p:nvPr/>
        </p:nvSpPr>
        <p:spPr bwMode="auto">
          <a:xfrm>
            <a:off x="395926" y="1234127"/>
            <a:ext cx="11161336" cy="400110"/>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fr-FR" sz="2000" b="1" dirty="0">
                <a:solidFill>
                  <a:srgbClr val="FF0000"/>
                </a:solidFill>
                <a:latin typeface="Comic Sans MS" panose="030F0702030302020204" pitchFamily="66" charset="0"/>
              </a:rPr>
              <a:t>« LES POINTS  CARACTERISTIQUES DE L’APPROCHE FINALE »</a:t>
            </a:r>
            <a:endParaRPr lang="fr-FR" altLang="fr-FR" b="1" dirty="0">
              <a:latin typeface="Comic Sans MS" panose="030F0702030302020204" pitchFamily="66" charset="0"/>
            </a:endParaRPr>
          </a:p>
        </p:txBody>
      </p:sp>
      <p:pic>
        <p:nvPicPr>
          <p:cNvPr id="3" name="Image 2" descr="Une image contenant texte&#10;&#10;Description générée avec un niveau de confiance très élevé">
            <a:extLst>
              <a:ext uri="{FF2B5EF4-FFF2-40B4-BE49-F238E27FC236}">
                <a16:creationId xmlns:a16="http://schemas.microsoft.com/office/drawing/2014/main" id="{FE1E5940-0591-44A4-861C-83D95552399B}"/>
              </a:ext>
            </a:extLst>
          </p:cNvPr>
          <p:cNvPicPr>
            <a:picLocks noChangeAspect="1"/>
          </p:cNvPicPr>
          <p:nvPr/>
        </p:nvPicPr>
        <p:blipFill rotWithShape="1">
          <a:blip r:embed="rId2">
            <a:extLst>
              <a:ext uri="{28A0092B-C50C-407E-A947-70E740481C1C}">
                <a14:useLocalDpi xmlns:a14="http://schemas.microsoft.com/office/drawing/2010/main" val="0"/>
              </a:ext>
            </a:extLst>
          </a:blip>
          <a:srcRect l="2141" t="9392" r="2143" b="3584"/>
          <a:stretch/>
        </p:blipFill>
        <p:spPr>
          <a:xfrm>
            <a:off x="1094970" y="1742831"/>
            <a:ext cx="10002059" cy="4978644"/>
          </a:xfrm>
          <a:prstGeom prst="rect">
            <a:avLst/>
          </a:prstGeom>
        </p:spPr>
      </p:pic>
      <p:sp>
        <p:nvSpPr>
          <p:cNvPr id="2" name="ZoneTexte 1">
            <a:extLst>
              <a:ext uri="{FF2B5EF4-FFF2-40B4-BE49-F238E27FC236}">
                <a16:creationId xmlns:a16="http://schemas.microsoft.com/office/drawing/2014/main" id="{1704EEEA-3DE7-44A6-90B1-10AC84AA34A3}"/>
              </a:ext>
            </a:extLst>
          </p:cNvPr>
          <p:cNvSpPr txBox="1"/>
          <p:nvPr/>
        </p:nvSpPr>
        <p:spPr>
          <a:xfrm>
            <a:off x="4087447" y="2813539"/>
            <a:ext cx="2852615" cy="369332"/>
          </a:xfrm>
          <a:prstGeom prst="rect">
            <a:avLst/>
          </a:prstGeom>
          <a:solidFill>
            <a:srgbClr val="FFFF00"/>
          </a:solidFill>
          <a:ln w="28575">
            <a:solidFill>
              <a:schemeClr val="tx1"/>
            </a:solidFill>
          </a:ln>
        </p:spPr>
        <p:txBody>
          <a:bodyPr wrap="square" rtlCol="0">
            <a:spAutoFit/>
          </a:bodyPr>
          <a:lstStyle/>
          <a:p>
            <a:r>
              <a:rPr lang="fr-FR" b="1" dirty="0">
                <a:latin typeface="Comic Sans MS" panose="030F0702030302020204" pitchFamily="66" charset="0"/>
              </a:rPr>
              <a:t>Angle de redressement</a:t>
            </a:r>
          </a:p>
        </p:txBody>
      </p:sp>
    </p:spTree>
    <p:extLst>
      <p:ext uri="{BB962C8B-B14F-4D97-AF65-F5344CB8AC3E}">
        <p14:creationId xmlns:p14="http://schemas.microsoft.com/office/powerpoint/2010/main" val="308121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8517B0C-5A81-48F0-85FC-1D3E4BB8918D}" type="slidenum">
              <a:rPr lang="fr-FR" smtClean="0"/>
              <a:pPr algn="r">
                <a:spcAft>
                  <a:spcPts val="600"/>
                </a:spcAft>
              </a:pPr>
              <a:t>12</a:t>
            </a:fld>
            <a:endParaRPr lang="en-US" sz="1200">
              <a:solidFill>
                <a:srgbClr val="FFFFFF"/>
              </a:solidFill>
            </a:endParaRPr>
          </a:p>
        </p:txBody>
      </p:sp>
      <p:pic>
        <p:nvPicPr>
          <p:cNvPr id="3" name="Image 2">
            <a:extLst>
              <a:ext uri="{FF2B5EF4-FFF2-40B4-BE49-F238E27FC236}">
                <a16:creationId xmlns:a16="http://schemas.microsoft.com/office/drawing/2014/main" id="{49BA7799-4730-4354-AB5B-AFD90E2BB067}"/>
              </a:ext>
            </a:extLst>
          </p:cNvPr>
          <p:cNvPicPr>
            <a:picLocks noChangeAspect="1"/>
          </p:cNvPicPr>
          <p:nvPr/>
        </p:nvPicPr>
        <p:blipFill>
          <a:blip r:embed="rId2"/>
          <a:stretch>
            <a:fillRect/>
          </a:stretch>
        </p:blipFill>
        <p:spPr>
          <a:xfrm>
            <a:off x="2186248" y="480060"/>
            <a:ext cx="7709607" cy="5876290"/>
          </a:xfrm>
          <a:prstGeom prst="rect">
            <a:avLst/>
          </a:prstGeom>
        </p:spPr>
      </p:pic>
    </p:spTree>
    <p:extLst>
      <p:ext uri="{BB962C8B-B14F-4D97-AF65-F5344CB8AC3E}">
        <p14:creationId xmlns:p14="http://schemas.microsoft.com/office/powerpoint/2010/main" val="3275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13</a:t>
            </a:fld>
            <a:endParaRPr lang="fr-FR"/>
          </a:p>
        </p:txBody>
      </p:sp>
      <p:sp>
        <p:nvSpPr>
          <p:cNvPr id="5" name="Text Box 4">
            <a:extLst>
              <a:ext uri="{FF2B5EF4-FFF2-40B4-BE49-F238E27FC236}">
                <a16:creationId xmlns:a16="http://schemas.microsoft.com/office/drawing/2014/main" id="{3EC4A7B7-D93E-40B4-9873-F8D97C6E2AA7}"/>
              </a:ext>
            </a:extLst>
          </p:cNvPr>
          <p:cNvSpPr txBox="1">
            <a:spLocks noChangeArrowheads="1"/>
          </p:cNvSpPr>
          <p:nvPr/>
        </p:nvSpPr>
        <p:spPr bwMode="auto">
          <a:xfrm>
            <a:off x="70338" y="1233649"/>
            <a:ext cx="12191999" cy="400110"/>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fr-FR" sz="2000" b="1" dirty="0">
                <a:solidFill>
                  <a:srgbClr val="FF0000"/>
                </a:solidFill>
                <a:latin typeface="Comic Sans MS" panose="030F0702030302020204" pitchFamily="66" charset="0"/>
              </a:rPr>
              <a:t>« LES PLANS LIMITES EN FONCTION DE LA PUISSANCE MOTEUR »</a:t>
            </a:r>
          </a:p>
        </p:txBody>
      </p:sp>
      <p:pic>
        <p:nvPicPr>
          <p:cNvPr id="3" name="Image 2" descr="Une image contenant texte, carte&#10;&#10;Description générée avec un niveau de confiance très élevé">
            <a:extLst>
              <a:ext uri="{FF2B5EF4-FFF2-40B4-BE49-F238E27FC236}">
                <a16:creationId xmlns:a16="http://schemas.microsoft.com/office/drawing/2014/main" id="{677AF33E-64B9-43E2-9E33-482AB4EE460D}"/>
              </a:ext>
            </a:extLst>
          </p:cNvPr>
          <p:cNvPicPr>
            <a:picLocks noChangeAspect="1"/>
          </p:cNvPicPr>
          <p:nvPr/>
        </p:nvPicPr>
        <p:blipFill rotWithShape="1">
          <a:blip r:embed="rId2">
            <a:extLst>
              <a:ext uri="{28A0092B-C50C-407E-A947-70E740481C1C}">
                <a14:useLocalDpi xmlns:a14="http://schemas.microsoft.com/office/drawing/2010/main" val="0"/>
              </a:ext>
            </a:extLst>
          </a:blip>
          <a:srcRect l="3991" t="5651" r="2085"/>
          <a:stretch/>
        </p:blipFill>
        <p:spPr>
          <a:xfrm>
            <a:off x="3305908" y="2032000"/>
            <a:ext cx="5634892" cy="4747846"/>
          </a:xfrm>
          <a:prstGeom prst="rect">
            <a:avLst/>
          </a:prstGeom>
        </p:spPr>
      </p:pic>
      <p:sp>
        <p:nvSpPr>
          <p:cNvPr id="7" name="Text Box 17">
            <a:extLst>
              <a:ext uri="{FF2B5EF4-FFF2-40B4-BE49-F238E27FC236}">
                <a16:creationId xmlns:a16="http://schemas.microsoft.com/office/drawing/2014/main" id="{D367815A-C94A-4614-A325-4944A5478761}"/>
              </a:ext>
            </a:extLst>
          </p:cNvPr>
          <p:cNvSpPr txBox="1">
            <a:spLocks noChangeArrowheads="1"/>
          </p:cNvSpPr>
          <p:nvPr/>
        </p:nvSpPr>
        <p:spPr bwMode="auto">
          <a:xfrm>
            <a:off x="8940800" y="2032000"/>
            <a:ext cx="3095625" cy="4689475"/>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a:solidFill>
                  <a:srgbClr val="000000"/>
                </a:solidFill>
                <a:latin typeface="Comic Sans MS" panose="030F0702030302020204" pitchFamily="66" charset="0"/>
                <a:cs typeface="Times New Roman" panose="02020603050405020304" pitchFamily="18" charset="0"/>
              </a:rPr>
              <a:t>Point 3:</a:t>
            </a:r>
          </a:p>
          <a:p>
            <a:pPr eaLnBrk="1" hangingPunct="1">
              <a:spcBef>
                <a:spcPct val="0"/>
              </a:spcBef>
              <a:buFontTx/>
              <a:buNone/>
            </a:pPr>
            <a:endParaRPr lang="fr-FR" altLang="fr-FR" sz="1200" b="1" dirty="0">
              <a:solidFill>
                <a:srgbClr val="000000"/>
              </a:solidFill>
              <a:latin typeface="Comic Sans MS" panose="030F0702030302020204" pitchFamily="66" charset="0"/>
              <a:cs typeface="Times New Roman" panose="02020603050405020304" pitchFamily="18" charset="0"/>
            </a:endParaRPr>
          </a:p>
          <a:p>
            <a:pPr eaLnBrk="1" hangingPunct="1">
              <a:spcBef>
                <a:spcPct val="0"/>
              </a:spcBef>
            </a:pPr>
            <a:r>
              <a:rPr lang="fr-FR" altLang="fr-FR" sz="1200" b="1" dirty="0">
                <a:latin typeface="Comic Sans MS" panose="030F0702030302020204" pitchFamily="66" charset="0"/>
                <a:cs typeface="Times New Roman" panose="02020603050405020304" pitchFamily="18" charset="0"/>
              </a:rPr>
              <a:t>VARIO FORT:</a:t>
            </a:r>
          </a:p>
          <a:p>
            <a:pPr lvl="1" eaLnBrk="1" hangingPunct="1">
              <a:spcBef>
                <a:spcPct val="0"/>
              </a:spcBef>
              <a:buFontTx/>
              <a:buChar char="•"/>
            </a:pPr>
            <a:r>
              <a:rPr lang="fr-FR" altLang="fr-FR" sz="1200" b="1" dirty="0">
                <a:latin typeface="Comic Sans MS" panose="030F0702030302020204" pitchFamily="66" charset="0"/>
                <a:cs typeface="Times New Roman" panose="02020603050405020304" pitchFamily="18" charset="0"/>
              </a:rPr>
              <a:t>Assiette à piquer</a:t>
            </a:r>
          </a:p>
          <a:p>
            <a:pPr lvl="1" eaLnBrk="1" hangingPunct="1">
              <a:spcBef>
                <a:spcPct val="0"/>
              </a:spcBef>
              <a:buFontTx/>
              <a:buChar char="•"/>
            </a:pPr>
            <a:r>
              <a:rPr lang="fr-FR" altLang="fr-FR" sz="1200" b="1" dirty="0">
                <a:latin typeface="Comic Sans MS" panose="030F0702030302020204" pitchFamily="66" charset="0"/>
                <a:cs typeface="Times New Roman" panose="02020603050405020304" pitchFamily="18" charset="0"/>
              </a:rPr>
              <a:t>Réduire franchement le moteur</a:t>
            </a:r>
          </a:p>
          <a:p>
            <a:pPr lvl="1" eaLnBrk="1" hangingPunct="1">
              <a:spcBef>
                <a:spcPct val="0"/>
              </a:spcBef>
              <a:buFontTx/>
              <a:buChar char="•"/>
            </a:pPr>
            <a:r>
              <a:rPr lang="fr-FR" altLang="fr-FR" sz="1200" b="1" dirty="0">
                <a:latin typeface="Comic Sans MS" panose="030F0702030302020204" pitchFamily="66" charset="0"/>
                <a:cs typeface="Times New Roman" panose="02020603050405020304" pitchFamily="18" charset="0"/>
              </a:rPr>
              <a:t>Maintenir VAPP</a:t>
            </a:r>
          </a:p>
          <a:p>
            <a:pPr lvl="1" eaLnBrk="1" hangingPunct="1">
              <a:spcBef>
                <a:spcPct val="0"/>
              </a:spcBef>
              <a:buFontTx/>
              <a:buChar char="•"/>
            </a:pPr>
            <a:r>
              <a:rPr lang="fr-FR" altLang="fr-FR" sz="1200" b="1" dirty="0">
                <a:latin typeface="Comic Sans MS" panose="030F0702030302020204" pitchFamily="66" charset="0"/>
                <a:cs typeface="Times New Roman" panose="02020603050405020304" pitchFamily="18" charset="0"/>
              </a:rPr>
              <a:t>Reprise de la trajectoire vers le PA</a:t>
            </a:r>
          </a:p>
          <a:p>
            <a:pPr lvl="1" eaLnBrk="1" hangingPunct="1">
              <a:spcBef>
                <a:spcPct val="0"/>
              </a:spcBef>
              <a:buFontTx/>
              <a:buChar char="•"/>
            </a:pPr>
            <a:r>
              <a:rPr lang="fr-FR" altLang="fr-FR" sz="1200" b="1" dirty="0">
                <a:latin typeface="Comic Sans MS" panose="030F0702030302020204" pitchFamily="66" charset="0"/>
                <a:cs typeface="Times New Roman" panose="02020603050405020304" pitchFamily="18" charset="0"/>
              </a:rPr>
              <a:t>Nouveau </a:t>
            </a:r>
            <a:r>
              <a:rPr lang="fr-FR" altLang="fr-FR" sz="1200" b="1" dirty="0" err="1">
                <a:latin typeface="Comic Sans MS" panose="030F0702030302020204" pitchFamily="66" charset="0"/>
                <a:cs typeface="Times New Roman" panose="02020603050405020304" pitchFamily="18" charset="0"/>
              </a:rPr>
              <a:t>vario</a:t>
            </a:r>
            <a:r>
              <a:rPr lang="fr-FR" altLang="fr-FR" sz="1200" b="1" dirty="0">
                <a:latin typeface="Comic Sans MS" panose="030F0702030302020204" pitchFamily="66" charset="0"/>
                <a:cs typeface="Times New Roman" panose="02020603050405020304" pitchFamily="18" charset="0"/>
              </a:rPr>
              <a:t>?</a:t>
            </a:r>
          </a:p>
          <a:p>
            <a:pPr lvl="2" eaLnBrk="1" hangingPunct="1">
              <a:spcBef>
                <a:spcPct val="0"/>
              </a:spcBef>
            </a:pPr>
            <a:r>
              <a:rPr lang="fr-FR" altLang="fr-FR" sz="1200" b="1" dirty="0">
                <a:latin typeface="Comic Sans MS" panose="030F0702030302020204" pitchFamily="66" charset="0"/>
                <a:cs typeface="Times New Roman" panose="02020603050405020304" pitchFamily="18" charset="0"/>
              </a:rPr>
              <a:t>Acceptable: Trajectoire vers PA (nouveau plan)</a:t>
            </a:r>
          </a:p>
          <a:p>
            <a:pPr lvl="2" eaLnBrk="1" hangingPunct="1">
              <a:spcBef>
                <a:spcPct val="0"/>
              </a:spcBef>
            </a:pPr>
            <a:r>
              <a:rPr lang="fr-FR" altLang="fr-FR" sz="1200" b="1" dirty="0">
                <a:latin typeface="Comic Sans MS" panose="030F0702030302020204" pitchFamily="66" charset="0"/>
                <a:cs typeface="Times New Roman" panose="02020603050405020304" pitchFamily="18" charset="0"/>
              </a:rPr>
              <a:t>Trop fort: nouvelle correction</a:t>
            </a:r>
          </a:p>
          <a:p>
            <a:pPr lvl="1">
              <a:spcBef>
                <a:spcPct val="0"/>
              </a:spcBef>
              <a:buFontTx/>
              <a:buChar char="•"/>
            </a:pPr>
            <a:r>
              <a:rPr lang="fr-FR" altLang="fr-FR" sz="1200" b="1" dirty="0">
                <a:latin typeface="Comic Sans MS" panose="030F0702030302020204" pitchFamily="66" charset="0"/>
                <a:cs typeface="Times New Roman" panose="02020603050405020304" pitchFamily="18" charset="0"/>
              </a:rPr>
              <a:t>Pas de correction de plan dans les 100 derniers pieds mais on continue vers le point A à la VAPP</a:t>
            </a:r>
          </a:p>
          <a:p>
            <a:pPr lvl="1">
              <a:spcBef>
                <a:spcPct val="0"/>
              </a:spcBef>
              <a:buNone/>
            </a:pPr>
            <a:r>
              <a:rPr lang="fr-FR" altLang="fr-FR" sz="1400" b="1" dirty="0">
                <a:solidFill>
                  <a:srgbClr val="FF0000"/>
                </a:solidFill>
                <a:latin typeface="Comic Sans MS" panose="030F0702030302020204" pitchFamily="66" charset="0"/>
                <a:cs typeface="Times New Roman" panose="02020603050405020304" pitchFamily="18" charset="0"/>
              </a:rPr>
              <a:t>Attention: ne jamais arriver sur le plan « moteur tout réduit » en ayant une trajectoire se terminant au dessus de A.</a:t>
            </a:r>
          </a:p>
          <a:p>
            <a:pPr lvl="1" eaLnBrk="1" hangingPunct="1">
              <a:spcBef>
                <a:spcPct val="0"/>
              </a:spcBef>
              <a:buFontTx/>
              <a:buChar char="•"/>
            </a:pPr>
            <a:endParaRPr lang="fr-FR" altLang="fr-FR" sz="1200" b="1" dirty="0">
              <a:latin typeface="Comic Sans MS" panose="030F0702030302020204" pitchFamily="66" charset="0"/>
              <a:cs typeface="Times New Roman" panose="02020603050405020304" pitchFamily="18" charset="0"/>
            </a:endParaRPr>
          </a:p>
          <a:p>
            <a:pPr lvl="1" eaLnBrk="1" hangingPunct="1">
              <a:spcBef>
                <a:spcPct val="0"/>
              </a:spcBef>
              <a:buFontTx/>
              <a:buChar char="•"/>
            </a:pPr>
            <a:endParaRPr lang="fr-FR" altLang="fr-FR" sz="1200" b="1" dirty="0">
              <a:latin typeface="Comic Sans MS" panose="030F0702030302020204" pitchFamily="66" charset="0"/>
              <a:cs typeface="Times New Roman" panose="02020603050405020304" pitchFamily="18" charset="0"/>
            </a:endParaRPr>
          </a:p>
        </p:txBody>
      </p:sp>
      <p:sp>
        <p:nvSpPr>
          <p:cNvPr id="8" name="Text Box 18">
            <a:extLst>
              <a:ext uri="{FF2B5EF4-FFF2-40B4-BE49-F238E27FC236}">
                <a16:creationId xmlns:a16="http://schemas.microsoft.com/office/drawing/2014/main" id="{BD2B6081-898D-4E7A-B6E5-F11CCFA38850}"/>
              </a:ext>
            </a:extLst>
          </p:cNvPr>
          <p:cNvSpPr txBox="1">
            <a:spLocks noChangeArrowheads="1"/>
          </p:cNvSpPr>
          <p:nvPr/>
        </p:nvSpPr>
        <p:spPr bwMode="auto">
          <a:xfrm>
            <a:off x="65820" y="2032000"/>
            <a:ext cx="3240088" cy="4689475"/>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dirty="0">
                <a:solidFill>
                  <a:srgbClr val="000000"/>
                </a:solidFill>
                <a:latin typeface="Comic Sans MS" panose="030F0702030302020204" pitchFamily="66" charset="0"/>
                <a:cs typeface="Times New Roman" panose="02020603050405020304" pitchFamily="18" charset="0"/>
              </a:rPr>
              <a:t>Point 1:</a:t>
            </a:r>
          </a:p>
          <a:p>
            <a:pPr eaLnBrk="1" hangingPunct="1">
              <a:spcBef>
                <a:spcPct val="0"/>
              </a:spcBef>
              <a:buFontTx/>
              <a:buNone/>
            </a:pPr>
            <a:endParaRPr lang="fr-FR" altLang="fr-FR" sz="1200" b="1" dirty="0">
              <a:solidFill>
                <a:srgbClr val="000000"/>
              </a:solidFill>
              <a:latin typeface="Comic Sans MS" panose="030F0702030302020204" pitchFamily="66" charset="0"/>
              <a:cs typeface="Times New Roman" panose="02020603050405020304" pitchFamily="18" charset="0"/>
            </a:endParaRPr>
          </a:p>
          <a:p>
            <a:pPr eaLnBrk="1" hangingPunct="1">
              <a:spcBef>
                <a:spcPct val="0"/>
              </a:spcBef>
            </a:pPr>
            <a:r>
              <a:rPr lang="fr-FR" altLang="fr-FR" sz="1200" b="1" dirty="0">
                <a:latin typeface="Comic Sans MS" panose="030F0702030302020204" pitchFamily="66" charset="0"/>
                <a:cs typeface="Times New Roman" panose="02020603050405020304" pitchFamily="18" charset="0"/>
              </a:rPr>
              <a:t>VARIO FAIBLE:</a:t>
            </a:r>
          </a:p>
          <a:p>
            <a:pPr lvl="1" eaLnBrk="1" hangingPunct="1">
              <a:spcBef>
                <a:spcPct val="0"/>
              </a:spcBef>
              <a:buFontTx/>
              <a:buChar char="•"/>
            </a:pPr>
            <a:r>
              <a:rPr lang="fr-FR" altLang="fr-FR" sz="1200" b="1" dirty="0">
                <a:latin typeface="Comic Sans MS" panose="030F0702030302020204" pitchFamily="66" charset="0"/>
                <a:cs typeface="Times New Roman" panose="02020603050405020304" pitchFamily="18" charset="0"/>
              </a:rPr>
              <a:t>Assiette à cabrer</a:t>
            </a:r>
          </a:p>
          <a:p>
            <a:pPr lvl="1" eaLnBrk="1" hangingPunct="1">
              <a:spcBef>
                <a:spcPct val="0"/>
              </a:spcBef>
              <a:buFontTx/>
              <a:buChar char="•"/>
            </a:pPr>
            <a:r>
              <a:rPr lang="fr-FR" altLang="fr-FR" sz="1200" b="1" dirty="0">
                <a:latin typeface="Comic Sans MS" panose="030F0702030302020204" pitchFamily="66" charset="0"/>
                <a:cs typeface="Times New Roman" panose="02020603050405020304" pitchFamily="18" charset="0"/>
              </a:rPr>
              <a:t>Maintenir le palier</a:t>
            </a:r>
          </a:p>
          <a:p>
            <a:pPr lvl="1" eaLnBrk="1" hangingPunct="1">
              <a:spcBef>
                <a:spcPct val="0"/>
              </a:spcBef>
              <a:buFontTx/>
              <a:buChar char="•"/>
            </a:pPr>
            <a:r>
              <a:rPr lang="fr-FR" altLang="fr-FR" sz="1200" b="1" dirty="0">
                <a:latin typeface="Comic Sans MS" panose="030F0702030302020204" pitchFamily="66" charset="0"/>
                <a:cs typeface="Times New Roman" panose="02020603050405020304" pitchFamily="18" charset="0"/>
              </a:rPr>
              <a:t>Maintenir VAPP</a:t>
            </a:r>
          </a:p>
          <a:p>
            <a:pPr lvl="1" eaLnBrk="1" hangingPunct="1">
              <a:spcBef>
                <a:spcPct val="0"/>
              </a:spcBef>
              <a:buFontTx/>
              <a:buChar char="•"/>
            </a:pPr>
            <a:r>
              <a:rPr lang="fr-FR" altLang="fr-FR" sz="1200" b="1" dirty="0">
                <a:latin typeface="Comic Sans MS" panose="030F0702030302020204" pitchFamily="66" charset="0"/>
                <a:cs typeface="Times New Roman" panose="02020603050405020304" pitchFamily="18" charset="0"/>
              </a:rPr>
              <a:t>Reprise de la trajectoire vers le PA</a:t>
            </a:r>
          </a:p>
          <a:p>
            <a:pPr lvl="1" eaLnBrk="1" hangingPunct="1">
              <a:spcBef>
                <a:spcPct val="0"/>
              </a:spcBef>
              <a:buFontTx/>
              <a:buChar char="•"/>
            </a:pPr>
            <a:r>
              <a:rPr lang="fr-FR" altLang="fr-FR" sz="1200" b="1" dirty="0">
                <a:latin typeface="Comic Sans MS" panose="030F0702030302020204" pitchFamily="66" charset="0"/>
                <a:cs typeface="Times New Roman" panose="02020603050405020304" pitchFamily="18" charset="0"/>
              </a:rPr>
              <a:t>Nouveau </a:t>
            </a:r>
            <a:r>
              <a:rPr lang="fr-FR" altLang="fr-FR" sz="1200" b="1" dirty="0" err="1">
                <a:latin typeface="Comic Sans MS" panose="030F0702030302020204" pitchFamily="66" charset="0"/>
                <a:cs typeface="Times New Roman" panose="02020603050405020304" pitchFamily="18" charset="0"/>
              </a:rPr>
              <a:t>vario</a:t>
            </a:r>
            <a:r>
              <a:rPr lang="fr-FR" altLang="fr-FR" sz="1200" b="1" dirty="0">
                <a:latin typeface="Comic Sans MS" panose="030F0702030302020204" pitchFamily="66" charset="0"/>
                <a:cs typeface="Times New Roman" panose="02020603050405020304" pitchFamily="18" charset="0"/>
              </a:rPr>
              <a:t>?</a:t>
            </a:r>
          </a:p>
          <a:p>
            <a:pPr lvl="2" eaLnBrk="1" hangingPunct="1">
              <a:spcBef>
                <a:spcPct val="0"/>
              </a:spcBef>
            </a:pPr>
            <a:r>
              <a:rPr lang="fr-FR" altLang="fr-FR" sz="1200" b="1" dirty="0">
                <a:latin typeface="Comic Sans MS" panose="030F0702030302020204" pitchFamily="66" charset="0"/>
                <a:cs typeface="Times New Roman" panose="02020603050405020304" pitchFamily="18" charset="0"/>
              </a:rPr>
              <a:t>Acceptable: Trajectoire vers PA (nouveau plan)</a:t>
            </a:r>
          </a:p>
          <a:p>
            <a:pPr lvl="2" eaLnBrk="1" hangingPunct="1">
              <a:spcBef>
                <a:spcPct val="0"/>
              </a:spcBef>
            </a:pPr>
            <a:r>
              <a:rPr lang="fr-FR" altLang="fr-FR" sz="1200" b="1" dirty="0">
                <a:latin typeface="Comic Sans MS" panose="030F0702030302020204" pitchFamily="66" charset="0"/>
                <a:cs typeface="Times New Roman" panose="02020603050405020304" pitchFamily="18" charset="0"/>
              </a:rPr>
              <a:t>Trop faible: nouvelle correction</a:t>
            </a:r>
          </a:p>
          <a:p>
            <a:pPr lvl="1" eaLnBrk="1" hangingPunct="1">
              <a:spcBef>
                <a:spcPct val="0"/>
              </a:spcBef>
              <a:buFontTx/>
              <a:buChar char="•"/>
            </a:pPr>
            <a:r>
              <a:rPr lang="fr-FR" altLang="fr-FR" sz="1200" b="1" dirty="0">
                <a:latin typeface="Comic Sans MS" panose="030F0702030302020204" pitchFamily="66" charset="0"/>
              </a:rPr>
              <a:t>Pas de correction de plan dans les 100 derniers pieds</a:t>
            </a:r>
            <a:r>
              <a:rPr lang="fr-FR" altLang="fr-FR" sz="1200" b="1" dirty="0">
                <a:latin typeface="Comic Sans MS" panose="030F0702030302020204" pitchFamily="66" charset="0"/>
                <a:cs typeface="Times New Roman" panose="02020603050405020304" pitchFamily="18" charset="0"/>
              </a:rPr>
              <a:t> mais on continue vers le point A à la VAPP</a:t>
            </a:r>
            <a:endParaRPr lang="fr-FR" altLang="fr-FR" sz="1200" b="1" dirty="0">
              <a:latin typeface="Comic Sans MS" panose="030F0702030302020204" pitchFamily="66" charset="0"/>
            </a:endParaRPr>
          </a:p>
          <a:p>
            <a:pPr lvl="1" eaLnBrk="1" hangingPunct="1">
              <a:spcBef>
                <a:spcPct val="0"/>
              </a:spcBef>
              <a:buFontTx/>
              <a:buNone/>
            </a:pPr>
            <a:r>
              <a:rPr lang="fr-FR" altLang="fr-FR" sz="1400" b="1" dirty="0">
                <a:solidFill>
                  <a:srgbClr val="FF0000"/>
                </a:solidFill>
                <a:latin typeface="Comic Sans MS" panose="030F0702030302020204" pitchFamily="66" charset="0"/>
                <a:cs typeface="Times New Roman" panose="02020603050405020304" pitchFamily="18" charset="0"/>
              </a:rPr>
              <a:t>Attention: ne jamais arriver sur le plan « moteur à pleine puissance » en ayant une trajectoire se terminant en dessous de A.</a:t>
            </a:r>
          </a:p>
        </p:txBody>
      </p:sp>
    </p:spTree>
    <p:extLst>
      <p:ext uri="{BB962C8B-B14F-4D97-AF65-F5344CB8AC3E}">
        <p14:creationId xmlns:p14="http://schemas.microsoft.com/office/powerpoint/2010/main" val="266097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14</a:t>
            </a:fld>
            <a:endParaRPr lang="fr-FR"/>
          </a:p>
        </p:txBody>
      </p:sp>
      <p:sp>
        <p:nvSpPr>
          <p:cNvPr id="5" name="Text Box 4">
            <a:extLst>
              <a:ext uri="{FF2B5EF4-FFF2-40B4-BE49-F238E27FC236}">
                <a16:creationId xmlns:a16="http://schemas.microsoft.com/office/drawing/2014/main" id="{3EC4A7B7-D93E-40B4-9873-F8D97C6E2AA7}"/>
              </a:ext>
            </a:extLst>
          </p:cNvPr>
          <p:cNvSpPr txBox="1">
            <a:spLocks noChangeArrowheads="1"/>
          </p:cNvSpPr>
          <p:nvPr/>
        </p:nvSpPr>
        <p:spPr bwMode="auto">
          <a:xfrm>
            <a:off x="70338" y="1233649"/>
            <a:ext cx="12191999" cy="400110"/>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fr-FR" sz="2000" b="1" dirty="0">
                <a:solidFill>
                  <a:srgbClr val="FF0000"/>
                </a:solidFill>
                <a:latin typeface="Comic Sans MS" panose="030F0702030302020204" pitchFamily="66" charset="0"/>
              </a:rPr>
              <a:t>« PRISE EN COMPTE DU VENT »</a:t>
            </a:r>
          </a:p>
        </p:txBody>
      </p:sp>
      <p:pic>
        <p:nvPicPr>
          <p:cNvPr id="6" name="Image 5" descr="Une image contenant texte, carte&#10;&#10;Description générée avec un niveau de confiance très élevé">
            <a:extLst>
              <a:ext uri="{FF2B5EF4-FFF2-40B4-BE49-F238E27FC236}">
                <a16:creationId xmlns:a16="http://schemas.microsoft.com/office/drawing/2014/main" id="{85954A71-C569-4CFE-A73D-995568FA4548}"/>
              </a:ext>
            </a:extLst>
          </p:cNvPr>
          <p:cNvPicPr>
            <a:picLocks noChangeAspect="1"/>
          </p:cNvPicPr>
          <p:nvPr/>
        </p:nvPicPr>
        <p:blipFill rotWithShape="1">
          <a:blip r:embed="rId2">
            <a:extLst>
              <a:ext uri="{28A0092B-C50C-407E-A947-70E740481C1C}">
                <a14:useLocalDpi xmlns:a14="http://schemas.microsoft.com/office/drawing/2010/main" val="0"/>
              </a:ext>
            </a:extLst>
          </a:blip>
          <a:srcRect l="8975" t="3635" r="3308" b="5927"/>
          <a:stretch/>
        </p:blipFill>
        <p:spPr>
          <a:xfrm>
            <a:off x="2375877" y="1805355"/>
            <a:ext cx="6820865" cy="5011430"/>
          </a:xfrm>
          <a:prstGeom prst="rect">
            <a:avLst/>
          </a:prstGeom>
        </p:spPr>
      </p:pic>
      <p:sp>
        <p:nvSpPr>
          <p:cNvPr id="7" name="ZoneTexte 6">
            <a:extLst>
              <a:ext uri="{FF2B5EF4-FFF2-40B4-BE49-F238E27FC236}">
                <a16:creationId xmlns:a16="http://schemas.microsoft.com/office/drawing/2014/main" id="{141FBD7E-2B3A-4AA2-98A7-87FB8C36374D}"/>
              </a:ext>
            </a:extLst>
          </p:cNvPr>
          <p:cNvSpPr txBox="1"/>
          <p:nvPr/>
        </p:nvSpPr>
        <p:spPr>
          <a:xfrm>
            <a:off x="390849" y="1699133"/>
            <a:ext cx="2305539" cy="3323987"/>
          </a:xfrm>
          <a:prstGeom prst="rect">
            <a:avLst/>
          </a:prstGeom>
          <a:solidFill>
            <a:srgbClr val="FFFF00"/>
          </a:solidFill>
          <a:ln w="28575">
            <a:solidFill>
              <a:schemeClr val="tx1"/>
            </a:solidFill>
          </a:ln>
        </p:spPr>
        <p:txBody>
          <a:bodyPr wrap="square" rtlCol="0">
            <a:spAutoFit/>
          </a:bodyPr>
          <a:lstStyle/>
          <a:p>
            <a:pPr algn="ctr"/>
            <a:r>
              <a:rPr lang="fr-FR" sz="1400" b="1" dirty="0">
                <a:latin typeface="Comic Sans MS" panose="030F0702030302020204" pitchFamily="66" charset="0"/>
              </a:rPr>
              <a:t>Vent arrière:</a:t>
            </a:r>
          </a:p>
          <a:p>
            <a:pPr marL="285750" indent="-285750">
              <a:buFont typeface="Arial" panose="020B0604020202020204" pitchFamily="34" charset="0"/>
              <a:buChar char="•"/>
            </a:pPr>
            <a:r>
              <a:rPr lang="fr-FR" sz="1400" b="1" dirty="0">
                <a:latin typeface="Comic Sans MS" panose="030F0702030302020204" pitchFamily="66" charset="0"/>
              </a:rPr>
              <a:t>Le point A2s est visé</a:t>
            </a:r>
          </a:p>
          <a:p>
            <a:pPr algn="ctr"/>
            <a:r>
              <a:rPr lang="fr-FR" sz="1400" b="1" dirty="0">
                <a:latin typeface="Comic Sans MS" panose="030F0702030302020204" pitchFamily="66" charset="0"/>
              </a:rPr>
              <a:t>Vent de face:</a:t>
            </a:r>
          </a:p>
          <a:p>
            <a:pPr marL="285750" indent="-285750">
              <a:buFont typeface="Arial" panose="020B0604020202020204" pitchFamily="34" charset="0"/>
              <a:buChar char="•"/>
            </a:pPr>
            <a:r>
              <a:rPr lang="fr-FR" sz="1400" b="1" dirty="0">
                <a:latin typeface="Comic Sans MS" panose="030F0702030302020204" pitchFamily="66" charset="0"/>
              </a:rPr>
              <a:t>Le point A1 est visé</a:t>
            </a:r>
          </a:p>
          <a:p>
            <a:endParaRPr lang="fr-FR" sz="1400" b="1" dirty="0">
              <a:latin typeface="Comic Sans MS" panose="030F0702030302020204" pitchFamily="66" charset="0"/>
            </a:endParaRPr>
          </a:p>
          <a:p>
            <a:r>
              <a:rPr lang="fr-FR" sz="1400" b="1" u="sng" dirty="0">
                <a:latin typeface="Comic Sans MS" panose="030F0702030302020204" pitchFamily="66" charset="0"/>
              </a:rPr>
              <a:t>Nota:</a:t>
            </a:r>
            <a:r>
              <a:rPr lang="fr-FR" sz="1400" b="1" dirty="0">
                <a:latin typeface="Comic Sans MS" panose="030F0702030302020204" pitchFamily="66" charset="0"/>
              </a:rPr>
              <a:t> Pour un vent de 10kt (5m/s)  arrière, la distance A2-A est de 25m, Pour un vent de 10kt de face, la distance A-A1 est aussi de 25m (durée de l’arrondi de 5 secondes)</a:t>
            </a:r>
          </a:p>
          <a:p>
            <a:endParaRPr lang="fr-FR" sz="1400" b="1" dirty="0">
              <a:latin typeface="Comic Sans MS" panose="030F0702030302020204" pitchFamily="66" charset="0"/>
            </a:endParaRPr>
          </a:p>
        </p:txBody>
      </p:sp>
      <p:sp>
        <p:nvSpPr>
          <p:cNvPr id="8" name="ZoneTexte 7">
            <a:extLst>
              <a:ext uri="{FF2B5EF4-FFF2-40B4-BE49-F238E27FC236}">
                <a16:creationId xmlns:a16="http://schemas.microsoft.com/office/drawing/2014/main" id="{DABF08BD-AE3F-4698-9D9F-05C7874B367C}"/>
              </a:ext>
            </a:extLst>
          </p:cNvPr>
          <p:cNvSpPr txBox="1"/>
          <p:nvPr/>
        </p:nvSpPr>
        <p:spPr>
          <a:xfrm>
            <a:off x="9280769" y="1664807"/>
            <a:ext cx="2305539" cy="3754874"/>
          </a:xfrm>
          <a:prstGeom prst="rect">
            <a:avLst/>
          </a:prstGeom>
          <a:solidFill>
            <a:srgbClr val="FFFF00"/>
          </a:solidFill>
          <a:ln w="28575">
            <a:solidFill>
              <a:schemeClr val="tx1"/>
            </a:solidFill>
          </a:ln>
        </p:spPr>
        <p:txBody>
          <a:bodyPr wrap="square" rtlCol="0">
            <a:spAutoFit/>
          </a:bodyPr>
          <a:lstStyle/>
          <a:p>
            <a:pPr algn="ctr"/>
            <a:r>
              <a:rPr lang="fr-FR" sz="1400" b="1" dirty="0">
                <a:latin typeface="Comic Sans MS" panose="030F0702030302020204" pitchFamily="66" charset="0"/>
              </a:rPr>
              <a:t>Point C</a:t>
            </a:r>
          </a:p>
          <a:p>
            <a:pPr marL="285750" indent="-285750">
              <a:buFont typeface="Arial" panose="020B0604020202020204" pitchFamily="34" charset="0"/>
              <a:buChar char="•"/>
            </a:pPr>
            <a:r>
              <a:rPr lang="fr-FR" sz="1400" b="1" dirty="0">
                <a:latin typeface="Comic Sans MS" panose="030F0702030302020204" pitchFamily="66" charset="0"/>
              </a:rPr>
              <a:t>Ce point de contact est choisi pour être en bonne position pour finir d’arriver sans difficulté au point S,</a:t>
            </a:r>
          </a:p>
          <a:p>
            <a:pPr marL="285750" indent="-285750">
              <a:buFont typeface="Arial" panose="020B0604020202020204" pitchFamily="34" charset="0"/>
              <a:buChar char="•"/>
            </a:pPr>
            <a:r>
              <a:rPr lang="fr-FR" sz="1400" b="1" dirty="0">
                <a:latin typeface="Comic Sans MS" panose="030F0702030302020204" pitchFamily="66" charset="0"/>
              </a:rPr>
              <a:t>Si le point C est trop bas, il peut y avoir des risques de ne pas arriver facilement en haut,</a:t>
            </a:r>
          </a:p>
          <a:p>
            <a:pPr marL="285750" indent="-285750">
              <a:buFont typeface="Arial" panose="020B0604020202020204" pitchFamily="34" charset="0"/>
              <a:buChar char="•"/>
            </a:pPr>
            <a:r>
              <a:rPr lang="fr-FR" sz="1400" b="1" dirty="0">
                <a:latin typeface="Comic Sans MS" panose="030F0702030302020204" pitchFamily="66" charset="0"/>
              </a:rPr>
              <a:t>Si le point C est trop haut, il peut y avoir des risques de sortie de piste  </a:t>
            </a:r>
          </a:p>
          <a:p>
            <a:pPr algn="ctr"/>
            <a:endParaRPr lang="fr-FR" sz="1400" b="1" dirty="0">
              <a:latin typeface="Comic Sans MS" panose="030F0702030302020204" pitchFamily="66" charset="0"/>
            </a:endParaRPr>
          </a:p>
        </p:txBody>
      </p:sp>
    </p:spTree>
    <p:extLst>
      <p:ext uri="{BB962C8B-B14F-4D97-AF65-F5344CB8AC3E}">
        <p14:creationId xmlns:p14="http://schemas.microsoft.com/office/powerpoint/2010/main" val="126823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8517B0C-5A81-48F0-85FC-1D3E4BB8918D}" type="slidenum">
              <a:rPr lang="fr-FR" smtClean="0"/>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Box 5">
            <a:extLst>
              <a:ext uri="{FF2B5EF4-FFF2-40B4-BE49-F238E27FC236}">
                <a16:creationId xmlns:a16="http://schemas.microsoft.com/office/drawing/2014/main" id="{94EEE35C-59D6-49BF-8238-38C3DECB2DFD}"/>
              </a:ext>
            </a:extLst>
          </p:cNvPr>
          <p:cNvSpPr txBox="1">
            <a:spLocks noChangeArrowheads="1"/>
          </p:cNvSpPr>
          <p:nvPr/>
        </p:nvSpPr>
        <p:spPr bwMode="auto">
          <a:xfrm>
            <a:off x="1" y="1769296"/>
            <a:ext cx="12191999"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La masse d’air autour de l’avion </a:t>
            </a:r>
            <a:r>
              <a:rPr lang="fr-FR" altLang="fr-FR" sz="2000" b="1" dirty="0">
                <a:solidFill>
                  <a:prstClr val="black"/>
                </a:solidFill>
                <a:latin typeface="Comic Sans MS" panose="030F0702030302020204" pitchFamily="66" charset="0"/>
              </a:rPr>
              <a:t>monte</a:t>
            </a:r>
            <a:endParaRPr kumimoji="0" lang="fr-FR" altLang="fr-FR"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cxnSp>
        <p:nvCxnSpPr>
          <p:cNvPr id="14" name="Connecteur droit 13">
            <a:extLst>
              <a:ext uri="{FF2B5EF4-FFF2-40B4-BE49-F238E27FC236}">
                <a16:creationId xmlns:a16="http://schemas.microsoft.com/office/drawing/2014/main" id="{ACDE0DC3-D351-4D58-BB9E-702B2D386E8D}"/>
              </a:ext>
            </a:extLst>
          </p:cNvPr>
          <p:cNvCxnSpPr>
            <a:cxnSpLocks/>
            <a:endCxn id="19" idx="1"/>
          </p:cNvCxnSpPr>
          <p:nvPr/>
        </p:nvCxnSpPr>
        <p:spPr>
          <a:xfrm>
            <a:off x="470937" y="3429000"/>
            <a:ext cx="11078332" cy="29252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D9CE55B9-5A2E-42D8-89EA-BE5E7D75CA85}"/>
              </a:ext>
            </a:extLst>
          </p:cNvPr>
          <p:cNvSpPr txBox="1"/>
          <p:nvPr/>
        </p:nvSpPr>
        <p:spPr>
          <a:xfrm>
            <a:off x="125046" y="4123230"/>
            <a:ext cx="2116477" cy="646331"/>
          </a:xfrm>
          <a:prstGeom prst="rect">
            <a:avLst/>
          </a:prstGeom>
          <a:solidFill>
            <a:srgbClr val="FFFF00"/>
          </a:solidFill>
          <a:ln w="28575">
            <a:solidFill>
              <a:schemeClr val="tx1"/>
            </a:solidFill>
          </a:ln>
        </p:spPr>
        <p:txBody>
          <a:bodyPr wrap="none" rtlCol="0">
            <a:spAutoFit/>
          </a:bodyPr>
          <a:lstStyle/>
          <a:p>
            <a:r>
              <a:rPr lang="fr-FR" dirty="0"/>
              <a:t>Plan de descente 6%</a:t>
            </a:r>
          </a:p>
          <a:p>
            <a:pPr algn="ctr"/>
            <a:r>
              <a:rPr lang="fr-FR" dirty="0"/>
              <a:t>Souhaité</a:t>
            </a:r>
          </a:p>
        </p:txBody>
      </p:sp>
      <p:sp>
        <p:nvSpPr>
          <p:cNvPr id="19" name="ZoneTexte 18">
            <a:extLst>
              <a:ext uri="{FF2B5EF4-FFF2-40B4-BE49-F238E27FC236}">
                <a16:creationId xmlns:a16="http://schemas.microsoft.com/office/drawing/2014/main" id="{E7E68FDB-00DC-4056-B37A-98067F7E9132}"/>
              </a:ext>
            </a:extLst>
          </p:cNvPr>
          <p:cNvSpPr txBox="1"/>
          <p:nvPr/>
        </p:nvSpPr>
        <p:spPr>
          <a:xfrm>
            <a:off x="11549269" y="6169580"/>
            <a:ext cx="419346" cy="369332"/>
          </a:xfrm>
          <a:prstGeom prst="rect">
            <a:avLst/>
          </a:prstGeom>
          <a:solidFill>
            <a:srgbClr val="FFFF00"/>
          </a:solidFill>
          <a:ln w="28575">
            <a:solidFill>
              <a:schemeClr val="tx1"/>
            </a:solidFill>
          </a:ln>
        </p:spPr>
        <p:txBody>
          <a:bodyPr wrap="none" rtlCol="0">
            <a:spAutoFit/>
          </a:bodyPr>
          <a:lstStyle/>
          <a:p>
            <a:r>
              <a:rPr lang="fr-FR" dirty="0"/>
              <a:t>PA</a:t>
            </a:r>
          </a:p>
        </p:txBody>
      </p:sp>
      <p:cxnSp>
        <p:nvCxnSpPr>
          <p:cNvPr id="21" name="Connecteur droit 20">
            <a:extLst>
              <a:ext uri="{FF2B5EF4-FFF2-40B4-BE49-F238E27FC236}">
                <a16:creationId xmlns:a16="http://schemas.microsoft.com/office/drawing/2014/main" id="{2AFBDA2C-ABB8-4A45-A55E-9359194591E3}"/>
              </a:ext>
            </a:extLst>
          </p:cNvPr>
          <p:cNvCxnSpPr>
            <a:cxnSpLocks/>
          </p:cNvCxnSpPr>
          <p:nvPr/>
        </p:nvCxnSpPr>
        <p:spPr>
          <a:xfrm>
            <a:off x="2069306" y="2840505"/>
            <a:ext cx="4162529" cy="2088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A806391C-F2C5-4CC3-9BF9-2BE78B5FF03E}"/>
              </a:ext>
            </a:extLst>
          </p:cNvPr>
          <p:cNvGrpSpPr/>
          <p:nvPr/>
        </p:nvGrpSpPr>
        <p:grpSpPr>
          <a:xfrm>
            <a:off x="1386409" y="2497993"/>
            <a:ext cx="4374905" cy="2302193"/>
            <a:chOff x="1386409" y="2497993"/>
            <a:chExt cx="4374905" cy="2302193"/>
          </a:xfrm>
        </p:grpSpPr>
        <p:pic>
          <p:nvPicPr>
            <p:cNvPr id="20" name="Image 19">
              <a:extLst>
                <a:ext uri="{FF2B5EF4-FFF2-40B4-BE49-F238E27FC236}">
                  <a16:creationId xmlns:a16="http://schemas.microsoft.com/office/drawing/2014/main" id="{AA085412-3B6C-42C1-85B2-239DF3FA0ABA}"/>
                </a:ext>
              </a:extLst>
            </p:cNvPr>
            <p:cNvPicPr>
              <a:picLocks noChangeAspect="1"/>
            </p:cNvPicPr>
            <p:nvPr/>
          </p:nvPicPr>
          <p:blipFill>
            <a:blip r:embed="rId2"/>
            <a:stretch>
              <a:fillRect/>
            </a:stretch>
          </p:blipFill>
          <p:spPr>
            <a:xfrm>
              <a:off x="1386409" y="2497993"/>
              <a:ext cx="731561" cy="515106"/>
            </a:xfrm>
            <a:prstGeom prst="rect">
              <a:avLst/>
            </a:prstGeom>
          </p:spPr>
        </p:pic>
        <p:cxnSp>
          <p:nvCxnSpPr>
            <p:cNvPr id="25" name="Connecteur droit avec flèche 24">
              <a:extLst>
                <a:ext uri="{FF2B5EF4-FFF2-40B4-BE49-F238E27FC236}">
                  <a16:creationId xmlns:a16="http://schemas.microsoft.com/office/drawing/2014/main" id="{D2BD9480-91FE-4E4D-90E7-454B0E1C6E5D}"/>
                </a:ext>
              </a:extLst>
            </p:cNvPr>
            <p:cNvCxnSpPr>
              <a:cxnSpLocks/>
            </p:cNvCxnSpPr>
            <p:nvPr/>
          </p:nvCxnSpPr>
          <p:spPr>
            <a:xfrm>
              <a:off x="2051779" y="2853453"/>
              <a:ext cx="1141584" cy="586695"/>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C500BCDF-BECE-4378-972B-8E75311B6891}"/>
                </a:ext>
              </a:extLst>
            </p:cNvPr>
            <p:cNvCxnSpPr>
              <a:cxnSpLocks/>
            </p:cNvCxnSpPr>
            <p:nvPr/>
          </p:nvCxnSpPr>
          <p:spPr>
            <a:xfrm>
              <a:off x="1755502" y="2801525"/>
              <a:ext cx="1437861" cy="1354170"/>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B1512C37-61C5-4CB2-84A2-1A0D801DEE57}"/>
                </a:ext>
              </a:extLst>
            </p:cNvPr>
            <p:cNvCxnSpPr>
              <a:cxnSpLocks/>
            </p:cNvCxnSpPr>
            <p:nvPr/>
          </p:nvCxnSpPr>
          <p:spPr>
            <a:xfrm flipV="1">
              <a:off x="3193363" y="3433452"/>
              <a:ext cx="0" cy="722243"/>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7F17C830-AF6A-4125-B778-EF2F06E7749B}"/>
                </a:ext>
              </a:extLst>
            </p:cNvPr>
            <p:cNvSpPr txBox="1"/>
            <p:nvPr/>
          </p:nvSpPr>
          <p:spPr>
            <a:xfrm>
              <a:off x="4144012" y="3640731"/>
              <a:ext cx="1617302" cy="369332"/>
            </a:xfrm>
            <a:prstGeom prst="rect">
              <a:avLst/>
            </a:prstGeom>
            <a:solidFill>
              <a:srgbClr val="FFFF00"/>
            </a:solidFill>
            <a:ln w="28575">
              <a:solidFill>
                <a:schemeClr val="tx1"/>
              </a:solidFill>
            </a:ln>
          </p:spPr>
          <p:txBody>
            <a:bodyPr wrap="none" rtlCol="0">
              <a:spAutoFit/>
            </a:bodyPr>
            <a:lstStyle/>
            <a:p>
              <a:r>
                <a:rPr lang="fr-FR" dirty="0"/>
                <a:t>Vitesse du vent</a:t>
              </a:r>
            </a:p>
          </p:txBody>
        </p:sp>
        <p:sp>
          <p:nvSpPr>
            <p:cNvPr id="36" name="ZoneTexte 35">
              <a:extLst>
                <a:ext uri="{FF2B5EF4-FFF2-40B4-BE49-F238E27FC236}">
                  <a16:creationId xmlns:a16="http://schemas.microsoft.com/office/drawing/2014/main" id="{8739104D-7E25-4366-9253-C7EF0001C7C1}"/>
                </a:ext>
              </a:extLst>
            </p:cNvPr>
            <p:cNvSpPr txBox="1"/>
            <p:nvPr/>
          </p:nvSpPr>
          <p:spPr>
            <a:xfrm>
              <a:off x="2573992" y="4430854"/>
              <a:ext cx="1222514" cy="369332"/>
            </a:xfrm>
            <a:prstGeom prst="rect">
              <a:avLst/>
            </a:prstGeom>
            <a:solidFill>
              <a:srgbClr val="FFFF00"/>
            </a:solidFill>
            <a:ln w="28575">
              <a:solidFill>
                <a:schemeClr val="tx1"/>
              </a:solidFill>
            </a:ln>
          </p:spPr>
          <p:txBody>
            <a:bodyPr wrap="none" rtlCol="0">
              <a:spAutoFit/>
            </a:bodyPr>
            <a:lstStyle/>
            <a:p>
              <a:r>
                <a:rPr lang="fr-FR" dirty="0"/>
                <a:t>Vitesse AIR</a:t>
              </a:r>
            </a:p>
          </p:txBody>
        </p:sp>
        <p:sp>
          <p:nvSpPr>
            <p:cNvPr id="37" name="ZoneTexte 36">
              <a:extLst>
                <a:ext uri="{FF2B5EF4-FFF2-40B4-BE49-F238E27FC236}">
                  <a16:creationId xmlns:a16="http://schemas.microsoft.com/office/drawing/2014/main" id="{B5B92606-78E6-4705-8F9D-DFDE65DDBCBC}"/>
                </a:ext>
              </a:extLst>
            </p:cNvPr>
            <p:cNvSpPr txBox="1"/>
            <p:nvPr/>
          </p:nvSpPr>
          <p:spPr>
            <a:xfrm>
              <a:off x="3193363" y="2550867"/>
              <a:ext cx="1171218" cy="369332"/>
            </a:xfrm>
            <a:prstGeom prst="rect">
              <a:avLst/>
            </a:prstGeom>
            <a:solidFill>
              <a:srgbClr val="FFFF00"/>
            </a:solidFill>
            <a:ln w="28575">
              <a:solidFill>
                <a:schemeClr val="tx1"/>
              </a:solidFill>
            </a:ln>
          </p:spPr>
          <p:txBody>
            <a:bodyPr wrap="none" rtlCol="0">
              <a:spAutoFit/>
            </a:bodyPr>
            <a:lstStyle/>
            <a:p>
              <a:r>
                <a:rPr lang="fr-FR" dirty="0"/>
                <a:t>Vitesse sol</a:t>
              </a:r>
            </a:p>
          </p:txBody>
        </p:sp>
        <p:cxnSp>
          <p:nvCxnSpPr>
            <p:cNvPr id="38" name="Connecteur droit avec flèche 37">
              <a:extLst>
                <a:ext uri="{FF2B5EF4-FFF2-40B4-BE49-F238E27FC236}">
                  <a16:creationId xmlns:a16="http://schemas.microsoft.com/office/drawing/2014/main" id="{B93A0021-379B-42A8-BBEA-755B05BFC71B}"/>
                </a:ext>
              </a:extLst>
            </p:cNvPr>
            <p:cNvCxnSpPr>
              <a:cxnSpLocks/>
              <a:stCxn id="35" idx="1"/>
            </p:cNvCxnSpPr>
            <p:nvPr/>
          </p:nvCxnSpPr>
          <p:spPr>
            <a:xfrm flipH="1">
              <a:off x="3193364" y="3825397"/>
              <a:ext cx="95064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11D139C6-F270-423C-BD37-DF4B776E28DF}"/>
                </a:ext>
              </a:extLst>
            </p:cNvPr>
            <p:cNvCxnSpPr>
              <a:cxnSpLocks/>
              <a:stCxn id="37" idx="1"/>
            </p:cNvCxnSpPr>
            <p:nvPr/>
          </p:nvCxnSpPr>
          <p:spPr>
            <a:xfrm flipH="1">
              <a:off x="2483750" y="2735533"/>
              <a:ext cx="709613" cy="3474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43655408-6612-48FB-9F31-3CE2A4E68398}"/>
                </a:ext>
              </a:extLst>
            </p:cNvPr>
            <p:cNvCxnSpPr>
              <a:cxnSpLocks/>
            </p:cNvCxnSpPr>
            <p:nvPr/>
          </p:nvCxnSpPr>
          <p:spPr>
            <a:xfrm flipV="1">
              <a:off x="2577042" y="3540262"/>
              <a:ext cx="0" cy="8832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 name="Image 50">
            <a:extLst>
              <a:ext uri="{FF2B5EF4-FFF2-40B4-BE49-F238E27FC236}">
                <a16:creationId xmlns:a16="http://schemas.microsoft.com/office/drawing/2014/main" id="{C8EABEA1-9B33-4AFB-BA70-3FB390011D38}"/>
              </a:ext>
            </a:extLst>
          </p:cNvPr>
          <p:cNvPicPr>
            <a:picLocks noChangeAspect="1"/>
          </p:cNvPicPr>
          <p:nvPr/>
        </p:nvPicPr>
        <p:blipFill>
          <a:blip r:embed="rId2"/>
          <a:stretch>
            <a:fillRect/>
          </a:stretch>
        </p:blipFill>
        <p:spPr>
          <a:xfrm>
            <a:off x="5985515" y="4702994"/>
            <a:ext cx="731561" cy="515106"/>
          </a:xfrm>
          <a:prstGeom prst="rect">
            <a:avLst/>
          </a:prstGeom>
        </p:spPr>
      </p:pic>
      <p:cxnSp>
        <p:nvCxnSpPr>
          <p:cNvPr id="52" name="Connecteur droit avec flèche 51">
            <a:extLst>
              <a:ext uri="{FF2B5EF4-FFF2-40B4-BE49-F238E27FC236}">
                <a16:creationId xmlns:a16="http://schemas.microsoft.com/office/drawing/2014/main" id="{948CCDB3-BDA1-4245-8106-5DCD2E1EC4F7}"/>
              </a:ext>
            </a:extLst>
          </p:cNvPr>
          <p:cNvCxnSpPr>
            <a:cxnSpLocks/>
          </p:cNvCxnSpPr>
          <p:nvPr/>
        </p:nvCxnSpPr>
        <p:spPr>
          <a:xfrm>
            <a:off x="6499434" y="4958159"/>
            <a:ext cx="1156401" cy="315289"/>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24B171AC-6F65-4F8C-882F-1D0786899A1F}"/>
              </a:ext>
            </a:extLst>
          </p:cNvPr>
          <p:cNvCxnSpPr>
            <a:cxnSpLocks/>
          </p:cNvCxnSpPr>
          <p:nvPr/>
        </p:nvCxnSpPr>
        <p:spPr>
          <a:xfrm>
            <a:off x="6567281" y="5063002"/>
            <a:ext cx="1064125" cy="867101"/>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70937345-F7FC-45BB-96A7-CA93B6C7C07A}"/>
              </a:ext>
            </a:extLst>
          </p:cNvPr>
          <p:cNvCxnSpPr>
            <a:cxnSpLocks/>
          </p:cNvCxnSpPr>
          <p:nvPr/>
        </p:nvCxnSpPr>
        <p:spPr>
          <a:xfrm flipV="1">
            <a:off x="7631406" y="5273449"/>
            <a:ext cx="24429" cy="656654"/>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AF2581E2-8C2A-4301-938E-A55339A3949A}"/>
              </a:ext>
            </a:extLst>
          </p:cNvPr>
          <p:cNvSpPr txBox="1"/>
          <p:nvPr/>
        </p:nvSpPr>
        <p:spPr>
          <a:xfrm>
            <a:off x="8591667" y="5745437"/>
            <a:ext cx="1617302" cy="369332"/>
          </a:xfrm>
          <a:prstGeom prst="rect">
            <a:avLst/>
          </a:prstGeom>
          <a:solidFill>
            <a:srgbClr val="FFFF00"/>
          </a:solidFill>
          <a:ln w="28575">
            <a:solidFill>
              <a:schemeClr val="tx1"/>
            </a:solidFill>
          </a:ln>
        </p:spPr>
        <p:txBody>
          <a:bodyPr wrap="none" rtlCol="0">
            <a:spAutoFit/>
          </a:bodyPr>
          <a:lstStyle/>
          <a:p>
            <a:r>
              <a:rPr lang="fr-FR" dirty="0"/>
              <a:t>Vitesse du vent</a:t>
            </a:r>
          </a:p>
        </p:txBody>
      </p:sp>
      <p:sp>
        <p:nvSpPr>
          <p:cNvPr id="56" name="ZoneTexte 55">
            <a:extLst>
              <a:ext uri="{FF2B5EF4-FFF2-40B4-BE49-F238E27FC236}">
                <a16:creationId xmlns:a16="http://schemas.microsoft.com/office/drawing/2014/main" id="{A49D6732-27D7-4387-A082-675D442F371E}"/>
              </a:ext>
            </a:extLst>
          </p:cNvPr>
          <p:cNvSpPr txBox="1"/>
          <p:nvPr/>
        </p:nvSpPr>
        <p:spPr>
          <a:xfrm>
            <a:off x="5700526" y="6275137"/>
            <a:ext cx="1222514" cy="369332"/>
          </a:xfrm>
          <a:prstGeom prst="rect">
            <a:avLst/>
          </a:prstGeom>
          <a:solidFill>
            <a:srgbClr val="FFFF00"/>
          </a:solidFill>
          <a:ln w="28575">
            <a:solidFill>
              <a:schemeClr val="tx1"/>
            </a:solidFill>
          </a:ln>
        </p:spPr>
        <p:txBody>
          <a:bodyPr wrap="none" rtlCol="0">
            <a:spAutoFit/>
          </a:bodyPr>
          <a:lstStyle/>
          <a:p>
            <a:r>
              <a:rPr lang="fr-FR" dirty="0"/>
              <a:t>Vitesse AIR</a:t>
            </a:r>
          </a:p>
        </p:txBody>
      </p:sp>
      <p:sp>
        <p:nvSpPr>
          <p:cNvPr id="57" name="ZoneTexte 56">
            <a:extLst>
              <a:ext uri="{FF2B5EF4-FFF2-40B4-BE49-F238E27FC236}">
                <a16:creationId xmlns:a16="http://schemas.microsoft.com/office/drawing/2014/main" id="{16E5578F-38D6-4E88-8199-F4D3EB383EAF}"/>
              </a:ext>
            </a:extLst>
          </p:cNvPr>
          <p:cNvSpPr txBox="1"/>
          <p:nvPr/>
        </p:nvSpPr>
        <p:spPr>
          <a:xfrm>
            <a:off x="7641018" y="4655573"/>
            <a:ext cx="1171218" cy="369332"/>
          </a:xfrm>
          <a:prstGeom prst="rect">
            <a:avLst/>
          </a:prstGeom>
          <a:solidFill>
            <a:srgbClr val="FFFF00"/>
          </a:solidFill>
          <a:ln w="28575">
            <a:solidFill>
              <a:schemeClr val="tx1"/>
            </a:solidFill>
          </a:ln>
        </p:spPr>
        <p:txBody>
          <a:bodyPr wrap="none" rtlCol="0">
            <a:spAutoFit/>
          </a:bodyPr>
          <a:lstStyle/>
          <a:p>
            <a:r>
              <a:rPr lang="fr-FR" dirty="0"/>
              <a:t>Vitesse sol</a:t>
            </a:r>
          </a:p>
        </p:txBody>
      </p:sp>
      <p:cxnSp>
        <p:nvCxnSpPr>
          <p:cNvPr id="58" name="Connecteur droit avec flèche 57">
            <a:extLst>
              <a:ext uri="{FF2B5EF4-FFF2-40B4-BE49-F238E27FC236}">
                <a16:creationId xmlns:a16="http://schemas.microsoft.com/office/drawing/2014/main" id="{32F80F78-C5C3-48DE-B178-58B0DE72F250}"/>
              </a:ext>
            </a:extLst>
          </p:cNvPr>
          <p:cNvCxnSpPr>
            <a:cxnSpLocks/>
            <a:stCxn id="55" idx="1"/>
          </p:cNvCxnSpPr>
          <p:nvPr/>
        </p:nvCxnSpPr>
        <p:spPr>
          <a:xfrm flipH="1" flipV="1">
            <a:off x="7655835" y="5601776"/>
            <a:ext cx="935832" cy="3283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2F87B76C-727D-4FA7-991F-EF18101674C9}"/>
              </a:ext>
            </a:extLst>
          </p:cNvPr>
          <p:cNvCxnSpPr>
            <a:cxnSpLocks/>
            <a:stCxn id="57" idx="1"/>
          </p:cNvCxnSpPr>
          <p:nvPr/>
        </p:nvCxnSpPr>
        <p:spPr>
          <a:xfrm flipH="1">
            <a:off x="6940470" y="4840239"/>
            <a:ext cx="700548" cy="2755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8D9BD142-680A-418E-B2FA-E54C848F1DA2}"/>
              </a:ext>
            </a:extLst>
          </p:cNvPr>
          <p:cNvCxnSpPr>
            <a:cxnSpLocks/>
          </p:cNvCxnSpPr>
          <p:nvPr/>
        </p:nvCxnSpPr>
        <p:spPr>
          <a:xfrm flipV="1">
            <a:off x="6069506" y="5462812"/>
            <a:ext cx="971122" cy="798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F47D3EDA-692A-4225-9235-93714642CC34}"/>
              </a:ext>
            </a:extLst>
          </p:cNvPr>
          <p:cNvSpPr txBox="1"/>
          <p:nvPr/>
        </p:nvSpPr>
        <p:spPr>
          <a:xfrm>
            <a:off x="90771" y="4936172"/>
            <a:ext cx="5392182" cy="1477328"/>
          </a:xfrm>
          <a:prstGeom prst="rect">
            <a:avLst/>
          </a:prstGeom>
          <a:solidFill>
            <a:schemeClr val="bg2"/>
          </a:solidFill>
          <a:ln w="28575">
            <a:solidFill>
              <a:schemeClr val="tx1"/>
            </a:solidFill>
          </a:ln>
        </p:spPr>
        <p:txBody>
          <a:bodyPr wrap="none" rtlCol="0">
            <a:spAutoFit/>
          </a:bodyPr>
          <a:lstStyle/>
          <a:p>
            <a:r>
              <a:rPr lang="fr-FR" dirty="0"/>
              <a:t>Point A:</a:t>
            </a:r>
          </a:p>
          <a:p>
            <a:pPr marL="285750" indent="-285750">
              <a:buFont typeface="Arial" panose="020B0604020202020204" pitchFamily="34" charset="0"/>
              <a:buChar char="•"/>
            </a:pPr>
            <a:r>
              <a:rPr lang="fr-FR" dirty="0"/>
              <a:t>Réduction franche des gaz (ralenti éventuellement)</a:t>
            </a:r>
          </a:p>
          <a:p>
            <a:pPr marL="285750" indent="-285750">
              <a:buFont typeface="Arial" panose="020B0604020202020204" pitchFamily="34" charset="0"/>
              <a:buChar char="•"/>
            </a:pPr>
            <a:r>
              <a:rPr lang="fr-FR" dirty="0"/>
              <a:t>Pilotage de VAPP par le « manche »</a:t>
            </a:r>
          </a:p>
          <a:p>
            <a:pPr marL="285750" indent="-285750">
              <a:buFont typeface="Arial" panose="020B0604020202020204" pitchFamily="34" charset="0"/>
              <a:buChar char="•"/>
            </a:pPr>
            <a:r>
              <a:rPr lang="fr-FR" dirty="0"/>
              <a:t>Le PA n’est pas suivi</a:t>
            </a:r>
          </a:p>
          <a:p>
            <a:pPr marL="285750" indent="-285750">
              <a:buFont typeface="Arial" panose="020B0604020202020204" pitchFamily="34" charset="0"/>
              <a:buChar char="•"/>
            </a:pPr>
            <a:r>
              <a:rPr lang="fr-FR" dirty="0"/>
              <a:t>Le </a:t>
            </a:r>
            <a:r>
              <a:rPr lang="fr-FR" dirty="0" err="1"/>
              <a:t>vario</a:t>
            </a:r>
            <a:r>
              <a:rPr lang="fr-FR" dirty="0"/>
              <a:t> devient plus fort</a:t>
            </a:r>
          </a:p>
        </p:txBody>
      </p:sp>
      <p:sp>
        <p:nvSpPr>
          <p:cNvPr id="67" name="ZoneTexte 66">
            <a:extLst>
              <a:ext uri="{FF2B5EF4-FFF2-40B4-BE49-F238E27FC236}">
                <a16:creationId xmlns:a16="http://schemas.microsoft.com/office/drawing/2014/main" id="{D80360A1-A29C-49A5-A148-3D8E8CAF4D68}"/>
              </a:ext>
            </a:extLst>
          </p:cNvPr>
          <p:cNvSpPr txBox="1"/>
          <p:nvPr/>
        </p:nvSpPr>
        <p:spPr>
          <a:xfrm>
            <a:off x="895699" y="2202949"/>
            <a:ext cx="451242" cy="369332"/>
          </a:xfrm>
          <a:prstGeom prst="rect">
            <a:avLst/>
          </a:prstGeom>
          <a:solidFill>
            <a:schemeClr val="accent2">
              <a:lumMod val="20000"/>
              <a:lumOff val="80000"/>
            </a:schemeClr>
          </a:solidFill>
          <a:ln>
            <a:solidFill>
              <a:schemeClr val="tx1"/>
            </a:solidFill>
          </a:ln>
        </p:spPr>
        <p:txBody>
          <a:bodyPr wrap="square" rtlCol="0">
            <a:spAutoFit/>
          </a:bodyPr>
          <a:lstStyle/>
          <a:p>
            <a:r>
              <a:rPr lang="fr-FR" b="1" dirty="0"/>
              <a:t>A</a:t>
            </a:r>
          </a:p>
        </p:txBody>
      </p:sp>
      <p:sp>
        <p:nvSpPr>
          <p:cNvPr id="68" name="ZoneTexte 67">
            <a:extLst>
              <a:ext uri="{FF2B5EF4-FFF2-40B4-BE49-F238E27FC236}">
                <a16:creationId xmlns:a16="http://schemas.microsoft.com/office/drawing/2014/main" id="{4D1BFFF1-CC54-45C8-AE9D-7DB594934F1C}"/>
              </a:ext>
            </a:extLst>
          </p:cNvPr>
          <p:cNvSpPr txBox="1"/>
          <p:nvPr/>
        </p:nvSpPr>
        <p:spPr>
          <a:xfrm>
            <a:off x="6200203" y="4125712"/>
            <a:ext cx="451242" cy="369332"/>
          </a:xfrm>
          <a:prstGeom prst="rect">
            <a:avLst/>
          </a:prstGeom>
          <a:solidFill>
            <a:schemeClr val="accent2">
              <a:lumMod val="20000"/>
              <a:lumOff val="80000"/>
            </a:schemeClr>
          </a:solidFill>
          <a:ln>
            <a:solidFill>
              <a:schemeClr val="tx1"/>
            </a:solidFill>
          </a:ln>
        </p:spPr>
        <p:txBody>
          <a:bodyPr wrap="square" rtlCol="0">
            <a:spAutoFit/>
          </a:bodyPr>
          <a:lstStyle/>
          <a:p>
            <a:r>
              <a:rPr lang="fr-FR" b="1" dirty="0"/>
              <a:t>B</a:t>
            </a:r>
          </a:p>
        </p:txBody>
      </p:sp>
      <p:sp>
        <p:nvSpPr>
          <p:cNvPr id="69" name="ZoneTexte 68">
            <a:extLst>
              <a:ext uri="{FF2B5EF4-FFF2-40B4-BE49-F238E27FC236}">
                <a16:creationId xmlns:a16="http://schemas.microsoft.com/office/drawing/2014/main" id="{151A649D-CAB1-4804-9B93-C740BC12912D}"/>
              </a:ext>
            </a:extLst>
          </p:cNvPr>
          <p:cNvSpPr txBox="1"/>
          <p:nvPr/>
        </p:nvSpPr>
        <p:spPr>
          <a:xfrm>
            <a:off x="6712025" y="2247841"/>
            <a:ext cx="2657348" cy="2308324"/>
          </a:xfrm>
          <a:prstGeom prst="rect">
            <a:avLst/>
          </a:prstGeom>
          <a:solidFill>
            <a:schemeClr val="bg2"/>
          </a:solidFill>
          <a:ln w="28575">
            <a:solidFill>
              <a:schemeClr val="tx1"/>
            </a:solidFill>
          </a:ln>
        </p:spPr>
        <p:txBody>
          <a:bodyPr wrap="square" rtlCol="0">
            <a:spAutoFit/>
          </a:bodyPr>
          <a:lstStyle/>
          <a:p>
            <a:r>
              <a:rPr lang="fr-FR" dirty="0"/>
              <a:t>Point B:</a:t>
            </a:r>
          </a:p>
          <a:p>
            <a:pPr marL="285750" indent="-285750">
              <a:buFont typeface="Arial" panose="020B0604020202020204" pitchFamily="34" charset="0"/>
              <a:buChar char="•"/>
            </a:pPr>
            <a:r>
              <a:rPr lang="fr-FR" dirty="0"/>
              <a:t>Rejointe du plan à 6%</a:t>
            </a:r>
          </a:p>
          <a:p>
            <a:pPr marL="285750" indent="-285750">
              <a:buFont typeface="Arial" panose="020B0604020202020204" pitchFamily="34" charset="0"/>
              <a:buChar char="•"/>
            </a:pPr>
            <a:r>
              <a:rPr lang="fr-FR" dirty="0"/>
              <a:t>Trajectoire vers le PA</a:t>
            </a:r>
          </a:p>
          <a:p>
            <a:pPr marL="285750" indent="-285750">
              <a:buFont typeface="Arial" panose="020B0604020202020204" pitchFamily="34" charset="0"/>
              <a:buChar char="•"/>
            </a:pPr>
            <a:r>
              <a:rPr lang="fr-FR" dirty="0"/>
              <a:t>Pilotage de VAPP par la manette</a:t>
            </a:r>
          </a:p>
          <a:p>
            <a:pPr marL="285750" indent="-285750">
              <a:buFont typeface="Arial" panose="020B0604020202020204" pitchFamily="34" charset="0"/>
              <a:buChar char="•"/>
            </a:pPr>
            <a:r>
              <a:rPr lang="fr-FR" dirty="0"/>
              <a:t>Le pilote ajuste les gaz</a:t>
            </a:r>
          </a:p>
          <a:p>
            <a:pPr marL="285750" indent="-285750">
              <a:buFont typeface="Arial" panose="020B0604020202020204" pitchFamily="34" charset="0"/>
              <a:buChar char="•"/>
            </a:pPr>
            <a:r>
              <a:rPr lang="fr-FR" dirty="0"/>
              <a:t>La pente est correcte</a:t>
            </a:r>
          </a:p>
          <a:p>
            <a:pPr marL="285750" indent="-285750">
              <a:buFont typeface="Arial" panose="020B0604020202020204" pitchFamily="34" charset="0"/>
              <a:buChar char="•"/>
            </a:pPr>
            <a:r>
              <a:rPr lang="fr-FR" dirty="0"/>
              <a:t>Vario?</a:t>
            </a:r>
          </a:p>
        </p:txBody>
      </p:sp>
      <p:sp>
        <p:nvSpPr>
          <p:cNvPr id="70" name="ZoneTexte 69">
            <a:extLst>
              <a:ext uri="{FF2B5EF4-FFF2-40B4-BE49-F238E27FC236}">
                <a16:creationId xmlns:a16="http://schemas.microsoft.com/office/drawing/2014/main" id="{C991E1AC-1DD2-4C4C-BB6E-67734CB4D4FC}"/>
              </a:ext>
            </a:extLst>
          </p:cNvPr>
          <p:cNvSpPr txBox="1"/>
          <p:nvPr/>
        </p:nvSpPr>
        <p:spPr>
          <a:xfrm>
            <a:off x="9452219" y="3213446"/>
            <a:ext cx="2657348" cy="2277547"/>
          </a:xfrm>
          <a:prstGeom prst="rect">
            <a:avLst/>
          </a:prstGeom>
          <a:solidFill>
            <a:schemeClr val="accent2">
              <a:lumMod val="20000"/>
              <a:lumOff val="80000"/>
            </a:schemeClr>
          </a:solidFill>
          <a:ln w="28575">
            <a:solidFill>
              <a:schemeClr val="tx1"/>
            </a:solidFill>
          </a:ln>
        </p:spPr>
        <p:txBody>
          <a:bodyPr wrap="square" rtlCol="0">
            <a:spAutoFit/>
          </a:bodyPr>
          <a:lstStyle/>
          <a:p>
            <a:pPr algn="ctr"/>
            <a:endParaRPr lang="fr-FR" sz="2800" dirty="0">
              <a:solidFill>
                <a:srgbClr val="FF0000"/>
              </a:solidFill>
            </a:endParaRPr>
          </a:p>
          <a:p>
            <a:pPr algn="ctr"/>
            <a:r>
              <a:rPr lang="fr-FR" sz="1600" dirty="0">
                <a:solidFill>
                  <a:srgbClr val="FF0000"/>
                </a:solidFill>
              </a:rPr>
              <a:t>Se rappeler que 1m/s=200ft/min.</a:t>
            </a:r>
          </a:p>
          <a:p>
            <a:pPr algn="ctr"/>
            <a:r>
              <a:rPr lang="fr-FR" sz="1600" dirty="0">
                <a:solidFill>
                  <a:srgbClr val="FF0000"/>
                </a:solidFill>
              </a:rPr>
              <a:t>Le </a:t>
            </a:r>
            <a:r>
              <a:rPr lang="fr-FR" sz="1600" dirty="0" err="1">
                <a:solidFill>
                  <a:srgbClr val="FF0000"/>
                </a:solidFill>
              </a:rPr>
              <a:t>vario</a:t>
            </a:r>
            <a:r>
              <a:rPr lang="fr-FR" sz="1600" dirty="0">
                <a:solidFill>
                  <a:srgbClr val="FF0000"/>
                </a:solidFill>
              </a:rPr>
              <a:t> de l’avion sans vent après remise des gaz à haute altitude est souvent inférieur à 500ft/min</a:t>
            </a:r>
          </a:p>
          <a:p>
            <a:endParaRPr lang="fr-FR" dirty="0"/>
          </a:p>
        </p:txBody>
      </p:sp>
      <p:cxnSp>
        <p:nvCxnSpPr>
          <p:cNvPr id="39" name="Connecteur droit avec flèche 38">
            <a:extLst>
              <a:ext uri="{FF2B5EF4-FFF2-40B4-BE49-F238E27FC236}">
                <a16:creationId xmlns:a16="http://schemas.microsoft.com/office/drawing/2014/main" id="{C207C317-6C92-408B-AE06-0D2CF8B19ED7}"/>
              </a:ext>
            </a:extLst>
          </p:cNvPr>
          <p:cNvCxnSpPr>
            <a:cxnSpLocks/>
          </p:cNvCxnSpPr>
          <p:nvPr/>
        </p:nvCxnSpPr>
        <p:spPr>
          <a:xfrm flipV="1">
            <a:off x="437663" y="3501292"/>
            <a:ext cx="273537" cy="609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12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94EEE35C-59D6-49BF-8238-38C3DECB2DFD}"/>
              </a:ext>
            </a:extLst>
          </p:cNvPr>
          <p:cNvSpPr txBox="1">
            <a:spLocks noChangeArrowheads="1"/>
          </p:cNvSpPr>
          <p:nvPr/>
        </p:nvSpPr>
        <p:spPr bwMode="auto">
          <a:xfrm>
            <a:off x="1" y="1769296"/>
            <a:ext cx="12191999"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La masse d’air autour de l’avion </a:t>
            </a:r>
            <a:r>
              <a:rPr lang="fr-FR" altLang="fr-FR" sz="2000" b="1" dirty="0">
                <a:solidFill>
                  <a:prstClr val="black"/>
                </a:solidFill>
                <a:latin typeface="Comic Sans MS" panose="030F0702030302020204" pitchFamily="66" charset="0"/>
              </a:rPr>
              <a:t>descend</a:t>
            </a:r>
            <a:endParaRPr kumimoji="0" lang="fr-FR" altLang="fr-FR"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cxnSp>
        <p:nvCxnSpPr>
          <p:cNvPr id="14" name="Connecteur droit 13">
            <a:extLst>
              <a:ext uri="{FF2B5EF4-FFF2-40B4-BE49-F238E27FC236}">
                <a16:creationId xmlns:a16="http://schemas.microsoft.com/office/drawing/2014/main" id="{ACDE0DC3-D351-4D58-BB9E-702B2D386E8D}"/>
              </a:ext>
            </a:extLst>
          </p:cNvPr>
          <p:cNvCxnSpPr>
            <a:cxnSpLocks/>
            <a:endCxn id="19" idx="1"/>
          </p:cNvCxnSpPr>
          <p:nvPr/>
        </p:nvCxnSpPr>
        <p:spPr>
          <a:xfrm>
            <a:off x="470937" y="3429000"/>
            <a:ext cx="11078332" cy="29252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D9CE55B9-5A2E-42D8-89EA-BE5E7D75CA85}"/>
              </a:ext>
            </a:extLst>
          </p:cNvPr>
          <p:cNvSpPr txBox="1"/>
          <p:nvPr/>
        </p:nvSpPr>
        <p:spPr>
          <a:xfrm>
            <a:off x="156866" y="2427290"/>
            <a:ext cx="2116477" cy="646331"/>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Plan de descente 6%</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Calibri" panose="020F0502020204030204"/>
              </a:rPr>
              <a:t>Souhaité</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E7E68FDB-00DC-4056-B37A-98067F7E9132}"/>
              </a:ext>
            </a:extLst>
          </p:cNvPr>
          <p:cNvSpPr txBox="1"/>
          <p:nvPr/>
        </p:nvSpPr>
        <p:spPr>
          <a:xfrm>
            <a:off x="11549269" y="6169580"/>
            <a:ext cx="419346"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PA</a:t>
            </a:r>
          </a:p>
        </p:txBody>
      </p:sp>
      <p:cxnSp>
        <p:nvCxnSpPr>
          <p:cNvPr id="21" name="Connecteur droit 20">
            <a:extLst>
              <a:ext uri="{FF2B5EF4-FFF2-40B4-BE49-F238E27FC236}">
                <a16:creationId xmlns:a16="http://schemas.microsoft.com/office/drawing/2014/main" id="{2AFBDA2C-ABB8-4A45-A55E-9359194591E3}"/>
              </a:ext>
            </a:extLst>
          </p:cNvPr>
          <p:cNvCxnSpPr>
            <a:cxnSpLocks/>
          </p:cNvCxnSpPr>
          <p:nvPr/>
        </p:nvCxnSpPr>
        <p:spPr>
          <a:xfrm>
            <a:off x="1524631" y="4311025"/>
            <a:ext cx="4407246" cy="5735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7F17C830-AF6A-4125-B778-EF2F06E7749B}"/>
              </a:ext>
            </a:extLst>
          </p:cNvPr>
          <p:cNvSpPr txBox="1"/>
          <p:nvPr/>
        </p:nvSpPr>
        <p:spPr>
          <a:xfrm>
            <a:off x="3900882" y="3509570"/>
            <a:ext cx="1617302"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du vent</a:t>
            </a:r>
          </a:p>
        </p:txBody>
      </p:sp>
      <p:sp>
        <p:nvSpPr>
          <p:cNvPr id="66" name="ZoneTexte 65">
            <a:extLst>
              <a:ext uri="{FF2B5EF4-FFF2-40B4-BE49-F238E27FC236}">
                <a16:creationId xmlns:a16="http://schemas.microsoft.com/office/drawing/2014/main" id="{F47D3EDA-692A-4225-9235-93714642CC34}"/>
              </a:ext>
            </a:extLst>
          </p:cNvPr>
          <p:cNvSpPr txBox="1"/>
          <p:nvPr/>
        </p:nvSpPr>
        <p:spPr>
          <a:xfrm>
            <a:off x="0" y="5178814"/>
            <a:ext cx="2529219" cy="1600438"/>
          </a:xfrm>
          <a:prstGeom prst="rect">
            <a:avLst/>
          </a:prstGeom>
          <a:solidFill>
            <a:schemeClr val="bg2"/>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Point 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dirty="0">
                <a:solidFill>
                  <a:prstClr val="black"/>
                </a:solidFill>
                <a:latin typeface="Calibri" panose="020F0502020204030204"/>
              </a:rPr>
              <a:t>Mise en palier</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Pilotage de VAPP en palier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Le PA n’est pas suivi</a:t>
            </a:r>
          </a:p>
          <a:p>
            <a:pPr marL="285750" lvl="0" indent="-285750">
              <a:buFont typeface="Arial" panose="020B0604020202020204" pitchFamily="34" charset="0"/>
              <a:buChar cha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Le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vario</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devient nul</a:t>
            </a:r>
          </a:p>
          <a:p>
            <a:pPr marL="285750" lvl="0" indent="-285750">
              <a:buFont typeface="Arial" panose="020B0604020202020204" pitchFamily="34" charset="0"/>
              <a:buChar char="•"/>
            </a:pPr>
            <a:r>
              <a:rPr lang="fr-FR" sz="1400" dirty="0">
                <a:solidFill>
                  <a:prstClr val="black"/>
                </a:solidFill>
                <a:latin typeface="Calibri" panose="020F0502020204030204"/>
              </a:rPr>
              <a:t>Le plan de 6% approche</a:t>
            </a:r>
          </a:p>
          <a:p>
            <a:pPr marL="285750" lvl="0" indent="-285750">
              <a:buFont typeface="Arial" panose="020B0604020202020204" pitchFamily="34" charset="0"/>
              <a:buChar char="•"/>
            </a:pPr>
            <a:r>
              <a:rPr lang="fr-FR" sz="1400" dirty="0">
                <a:solidFill>
                  <a:prstClr val="black"/>
                </a:solidFill>
                <a:latin typeface="Calibri" panose="020F0502020204030204"/>
              </a:rPr>
              <a:t>Point B</a:t>
            </a:r>
          </a:p>
        </p:txBody>
      </p:sp>
      <p:grpSp>
        <p:nvGrpSpPr>
          <p:cNvPr id="6" name="Groupe 5">
            <a:extLst>
              <a:ext uri="{FF2B5EF4-FFF2-40B4-BE49-F238E27FC236}">
                <a16:creationId xmlns:a16="http://schemas.microsoft.com/office/drawing/2014/main" id="{021127F8-8558-4CD1-ABA5-BB0BEF3E8BDE}"/>
              </a:ext>
            </a:extLst>
          </p:cNvPr>
          <p:cNvGrpSpPr/>
          <p:nvPr/>
        </p:nvGrpSpPr>
        <p:grpSpPr>
          <a:xfrm>
            <a:off x="1005114" y="3303677"/>
            <a:ext cx="2895768" cy="1807680"/>
            <a:chOff x="1005114" y="3303677"/>
            <a:chExt cx="2895768" cy="1807680"/>
          </a:xfrm>
        </p:grpSpPr>
        <p:pic>
          <p:nvPicPr>
            <p:cNvPr id="20" name="Image 19">
              <a:extLst>
                <a:ext uri="{FF2B5EF4-FFF2-40B4-BE49-F238E27FC236}">
                  <a16:creationId xmlns:a16="http://schemas.microsoft.com/office/drawing/2014/main" id="{AA085412-3B6C-42C1-85B2-239DF3FA0ABA}"/>
                </a:ext>
              </a:extLst>
            </p:cNvPr>
            <p:cNvPicPr>
              <a:picLocks noChangeAspect="1"/>
            </p:cNvPicPr>
            <p:nvPr/>
          </p:nvPicPr>
          <p:blipFill>
            <a:blip r:embed="rId2"/>
            <a:stretch>
              <a:fillRect/>
            </a:stretch>
          </p:blipFill>
          <p:spPr>
            <a:xfrm rot="21123291">
              <a:off x="1027533" y="4006579"/>
              <a:ext cx="731561" cy="515106"/>
            </a:xfrm>
            <a:prstGeom prst="rect">
              <a:avLst/>
            </a:prstGeom>
          </p:spPr>
        </p:pic>
        <p:cxnSp>
          <p:nvCxnSpPr>
            <p:cNvPr id="25" name="Connecteur droit avec flèche 24">
              <a:extLst>
                <a:ext uri="{FF2B5EF4-FFF2-40B4-BE49-F238E27FC236}">
                  <a16:creationId xmlns:a16="http://schemas.microsoft.com/office/drawing/2014/main" id="{D2BD9480-91FE-4E4D-90E7-454B0E1C6E5D}"/>
                </a:ext>
              </a:extLst>
            </p:cNvPr>
            <p:cNvCxnSpPr>
              <a:cxnSpLocks/>
            </p:cNvCxnSpPr>
            <p:nvPr/>
          </p:nvCxnSpPr>
          <p:spPr>
            <a:xfrm flipV="1">
              <a:off x="1746917" y="3908385"/>
              <a:ext cx="1127463" cy="376489"/>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C500BCDF-BECE-4378-972B-8E75311B6891}"/>
                </a:ext>
              </a:extLst>
            </p:cNvPr>
            <p:cNvCxnSpPr>
              <a:cxnSpLocks/>
            </p:cNvCxnSpPr>
            <p:nvPr/>
          </p:nvCxnSpPr>
          <p:spPr>
            <a:xfrm>
              <a:off x="1782540" y="4326655"/>
              <a:ext cx="1116968" cy="159376"/>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B1512C37-61C5-4CB2-84A2-1A0D801DEE57}"/>
                </a:ext>
              </a:extLst>
            </p:cNvPr>
            <p:cNvCxnSpPr>
              <a:cxnSpLocks/>
            </p:cNvCxnSpPr>
            <p:nvPr/>
          </p:nvCxnSpPr>
          <p:spPr>
            <a:xfrm>
              <a:off x="2882316" y="3896810"/>
              <a:ext cx="0" cy="589221"/>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8739104D-7E25-4366-9253-C7EF0001C7C1}"/>
                </a:ext>
              </a:extLst>
            </p:cNvPr>
            <p:cNvSpPr txBox="1"/>
            <p:nvPr/>
          </p:nvSpPr>
          <p:spPr>
            <a:xfrm>
              <a:off x="2289708" y="3303677"/>
              <a:ext cx="1222514"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AIR</a:t>
              </a:r>
            </a:p>
          </p:txBody>
        </p:sp>
        <p:sp>
          <p:nvSpPr>
            <p:cNvPr id="37" name="ZoneTexte 36">
              <a:extLst>
                <a:ext uri="{FF2B5EF4-FFF2-40B4-BE49-F238E27FC236}">
                  <a16:creationId xmlns:a16="http://schemas.microsoft.com/office/drawing/2014/main" id="{B5B92606-78E6-4705-8F9D-DFDE65DDBCBC}"/>
                </a:ext>
              </a:extLst>
            </p:cNvPr>
            <p:cNvSpPr txBox="1"/>
            <p:nvPr/>
          </p:nvSpPr>
          <p:spPr>
            <a:xfrm>
              <a:off x="1730737" y="4742025"/>
              <a:ext cx="1171218"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sol</a:t>
              </a:r>
            </a:p>
          </p:txBody>
        </p:sp>
        <p:cxnSp>
          <p:nvCxnSpPr>
            <p:cNvPr id="38" name="Connecteur droit avec flèche 37">
              <a:extLst>
                <a:ext uri="{FF2B5EF4-FFF2-40B4-BE49-F238E27FC236}">
                  <a16:creationId xmlns:a16="http://schemas.microsoft.com/office/drawing/2014/main" id="{B93A0021-379B-42A8-BBEA-755B05BFC71B}"/>
                </a:ext>
              </a:extLst>
            </p:cNvPr>
            <p:cNvCxnSpPr>
              <a:cxnSpLocks/>
              <a:stCxn id="35" idx="1"/>
            </p:cNvCxnSpPr>
            <p:nvPr/>
          </p:nvCxnSpPr>
          <p:spPr>
            <a:xfrm flipH="1">
              <a:off x="2889813" y="3694236"/>
              <a:ext cx="1011069" cy="3183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11D139C6-F270-423C-BD37-DF4B776E28DF}"/>
                </a:ext>
              </a:extLst>
            </p:cNvPr>
            <p:cNvCxnSpPr>
              <a:cxnSpLocks/>
            </p:cNvCxnSpPr>
            <p:nvPr/>
          </p:nvCxnSpPr>
          <p:spPr>
            <a:xfrm flipH="1" flipV="1">
              <a:off x="2576945" y="4444864"/>
              <a:ext cx="123815" cy="2776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43655408-6612-48FB-9F31-3CE2A4E68398}"/>
                </a:ext>
              </a:extLst>
            </p:cNvPr>
            <p:cNvCxnSpPr>
              <a:cxnSpLocks/>
            </p:cNvCxnSpPr>
            <p:nvPr/>
          </p:nvCxnSpPr>
          <p:spPr>
            <a:xfrm flipH="1">
              <a:off x="2222339" y="3661458"/>
              <a:ext cx="320233" cy="4784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ZoneTexte 66">
              <a:extLst>
                <a:ext uri="{FF2B5EF4-FFF2-40B4-BE49-F238E27FC236}">
                  <a16:creationId xmlns:a16="http://schemas.microsoft.com/office/drawing/2014/main" id="{D80360A1-A29C-49A5-A148-3D8E8CAF4D68}"/>
                </a:ext>
              </a:extLst>
            </p:cNvPr>
            <p:cNvSpPr txBox="1"/>
            <p:nvPr/>
          </p:nvSpPr>
          <p:spPr>
            <a:xfrm>
              <a:off x="1005114" y="4617903"/>
              <a:ext cx="451242" cy="369332"/>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grpSp>
      <p:sp>
        <p:nvSpPr>
          <p:cNvPr id="69" name="ZoneTexte 68">
            <a:extLst>
              <a:ext uri="{FF2B5EF4-FFF2-40B4-BE49-F238E27FC236}">
                <a16:creationId xmlns:a16="http://schemas.microsoft.com/office/drawing/2014/main" id="{151A649D-CAB1-4804-9B93-C740BC12912D}"/>
              </a:ext>
            </a:extLst>
          </p:cNvPr>
          <p:cNvSpPr txBox="1"/>
          <p:nvPr/>
        </p:nvSpPr>
        <p:spPr>
          <a:xfrm>
            <a:off x="5907040" y="3123165"/>
            <a:ext cx="2657348" cy="954107"/>
          </a:xfrm>
          <a:prstGeom prst="rect">
            <a:avLst/>
          </a:prstGeom>
          <a:solidFill>
            <a:schemeClr val="bg2"/>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Point 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Rejointe du plan à 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Trajectoire vers le PA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Le pilote ajuste les gaz</a:t>
            </a:r>
          </a:p>
        </p:txBody>
      </p:sp>
      <p:sp>
        <p:nvSpPr>
          <p:cNvPr id="70" name="ZoneTexte 69">
            <a:extLst>
              <a:ext uri="{FF2B5EF4-FFF2-40B4-BE49-F238E27FC236}">
                <a16:creationId xmlns:a16="http://schemas.microsoft.com/office/drawing/2014/main" id="{C991E1AC-1DD2-4C4C-BB6E-67734CB4D4FC}"/>
              </a:ext>
            </a:extLst>
          </p:cNvPr>
          <p:cNvSpPr txBox="1"/>
          <p:nvPr/>
        </p:nvSpPr>
        <p:spPr>
          <a:xfrm>
            <a:off x="9389696" y="3346307"/>
            <a:ext cx="2657348" cy="2277547"/>
          </a:xfrm>
          <a:prstGeom prst="rect">
            <a:avLst/>
          </a:prstGeom>
          <a:solidFill>
            <a:schemeClr val="accent2">
              <a:lumMod val="20000"/>
              <a:lumOff val="80000"/>
            </a:schemeClr>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Se rappeler que 1m/s=200ft/min.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Le </a:t>
            </a:r>
            <a:r>
              <a:rPr kumimoji="0" lang="fr-FR" sz="1600" b="0" i="0" u="none" strike="noStrike" kern="1200" cap="none" spc="0" normalizeH="0" baseline="0" noProof="0" dirty="0" err="1">
                <a:ln>
                  <a:noFill/>
                </a:ln>
                <a:solidFill>
                  <a:srgbClr val="FF0000"/>
                </a:solidFill>
                <a:effectLst/>
                <a:uLnTx/>
                <a:uFillTx/>
                <a:latin typeface="Calibri" panose="020F0502020204030204"/>
                <a:ea typeface="+mn-ea"/>
                <a:cs typeface="+mn-cs"/>
              </a:rPr>
              <a:t>vario</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 de l’avion sans vent après remise des gaz à haute altitude est souvent inférieur à 500ft/min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ZoneTexte 60">
            <a:extLst>
              <a:ext uri="{FF2B5EF4-FFF2-40B4-BE49-F238E27FC236}">
                <a16:creationId xmlns:a16="http://schemas.microsoft.com/office/drawing/2014/main" id="{97F9098B-800F-4595-B8C2-B93C28B829D2}"/>
              </a:ext>
            </a:extLst>
          </p:cNvPr>
          <p:cNvSpPr txBox="1"/>
          <p:nvPr/>
        </p:nvSpPr>
        <p:spPr>
          <a:xfrm>
            <a:off x="3086707" y="5191409"/>
            <a:ext cx="1768176"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Calibri" panose="020F0502020204030204"/>
              </a:rPr>
              <a:t>Trajectoire suivie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2" name="Connecteur droit avec flèche 61">
            <a:extLst>
              <a:ext uri="{FF2B5EF4-FFF2-40B4-BE49-F238E27FC236}">
                <a16:creationId xmlns:a16="http://schemas.microsoft.com/office/drawing/2014/main" id="{866B6803-97A8-4277-B9FB-F338FE047A2C}"/>
              </a:ext>
            </a:extLst>
          </p:cNvPr>
          <p:cNvCxnSpPr>
            <a:cxnSpLocks/>
          </p:cNvCxnSpPr>
          <p:nvPr/>
        </p:nvCxnSpPr>
        <p:spPr>
          <a:xfrm flipV="1">
            <a:off x="4095806" y="4673600"/>
            <a:ext cx="179209" cy="5060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AF2581E2-8C2A-4301-938E-A55339A3949A}"/>
              </a:ext>
            </a:extLst>
          </p:cNvPr>
          <p:cNvSpPr txBox="1"/>
          <p:nvPr/>
        </p:nvSpPr>
        <p:spPr>
          <a:xfrm>
            <a:off x="7950806" y="5940821"/>
            <a:ext cx="1617302"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du vent</a:t>
            </a:r>
          </a:p>
        </p:txBody>
      </p:sp>
      <p:grpSp>
        <p:nvGrpSpPr>
          <p:cNvPr id="5" name="Groupe 4">
            <a:extLst>
              <a:ext uri="{FF2B5EF4-FFF2-40B4-BE49-F238E27FC236}">
                <a16:creationId xmlns:a16="http://schemas.microsoft.com/office/drawing/2014/main" id="{9EC8FB90-A7FD-4D4A-AA50-FDA4173D10B4}"/>
              </a:ext>
            </a:extLst>
          </p:cNvPr>
          <p:cNvGrpSpPr/>
          <p:nvPr/>
        </p:nvGrpSpPr>
        <p:grpSpPr>
          <a:xfrm>
            <a:off x="5938623" y="4227506"/>
            <a:ext cx="2746829" cy="2008783"/>
            <a:chOff x="5938623" y="4227506"/>
            <a:chExt cx="2746829" cy="2008783"/>
          </a:xfrm>
        </p:grpSpPr>
        <p:pic>
          <p:nvPicPr>
            <p:cNvPr id="51" name="Image 50">
              <a:extLst>
                <a:ext uri="{FF2B5EF4-FFF2-40B4-BE49-F238E27FC236}">
                  <a16:creationId xmlns:a16="http://schemas.microsoft.com/office/drawing/2014/main" id="{C8EABEA1-9B33-4AFB-BA70-3FB390011D38}"/>
                </a:ext>
              </a:extLst>
            </p:cNvPr>
            <p:cNvPicPr>
              <a:picLocks noChangeAspect="1"/>
            </p:cNvPicPr>
            <p:nvPr/>
          </p:nvPicPr>
          <p:blipFill>
            <a:blip r:embed="rId2"/>
            <a:stretch>
              <a:fillRect/>
            </a:stretch>
          </p:blipFill>
          <p:spPr>
            <a:xfrm>
              <a:off x="5938623" y="4788963"/>
              <a:ext cx="731561" cy="515106"/>
            </a:xfrm>
            <a:prstGeom prst="rect">
              <a:avLst/>
            </a:prstGeom>
          </p:spPr>
        </p:pic>
        <p:cxnSp>
          <p:nvCxnSpPr>
            <p:cNvPr id="52" name="Connecteur droit avec flèche 51">
              <a:extLst>
                <a:ext uri="{FF2B5EF4-FFF2-40B4-BE49-F238E27FC236}">
                  <a16:creationId xmlns:a16="http://schemas.microsoft.com/office/drawing/2014/main" id="{948CCDB3-BDA1-4245-8106-5DCD2E1EC4F7}"/>
                </a:ext>
              </a:extLst>
            </p:cNvPr>
            <p:cNvCxnSpPr>
              <a:cxnSpLocks/>
            </p:cNvCxnSpPr>
            <p:nvPr/>
          </p:nvCxnSpPr>
          <p:spPr>
            <a:xfrm>
              <a:off x="6616665" y="5122282"/>
              <a:ext cx="1156401" cy="315289"/>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A49D6732-27D7-4387-A082-675D442F371E}"/>
                </a:ext>
              </a:extLst>
            </p:cNvPr>
            <p:cNvSpPr txBox="1"/>
            <p:nvPr/>
          </p:nvSpPr>
          <p:spPr>
            <a:xfrm>
              <a:off x="6880649" y="4227506"/>
              <a:ext cx="1222514"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AIR</a:t>
              </a:r>
            </a:p>
          </p:txBody>
        </p:sp>
        <p:sp>
          <p:nvSpPr>
            <p:cNvPr id="57" name="ZoneTexte 56">
              <a:extLst>
                <a:ext uri="{FF2B5EF4-FFF2-40B4-BE49-F238E27FC236}">
                  <a16:creationId xmlns:a16="http://schemas.microsoft.com/office/drawing/2014/main" id="{16E5578F-38D6-4E88-8199-F4D3EB383EAF}"/>
                </a:ext>
              </a:extLst>
            </p:cNvPr>
            <p:cNvSpPr txBox="1"/>
            <p:nvPr/>
          </p:nvSpPr>
          <p:spPr>
            <a:xfrm>
              <a:off x="6257694" y="5866957"/>
              <a:ext cx="1171218"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sol</a:t>
              </a:r>
            </a:p>
          </p:txBody>
        </p:sp>
        <p:cxnSp>
          <p:nvCxnSpPr>
            <p:cNvPr id="58" name="Connecteur droit avec flèche 57">
              <a:extLst>
                <a:ext uri="{FF2B5EF4-FFF2-40B4-BE49-F238E27FC236}">
                  <a16:creationId xmlns:a16="http://schemas.microsoft.com/office/drawing/2014/main" id="{32F80F78-C5C3-48DE-B178-58B0DE72F250}"/>
                </a:ext>
              </a:extLst>
            </p:cNvPr>
            <p:cNvCxnSpPr>
              <a:cxnSpLocks/>
            </p:cNvCxnSpPr>
            <p:nvPr/>
          </p:nvCxnSpPr>
          <p:spPr>
            <a:xfrm flipH="1" flipV="1">
              <a:off x="7690339" y="5165969"/>
              <a:ext cx="995113" cy="771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2F87B76C-727D-4FA7-991F-EF18101674C9}"/>
                </a:ext>
              </a:extLst>
            </p:cNvPr>
            <p:cNvCxnSpPr>
              <a:cxnSpLocks/>
            </p:cNvCxnSpPr>
            <p:nvPr/>
          </p:nvCxnSpPr>
          <p:spPr>
            <a:xfrm flipH="1">
              <a:off x="6995178" y="4611077"/>
              <a:ext cx="382545" cy="4343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8D9BD142-680A-418E-B2FA-E54C848F1DA2}"/>
                </a:ext>
              </a:extLst>
            </p:cNvPr>
            <p:cNvCxnSpPr>
              <a:cxnSpLocks/>
            </p:cNvCxnSpPr>
            <p:nvPr/>
          </p:nvCxnSpPr>
          <p:spPr>
            <a:xfrm flipV="1">
              <a:off x="6580554" y="5275384"/>
              <a:ext cx="570523" cy="5783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4D1BFFF1-CC54-45C8-AE9D-7DB594934F1C}"/>
                </a:ext>
              </a:extLst>
            </p:cNvPr>
            <p:cNvSpPr txBox="1"/>
            <p:nvPr/>
          </p:nvSpPr>
          <p:spPr>
            <a:xfrm>
              <a:off x="5957926" y="4360173"/>
              <a:ext cx="451242" cy="369332"/>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cxnSp>
          <p:nvCxnSpPr>
            <p:cNvPr id="63" name="Connecteur droit avec flèche 62">
              <a:extLst>
                <a:ext uri="{FF2B5EF4-FFF2-40B4-BE49-F238E27FC236}">
                  <a16:creationId xmlns:a16="http://schemas.microsoft.com/office/drawing/2014/main" id="{A090CA9A-1F67-4852-B549-8C7CFED7948A}"/>
                </a:ext>
              </a:extLst>
            </p:cNvPr>
            <p:cNvCxnSpPr>
              <a:cxnSpLocks/>
            </p:cNvCxnSpPr>
            <p:nvPr/>
          </p:nvCxnSpPr>
          <p:spPr>
            <a:xfrm>
              <a:off x="7692685" y="5018318"/>
              <a:ext cx="0" cy="418348"/>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292267EA-7AC0-4A46-96F6-F7A662B36599}"/>
                </a:ext>
              </a:extLst>
            </p:cNvPr>
            <p:cNvCxnSpPr>
              <a:cxnSpLocks/>
              <a:stCxn id="51" idx="3"/>
            </p:cNvCxnSpPr>
            <p:nvPr/>
          </p:nvCxnSpPr>
          <p:spPr>
            <a:xfrm>
              <a:off x="6670184" y="5046516"/>
              <a:ext cx="1035786" cy="0"/>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1" name="Connecteur droit avec flèche 70">
            <a:extLst>
              <a:ext uri="{FF2B5EF4-FFF2-40B4-BE49-F238E27FC236}">
                <a16:creationId xmlns:a16="http://schemas.microsoft.com/office/drawing/2014/main" id="{3313391B-1404-45BF-B192-15D60FF82EE7}"/>
              </a:ext>
            </a:extLst>
          </p:cNvPr>
          <p:cNvCxnSpPr>
            <a:cxnSpLocks/>
          </p:cNvCxnSpPr>
          <p:nvPr/>
        </p:nvCxnSpPr>
        <p:spPr>
          <a:xfrm flipH="1">
            <a:off x="1007047" y="3079212"/>
            <a:ext cx="320233" cy="4784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30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8517B0C-5A81-48F0-85FC-1D3E4BB8918D}" type="slidenum">
              <a:rPr lang="fr-FR" smtClean="0"/>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Box 5">
            <a:extLst>
              <a:ext uri="{FF2B5EF4-FFF2-40B4-BE49-F238E27FC236}">
                <a16:creationId xmlns:a16="http://schemas.microsoft.com/office/drawing/2014/main" id="{94EEE35C-59D6-49BF-8238-38C3DECB2DFD}"/>
              </a:ext>
            </a:extLst>
          </p:cNvPr>
          <p:cNvSpPr txBox="1">
            <a:spLocks noChangeArrowheads="1"/>
          </p:cNvSpPr>
          <p:nvPr/>
        </p:nvSpPr>
        <p:spPr bwMode="auto">
          <a:xfrm>
            <a:off x="1312986" y="1784926"/>
            <a:ext cx="2313353"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fr-FR" sz="2000" b="1" dirty="0">
                <a:solidFill>
                  <a:prstClr val="black"/>
                </a:solidFill>
                <a:latin typeface="Comic Sans MS" panose="030F0702030302020204" pitchFamily="66" charset="0"/>
              </a:rPr>
              <a:t>V</a:t>
            </a:r>
            <a:r>
              <a:rPr kumimoji="0" lang="fr-FR" altLang="fr-FR" sz="20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ent</a:t>
            </a:r>
            <a:r>
              <a:rPr lang="fr-FR" altLang="fr-FR" sz="2000" b="1" dirty="0">
                <a:solidFill>
                  <a:prstClr val="black"/>
                </a:solidFill>
                <a:latin typeface="Comic Sans MS" panose="030F0702030302020204" pitchFamily="66" charset="0"/>
              </a:rPr>
              <a:t> </a:t>
            </a:r>
            <a:r>
              <a:rPr kumimoji="0" lang="fr-FR" altLang="fr-FR"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 face</a:t>
            </a:r>
          </a:p>
        </p:txBody>
      </p:sp>
      <p:cxnSp>
        <p:nvCxnSpPr>
          <p:cNvPr id="14" name="Connecteur droit 13">
            <a:extLst>
              <a:ext uri="{FF2B5EF4-FFF2-40B4-BE49-F238E27FC236}">
                <a16:creationId xmlns:a16="http://schemas.microsoft.com/office/drawing/2014/main" id="{ACDE0DC3-D351-4D58-BB9E-702B2D386E8D}"/>
              </a:ext>
            </a:extLst>
          </p:cNvPr>
          <p:cNvCxnSpPr>
            <a:cxnSpLocks/>
            <a:endCxn id="19" idx="1"/>
          </p:cNvCxnSpPr>
          <p:nvPr/>
        </p:nvCxnSpPr>
        <p:spPr>
          <a:xfrm>
            <a:off x="470937" y="3429000"/>
            <a:ext cx="11078332" cy="29252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D9CE55B9-5A2E-42D8-89EA-BE5E7D75CA85}"/>
              </a:ext>
            </a:extLst>
          </p:cNvPr>
          <p:cNvSpPr txBox="1"/>
          <p:nvPr/>
        </p:nvSpPr>
        <p:spPr>
          <a:xfrm>
            <a:off x="156866" y="2427290"/>
            <a:ext cx="2116477" cy="646331"/>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Plan de descente 6%</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Calibri" panose="020F0502020204030204"/>
              </a:rPr>
              <a:t>Souhaité</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E7E68FDB-00DC-4056-B37A-98067F7E9132}"/>
              </a:ext>
            </a:extLst>
          </p:cNvPr>
          <p:cNvSpPr txBox="1"/>
          <p:nvPr/>
        </p:nvSpPr>
        <p:spPr>
          <a:xfrm>
            <a:off x="11549269" y="6169580"/>
            <a:ext cx="419346"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PA</a:t>
            </a:r>
          </a:p>
        </p:txBody>
      </p:sp>
      <p:pic>
        <p:nvPicPr>
          <p:cNvPr id="20" name="Image 19">
            <a:extLst>
              <a:ext uri="{FF2B5EF4-FFF2-40B4-BE49-F238E27FC236}">
                <a16:creationId xmlns:a16="http://schemas.microsoft.com/office/drawing/2014/main" id="{AA085412-3B6C-42C1-85B2-239DF3FA0ABA}"/>
              </a:ext>
            </a:extLst>
          </p:cNvPr>
          <p:cNvPicPr>
            <a:picLocks noChangeAspect="1"/>
          </p:cNvPicPr>
          <p:nvPr/>
        </p:nvPicPr>
        <p:blipFill>
          <a:blip r:embed="rId2"/>
          <a:stretch>
            <a:fillRect/>
          </a:stretch>
        </p:blipFill>
        <p:spPr>
          <a:xfrm rot="20386693">
            <a:off x="1121318" y="3459502"/>
            <a:ext cx="731561" cy="515106"/>
          </a:xfrm>
          <a:prstGeom prst="rect">
            <a:avLst/>
          </a:prstGeom>
        </p:spPr>
      </p:pic>
      <p:cxnSp>
        <p:nvCxnSpPr>
          <p:cNvPr id="25" name="Connecteur droit avec flèche 24">
            <a:extLst>
              <a:ext uri="{FF2B5EF4-FFF2-40B4-BE49-F238E27FC236}">
                <a16:creationId xmlns:a16="http://schemas.microsoft.com/office/drawing/2014/main" id="{D2BD9480-91FE-4E4D-90E7-454B0E1C6E5D}"/>
              </a:ext>
            </a:extLst>
          </p:cNvPr>
          <p:cNvCxnSpPr>
            <a:cxnSpLocks/>
          </p:cNvCxnSpPr>
          <p:nvPr/>
        </p:nvCxnSpPr>
        <p:spPr>
          <a:xfrm>
            <a:off x="1895408" y="3800319"/>
            <a:ext cx="1160407" cy="357466"/>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C500BCDF-BECE-4378-972B-8E75311B6891}"/>
              </a:ext>
            </a:extLst>
          </p:cNvPr>
          <p:cNvCxnSpPr>
            <a:cxnSpLocks/>
          </p:cNvCxnSpPr>
          <p:nvPr/>
        </p:nvCxnSpPr>
        <p:spPr>
          <a:xfrm>
            <a:off x="1829433" y="3756133"/>
            <a:ext cx="1828167" cy="378205"/>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B1512C37-61C5-4CB2-84A2-1A0D801DEE57}"/>
              </a:ext>
            </a:extLst>
          </p:cNvPr>
          <p:cNvCxnSpPr>
            <a:cxnSpLocks/>
          </p:cNvCxnSpPr>
          <p:nvPr/>
        </p:nvCxnSpPr>
        <p:spPr>
          <a:xfrm flipH="1">
            <a:off x="3024554" y="4142155"/>
            <a:ext cx="617415" cy="0"/>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7F17C830-AF6A-4125-B778-EF2F06E7749B}"/>
              </a:ext>
            </a:extLst>
          </p:cNvPr>
          <p:cNvSpPr txBox="1"/>
          <p:nvPr/>
        </p:nvSpPr>
        <p:spPr>
          <a:xfrm>
            <a:off x="2587898" y="4900708"/>
            <a:ext cx="1617302"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du vent</a:t>
            </a:r>
          </a:p>
        </p:txBody>
      </p:sp>
      <p:sp>
        <p:nvSpPr>
          <p:cNvPr id="36" name="ZoneTexte 35">
            <a:extLst>
              <a:ext uri="{FF2B5EF4-FFF2-40B4-BE49-F238E27FC236}">
                <a16:creationId xmlns:a16="http://schemas.microsoft.com/office/drawing/2014/main" id="{8739104D-7E25-4366-9253-C7EF0001C7C1}"/>
              </a:ext>
            </a:extLst>
          </p:cNvPr>
          <p:cNvSpPr txBox="1"/>
          <p:nvPr/>
        </p:nvSpPr>
        <p:spPr>
          <a:xfrm>
            <a:off x="2438200" y="2826938"/>
            <a:ext cx="1222514"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AIR</a:t>
            </a:r>
          </a:p>
        </p:txBody>
      </p:sp>
      <p:sp>
        <p:nvSpPr>
          <p:cNvPr id="37" name="ZoneTexte 36">
            <a:extLst>
              <a:ext uri="{FF2B5EF4-FFF2-40B4-BE49-F238E27FC236}">
                <a16:creationId xmlns:a16="http://schemas.microsoft.com/office/drawing/2014/main" id="{B5B92606-78E6-4705-8F9D-DFDE65DDBCBC}"/>
              </a:ext>
            </a:extLst>
          </p:cNvPr>
          <p:cNvSpPr txBox="1"/>
          <p:nvPr/>
        </p:nvSpPr>
        <p:spPr>
          <a:xfrm>
            <a:off x="1738552" y="4499748"/>
            <a:ext cx="1171218"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sol</a:t>
            </a:r>
          </a:p>
        </p:txBody>
      </p:sp>
      <p:cxnSp>
        <p:nvCxnSpPr>
          <p:cNvPr id="38" name="Connecteur droit avec flèche 37">
            <a:extLst>
              <a:ext uri="{FF2B5EF4-FFF2-40B4-BE49-F238E27FC236}">
                <a16:creationId xmlns:a16="http://schemas.microsoft.com/office/drawing/2014/main" id="{B93A0021-379B-42A8-BBEA-755B05BFC71B}"/>
              </a:ext>
            </a:extLst>
          </p:cNvPr>
          <p:cNvCxnSpPr>
            <a:cxnSpLocks/>
          </p:cNvCxnSpPr>
          <p:nvPr/>
        </p:nvCxnSpPr>
        <p:spPr>
          <a:xfrm flipV="1">
            <a:off x="3257137" y="4137604"/>
            <a:ext cx="1" cy="7470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11D139C6-F270-423C-BD37-DF4B776E28DF}"/>
              </a:ext>
            </a:extLst>
          </p:cNvPr>
          <p:cNvCxnSpPr>
            <a:cxnSpLocks/>
          </p:cNvCxnSpPr>
          <p:nvPr/>
        </p:nvCxnSpPr>
        <p:spPr>
          <a:xfrm flipV="1">
            <a:off x="2451731" y="3969622"/>
            <a:ext cx="1" cy="5320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43655408-6612-48FB-9F31-3CE2A4E68398}"/>
              </a:ext>
            </a:extLst>
          </p:cNvPr>
          <p:cNvCxnSpPr>
            <a:cxnSpLocks/>
          </p:cNvCxnSpPr>
          <p:nvPr/>
        </p:nvCxnSpPr>
        <p:spPr>
          <a:xfrm flipH="1">
            <a:off x="2922954" y="3239427"/>
            <a:ext cx="104173" cy="7542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F47D3EDA-692A-4225-9235-93714642CC34}"/>
              </a:ext>
            </a:extLst>
          </p:cNvPr>
          <p:cNvSpPr txBox="1"/>
          <p:nvPr/>
        </p:nvSpPr>
        <p:spPr>
          <a:xfrm>
            <a:off x="0" y="5178814"/>
            <a:ext cx="2129878" cy="1384995"/>
          </a:xfrm>
          <a:prstGeom prst="rect">
            <a:avLst/>
          </a:prstGeom>
          <a:solidFill>
            <a:schemeClr val="bg2"/>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Point 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Pente Air plus faible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dirty="0">
                <a:solidFill>
                  <a:prstClr val="black"/>
                </a:solidFill>
                <a:latin typeface="Calibri" panose="020F0502020204030204"/>
              </a:rPr>
              <a:t>Il faut rajouter des gaz</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dirty="0">
                <a:solidFill>
                  <a:prstClr val="black"/>
                </a:solidFill>
                <a:latin typeface="Calibri" panose="020F0502020204030204"/>
              </a:rPr>
              <a:t>Le PA est suivi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VAPP tenue par les gaz</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dirty="0">
                <a:solidFill>
                  <a:prstClr val="black"/>
                </a:solidFill>
                <a:latin typeface="Calibri" panose="020F0502020204030204"/>
              </a:rPr>
              <a:t>Assiette plus cabrée</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D80360A1-A29C-49A5-A148-3D8E8CAF4D68}"/>
              </a:ext>
            </a:extLst>
          </p:cNvPr>
          <p:cNvSpPr txBox="1"/>
          <p:nvPr/>
        </p:nvSpPr>
        <p:spPr>
          <a:xfrm>
            <a:off x="1098898" y="4000487"/>
            <a:ext cx="451242" cy="369332"/>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pic>
        <p:nvPicPr>
          <p:cNvPr id="51" name="Image 50">
            <a:extLst>
              <a:ext uri="{FF2B5EF4-FFF2-40B4-BE49-F238E27FC236}">
                <a16:creationId xmlns:a16="http://schemas.microsoft.com/office/drawing/2014/main" id="{C8EABEA1-9B33-4AFB-BA70-3FB390011D38}"/>
              </a:ext>
            </a:extLst>
          </p:cNvPr>
          <p:cNvPicPr>
            <a:picLocks noChangeAspect="1"/>
          </p:cNvPicPr>
          <p:nvPr/>
        </p:nvPicPr>
        <p:blipFill>
          <a:blip r:embed="rId2"/>
          <a:stretch>
            <a:fillRect/>
          </a:stretch>
        </p:blipFill>
        <p:spPr>
          <a:xfrm rot="20451109">
            <a:off x="5289946" y="4570132"/>
            <a:ext cx="731561" cy="515106"/>
          </a:xfrm>
          <a:prstGeom prst="rect">
            <a:avLst/>
          </a:prstGeom>
        </p:spPr>
      </p:pic>
      <p:cxnSp>
        <p:nvCxnSpPr>
          <p:cNvPr id="52" name="Connecteur droit avec flèche 51">
            <a:extLst>
              <a:ext uri="{FF2B5EF4-FFF2-40B4-BE49-F238E27FC236}">
                <a16:creationId xmlns:a16="http://schemas.microsoft.com/office/drawing/2014/main" id="{948CCDB3-BDA1-4245-8106-5DCD2E1EC4F7}"/>
              </a:ext>
            </a:extLst>
          </p:cNvPr>
          <p:cNvCxnSpPr>
            <a:cxnSpLocks/>
          </p:cNvCxnSpPr>
          <p:nvPr/>
        </p:nvCxnSpPr>
        <p:spPr>
          <a:xfrm>
            <a:off x="6007065" y="4942528"/>
            <a:ext cx="1800504" cy="504795"/>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AF2581E2-8C2A-4301-938E-A55339A3949A}"/>
              </a:ext>
            </a:extLst>
          </p:cNvPr>
          <p:cNvSpPr txBox="1"/>
          <p:nvPr/>
        </p:nvSpPr>
        <p:spPr>
          <a:xfrm>
            <a:off x="7685083" y="6339406"/>
            <a:ext cx="1617302"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du vent</a:t>
            </a:r>
          </a:p>
        </p:txBody>
      </p:sp>
      <p:sp>
        <p:nvSpPr>
          <p:cNvPr id="56" name="ZoneTexte 55">
            <a:extLst>
              <a:ext uri="{FF2B5EF4-FFF2-40B4-BE49-F238E27FC236}">
                <a16:creationId xmlns:a16="http://schemas.microsoft.com/office/drawing/2014/main" id="{A49D6732-27D7-4387-A082-675D442F371E}"/>
              </a:ext>
            </a:extLst>
          </p:cNvPr>
          <p:cNvSpPr txBox="1"/>
          <p:nvPr/>
        </p:nvSpPr>
        <p:spPr>
          <a:xfrm>
            <a:off x="5700526" y="5821845"/>
            <a:ext cx="1222514"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AIR</a:t>
            </a:r>
          </a:p>
        </p:txBody>
      </p:sp>
      <p:sp>
        <p:nvSpPr>
          <p:cNvPr id="57" name="ZoneTexte 56">
            <a:extLst>
              <a:ext uri="{FF2B5EF4-FFF2-40B4-BE49-F238E27FC236}">
                <a16:creationId xmlns:a16="http://schemas.microsoft.com/office/drawing/2014/main" id="{16E5578F-38D6-4E88-8199-F4D3EB383EAF}"/>
              </a:ext>
            </a:extLst>
          </p:cNvPr>
          <p:cNvSpPr txBox="1"/>
          <p:nvPr/>
        </p:nvSpPr>
        <p:spPr>
          <a:xfrm>
            <a:off x="6757878" y="4194465"/>
            <a:ext cx="1171218"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sol</a:t>
            </a:r>
          </a:p>
        </p:txBody>
      </p:sp>
      <p:cxnSp>
        <p:nvCxnSpPr>
          <p:cNvPr id="58" name="Connecteur droit avec flèche 57">
            <a:extLst>
              <a:ext uri="{FF2B5EF4-FFF2-40B4-BE49-F238E27FC236}">
                <a16:creationId xmlns:a16="http://schemas.microsoft.com/office/drawing/2014/main" id="{32F80F78-C5C3-48DE-B178-58B0DE72F250}"/>
              </a:ext>
            </a:extLst>
          </p:cNvPr>
          <p:cNvCxnSpPr>
            <a:cxnSpLocks/>
          </p:cNvCxnSpPr>
          <p:nvPr/>
        </p:nvCxnSpPr>
        <p:spPr>
          <a:xfrm flipH="1" flipV="1">
            <a:off x="7338648" y="5431692"/>
            <a:ext cx="1023814" cy="9222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2F87B76C-727D-4FA7-991F-EF18101674C9}"/>
              </a:ext>
            </a:extLst>
          </p:cNvPr>
          <p:cNvCxnSpPr>
            <a:cxnSpLocks/>
          </p:cNvCxnSpPr>
          <p:nvPr/>
        </p:nvCxnSpPr>
        <p:spPr>
          <a:xfrm flipH="1">
            <a:off x="6690379" y="4587631"/>
            <a:ext cx="515406" cy="5438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8D9BD142-680A-418E-B2FA-E54C848F1DA2}"/>
              </a:ext>
            </a:extLst>
          </p:cNvPr>
          <p:cNvCxnSpPr>
            <a:cxnSpLocks/>
          </p:cNvCxnSpPr>
          <p:nvPr/>
        </p:nvCxnSpPr>
        <p:spPr>
          <a:xfrm flipV="1">
            <a:off x="5853723" y="5228492"/>
            <a:ext cx="679939" cy="5939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4D1BFFF1-CC54-45C8-AE9D-7DB594934F1C}"/>
              </a:ext>
            </a:extLst>
          </p:cNvPr>
          <p:cNvSpPr txBox="1"/>
          <p:nvPr/>
        </p:nvSpPr>
        <p:spPr>
          <a:xfrm>
            <a:off x="5309249" y="4203866"/>
            <a:ext cx="451242" cy="369332"/>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cxnSp>
        <p:nvCxnSpPr>
          <p:cNvPr id="63" name="Connecteur droit avec flèche 62">
            <a:extLst>
              <a:ext uri="{FF2B5EF4-FFF2-40B4-BE49-F238E27FC236}">
                <a16:creationId xmlns:a16="http://schemas.microsoft.com/office/drawing/2014/main" id="{A090CA9A-1F67-4852-B549-8C7CFED7948A}"/>
              </a:ext>
            </a:extLst>
          </p:cNvPr>
          <p:cNvCxnSpPr>
            <a:cxnSpLocks/>
          </p:cNvCxnSpPr>
          <p:nvPr/>
        </p:nvCxnSpPr>
        <p:spPr>
          <a:xfrm>
            <a:off x="6033477" y="4970585"/>
            <a:ext cx="1141046" cy="461107"/>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292267EA-7AC0-4A46-96F6-F7A662B36599}"/>
              </a:ext>
            </a:extLst>
          </p:cNvPr>
          <p:cNvCxnSpPr>
            <a:cxnSpLocks/>
          </p:cNvCxnSpPr>
          <p:nvPr/>
        </p:nvCxnSpPr>
        <p:spPr>
          <a:xfrm>
            <a:off x="7166708" y="5437286"/>
            <a:ext cx="601785" cy="0"/>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3313391B-1404-45BF-B192-15D60FF82EE7}"/>
              </a:ext>
            </a:extLst>
          </p:cNvPr>
          <p:cNvCxnSpPr>
            <a:cxnSpLocks/>
          </p:cNvCxnSpPr>
          <p:nvPr/>
        </p:nvCxnSpPr>
        <p:spPr>
          <a:xfrm flipH="1">
            <a:off x="1007047" y="3079212"/>
            <a:ext cx="320233" cy="4784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 Box 5">
            <a:extLst>
              <a:ext uri="{FF2B5EF4-FFF2-40B4-BE49-F238E27FC236}">
                <a16:creationId xmlns:a16="http://schemas.microsoft.com/office/drawing/2014/main" id="{AB95E85E-02D9-47A0-826F-87F017F34A4C}"/>
              </a:ext>
            </a:extLst>
          </p:cNvPr>
          <p:cNvSpPr txBox="1">
            <a:spLocks noChangeArrowheads="1"/>
          </p:cNvSpPr>
          <p:nvPr/>
        </p:nvSpPr>
        <p:spPr bwMode="auto">
          <a:xfrm>
            <a:off x="6131171" y="1851357"/>
            <a:ext cx="2313353"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fr-FR" sz="2000" b="1" dirty="0">
                <a:solidFill>
                  <a:prstClr val="black"/>
                </a:solidFill>
                <a:latin typeface="Comic Sans MS" panose="030F0702030302020204" pitchFamily="66" charset="0"/>
              </a:rPr>
              <a:t>V</a:t>
            </a:r>
            <a:r>
              <a:rPr kumimoji="0" lang="fr-FR" altLang="fr-FR" sz="20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ent</a:t>
            </a:r>
            <a:r>
              <a:rPr lang="fr-FR" altLang="fr-FR" sz="2000" b="1" dirty="0">
                <a:solidFill>
                  <a:prstClr val="black"/>
                </a:solidFill>
                <a:latin typeface="Comic Sans MS" panose="030F0702030302020204" pitchFamily="66" charset="0"/>
              </a:rPr>
              <a:t> arrière</a:t>
            </a:r>
            <a:endParaRPr kumimoji="0" lang="fr-FR" altLang="fr-FR"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65" name="ZoneTexte 64">
            <a:extLst>
              <a:ext uri="{FF2B5EF4-FFF2-40B4-BE49-F238E27FC236}">
                <a16:creationId xmlns:a16="http://schemas.microsoft.com/office/drawing/2014/main" id="{37FA7636-8437-4059-973B-4FC7026C1B18}"/>
              </a:ext>
            </a:extLst>
          </p:cNvPr>
          <p:cNvSpPr txBox="1"/>
          <p:nvPr/>
        </p:nvSpPr>
        <p:spPr>
          <a:xfrm>
            <a:off x="8913446" y="4112014"/>
            <a:ext cx="2129878" cy="1384995"/>
          </a:xfrm>
          <a:prstGeom prst="rect">
            <a:avLst/>
          </a:prstGeom>
          <a:solidFill>
            <a:schemeClr val="bg2"/>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Point 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Pente Air plus forte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dirty="0">
                <a:solidFill>
                  <a:prstClr val="black"/>
                </a:solidFill>
                <a:latin typeface="Calibri" panose="020F0502020204030204"/>
              </a:rPr>
              <a:t>Il faut enlever des gaz</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dirty="0">
                <a:solidFill>
                  <a:prstClr val="black"/>
                </a:solidFill>
                <a:latin typeface="Calibri" panose="020F0502020204030204"/>
              </a:rPr>
              <a:t>Le PA est suivi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VAPP tenue par les gaz</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dirty="0">
                <a:solidFill>
                  <a:prstClr val="black"/>
                </a:solidFill>
                <a:latin typeface="Calibri" panose="020F0502020204030204"/>
              </a:rPr>
              <a:t>Assiette plus à piquer</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 Box 5">
            <a:extLst>
              <a:ext uri="{FF2B5EF4-FFF2-40B4-BE49-F238E27FC236}">
                <a16:creationId xmlns:a16="http://schemas.microsoft.com/office/drawing/2014/main" id="{1C6BE6F9-E29A-4B54-9F99-55B7A714CD7E}"/>
              </a:ext>
            </a:extLst>
          </p:cNvPr>
          <p:cNvSpPr txBox="1">
            <a:spLocks noChangeArrowheads="1"/>
          </p:cNvSpPr>
          <p:nvPr/>
        </p:nvSpPr>
        <p:spPr bwMode="auto">
          <a:xfrm>
            <a:off x="3624124" y="1239742"/>
            <a:ext cx="2313353"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Approche</a:t>
            </a:r>
          </a:p>
        </p:txBody>
      </p:sp>
    </p:spTree>
    <p:extLst>
      <p:ext uri="{BB962C8B-B14F-4D97-AF65-F5344CB8AC3E}">
        <p14:creationId xmlns:p14="http://schemas.microsoft.com/office/powerpoint/2010/main" val="274284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8517B0C-5A81-48F0-85FC-1D3E4BB8918D}" type="slidenum">
              <a:rPr lang="fr-FR" smtClean="0"/>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4" name="Connecteur droit avec flèche 63">
            <a:extLst>
              <a:ext uri="{FF2B5EF4-FFF2-40B4-BE49-F238E27FC236}">
                <a16:creationId xmlns:a16="http://schemas.microsoft.com/office/drawing/2014/main" id="{292267EA-7AC0-4A46-96F6-F7A662B36599}"/>
              </a:ext>
            </a:extLst>
          </p:cNvPr>
          <p:cNvCxnSpPr>
            <a:cxnSpLocks/>
          </p:cNvCxnSpPr>
          <p:nvPr/>
        </p:nvCxnSpPr>
        <p:spPr>
          <a:xfrm>
            <a:off x="10131745" y="6708789"/>
            <a:ext cx="601785" cy="0"/>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 Box 5">
            <a:extLst>
              <a:ext uri="{FF2B5EF4-FFF2-40B4-BE49-F238E27FC236}">
                <a16:creationId xmlns:a16="http://schemas.microsoft.com/office/drawing/2014/main" id="{1C6BE6F9-E29A-4B54-9F99-55B7A714CD7E}"/>
              </a:ext>
            </a:extLst>
          </p:cNvPr>
          <p:cNvSpPr txBox="1">
            <a:spLocks noChangeArrowheads="1"/>
          </p:cNvSpPr>
          <p:nvPr/>
        </p:nvSpPr>
        <p:spPr bwMode="auto">
          <a:xfrm>
            <a:off x="282804" y="1239742"/>
            <a:ext cx="11472421"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fr-FR" sz="2000" b="1" dirty="0">
                <a:solidFill>
                  <a:prstClr val="black"/>
                </a:solidFill>
                <a:latin typeface="Comic Sans MS" panose="030F0702030302020204" pitchFamily="66" charset="0"/>
              </a:rPr>
              <a:t>Remise des Gaz et Décollage</a:t>
            </a:r>
            <a:endParaRPr kumimoji="0" lang="fr-FR" altLang="fr-FR"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nvGrpSpPr>
          <p:cNvPr id="2" name="Groupe 1">
            <a:extLst>
              <a:ext uri="{FF2B5EF4-FFF2-40B4-BE49-F238E27FC236}">
                <a16:creationId xmlns:a16="http://schemas.microsoft.com/office/drawing/2014/main" id="{C28B6D58-FC8F-4211-BCA2-AAB7B4118D96}"/>
              </a:ext>
            </a:extLst>
          </p:cNvPr>
          <p:cNvGrpSpPr/>
          <p:nvPr/>
        </p:nvGrpSpPr>
        <p:grpSpPr>
          <a:xfrm>
            <a:off x="466598" y="1784926"/>
            <a:ext cx="11071656" cy="3843903"/>
            <a:chOff x="466598" y="1784926"/>
            <a:chExt cx="11071656" cy="3843903"/>
          </a:xfrm>
        </p:grpSpPr>
        <p:sp>
          <p:nvSpPr>
            <p:cNvPr id="7" name="Text Box 5">
              <a:extLst>
                <a:ext uri="{FF2B5EF4-FFF2-40B4-BE49-F238E27FC236}">
                  <a16:creationId xmlns:a16="http://schemas.microsoft.com/office/drawing/2014/main" id="{94EEE35C-59D6-49BF-8238-38C3DECB2DFD}"/>
                </a:ext>
              </a:extLst>
            </p:cNvPr>
            <p:cNvSpPr txBox="1">
              <a:spLocks noChangeArrowheads="1"/>
            </p:cNvSpPr>
            <p:nvPr/>
          </p:nvSpPr>
          <p:spPr bwMode="auto">
            <a:xfrm>
              <a:off x="1312986" y="1784926"/>
              <a:ext cx="2313353"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fr-FR" sz="2000" b="1" dirty="0">
                  <a:solidFill>
                    <a:prstClr val="black"/>
                  </a:solidFill>
                  <a:latin typeface="Comic Sans MS" panose="030F0702030302020204" pitchFamily="66" charset="0"/>
                </a:rPr>
                <a:t>V</a:t>
              </a:r>
              <a:r>
                <a:rPr kumimoji="0" lang="fr-FR" altLang="fr-FR" sz="20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ent</a:t>
              </a:r>
              <a:r>
                <a:rPr lang="fr-FR" altLang="fr-FR" sz="2000" b="1" dirty="0">
                  <a:solidFill>
                    <a:prstClr val="black"/>
                  </a:solidFill>
                  <a:latin typeface="Comic Sans MS" panose="030F0702030302020204" pitchFamily="66" charset="0"/>
                </a:rPr>
                <a:t> </a:t>
              </a:r>
              <a:r>
                <a:rPr kumimoji="0" lang="fr-FR" altLang="fr-FR"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 face</a:t>
              </a:r>
            </a:p>
          </p:txBody>
        </p:sp>
        <p:pic>
          <p:nvPicPr>
            <p:cNvPr id="20" name="Image 19">
              <a:extLst>
                <a:ext uri="{FF2B5EF4-FFF2-40B4-BE49-F238E27FC236}">
                  <a16:creationId xmlns:a16="http://schemas.microsoft.com/office/drawing/2014/main" id="{AA085412-3B6C-42C1-85B2-239DF3FA0ABA}"/>
                </a:ext>
              </a:extLst>
            </p:cNvPr>
            <p:cNvPicPr>
              <a:picLocks noChangeAspect="1"/>
            </p:cNvPicPr>
            <p:nvPr/>
          </p:nvPicPr>
          <p:blipFill>
            <a:blip r:embed="rId2"/>
            <a:stretch>
              <a:fillRect/>
            </a:stretch>
          </p:blipFill>
          <p:spPr>
            <a:xfrm rot="19480530">
              <a:off x="1045903" y="3459501"/>
              <a:ext cx="731561" cy="515106"/>
            </a:xfrm>
            <a:prstGeom prst="rect">
              <a:avLst/>
            </a:prstGeom>
          </p:spPr>
        </p:pic>
        <p:cxnSp>
          <p:nvCxnSpPr>
            <p:cNvPr id="25" name="Connecteur droit avec flèche 24">
              <a:extLst>
                <a:ext uri="{FF2B5EF4-FFF2-40B4-BE49-F238E27FC236}">
                  <a16:creationId xmlns:a16="http://schemas.microsoft.com/office/drawing/2014/main" id="{D2BD9480-91FE-4E4D-90E7-454B0E1C6E5D}"/>
                </a:ext>
              </a:extLst>
            </p:cNvPr>
            <p:cNvCxnSpPr>
              <a:cxnSpLocks/>
            </p:cNvCxnSpPr>
            <p:nvPr/>
          </p:nvCxnSpPr>
          <p:spPr>
            <a:xfrm flipV="1">
              <a:off x="1735153" y="3110845"/>
              <a:ext cx="1913020" cy="519791"/>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C500BCDF-BECE-4378-972B-8E75311B6891}"/>
                </a:ext>
              </a:extLst>
            </p:cNvPr>
            <p:cNvCxnSpPr>
              <a:cxnSpLocks/>
            </p:cNvCxnSpPr>
            <p:nvPr/>
          </p:nvCxnSpPr>
          <p:spPr>
            <a:xfrm flipV="1">
              <a:off x="1678604" y="3091992"/>
              <a:ext cx="1177718" cy="541592"/>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B1512C37-61C5-4CB2-84A2-1A0D801DEE57}"/>
                </a:ext>
              </a:extLst>
            </p:cNvPr>
            <p:cNvCxnSpPr>
              <a:cxnSpLocks/>
            </p:cNvCxnSpPr>
            <p:nvPr/>
          </p:nvCxnSpPr>
          <p:spPr>
            <a:xfrm flipH="1">
              <a:off x="2842846" y="3095780"/>
              <a:ext cx="777048" cy="0"/>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7F17C830-AF6A-4125-B778-EF2F06E7749B}"/>
                </a:ext>
              </a:extLst>
            </p:cNvPr>
            <p:cNvSpPr txBox="1"/>
            <p:nvPr/>
          </p:nvSpPr>
          <p:spPr>
            <a:xfrm>
              <a:off x="2494114" y="2304047"/>
              <a:ext cx="1617302"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du vent</a:t>
              </a:r>
            </a:p>
          </p:txBody>
        </p:sp>
        <p:sp>
          <p:nvSpPr>
            <p:cNvPr id="36" name="ZoneTexte 35">
              <a:extLst>
                <a:ext uri="{FF2B5EF4-FFF2-40B4-BE49-F238E27FC236}">
                  <a16:creationId xmlns:a16="http://schemas.microsoft.com/office/drawing/2014/main" id="{8739104D-7E25-4366-9253-C7EF0001C7C1}"/>
                </a:ext>
              </a:extLst>
            </p:cNvPr>
            <p:cNvSpPr txBox="1"/>
            <p:nvPr/>
          </p:nvSpPr>
          <p:spPr>
            <a:xfrm>
              <a:off x="3250960" y="3710277"/>
              <a:ext cx="1222514"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AIR</a:t>
              </a:r>
            </a:p>
          </p:txBody>
        </p:sp>
        <p:sp>
          <p:nvSpPr>
            <p:cNvPr id="37" name="ZoneTexte 36">
              <a:extLst>
                <a:ext uri="{FF2B5EF4-FFF2-40B4-BE49-F238E27FC236}">
                  <a16:creationId xmlns:a16="http://schemas.microsoft.com/office/drawing/2014/main" id="{B5B92606-78E6-4705-8F9D-DFDE65DDBCBC}"/>
                </a:ext>
              </a:extLst>
            </p:cNvPr>
            <p:cNvSpPr txBox="1"/>
            <p:nvPr/>
          </p:nvSpPr>
          <p:spPr>
            <a:xfrm>
              <a:off x="466598" y="2846794"/>
              <a:ext cx="1171218"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sol</a:t>
              </a:r>
            </a:p>
          </p:txBody>
        </p:sp>
        <p:cxnSp>
          <p:nvCxnSpPr>
            <p:cNvPr id="38" name="Connecteur droit avec flèche 37">
              <a:extLst>
                <a:ext uri="{FF2B5EF4-FFF2-40B4-BE49-F238E27FC236}">
                  <a16:creationId xmlns:a16="http://schemas.microsoft.com/office/drawing/2014/main" id="{B93A0021-379B-42A8-BBEA-755B05BFC71B}"/>
                </a:ext>
              </a:extLst>
            </p:cNvPr>
            <p:cNvCxnSpPr>
              <a:cxnSpLocks/>
            </p:cNvCxnSpPr>
            <p:nvPr/>
          </p:nvCxnSpPr>
          <p:spPr>
            <a:xfrm>
              <a:off x="3081291" y="2651369"/>
              <a:ext cx="0" cy="4552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11D139C6-F270-423C-BD37-DF4B776E28DF}"/>
                </a:ext>
              </a:extLst>
            </p:cNvPr>
            <p:cNvCxnSpPr>
              <a:cxnSpLocks/>
            </p:cNvCxnSpPr>
            <p:nvPr/>
          </p:nvCxnSpPr>
          <p:spPr>
            <a:xfrm>
              <a:off x="1660423" y="3053862"/>
              <a:ext cx="695915" cy="2754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F47D3EDA-692A-4225-9235-93714642CC34}"/>
                </a:ext>
              </a:extLst>
            </p:cNvPr>
            <p:cNvSpPr txBox="1"/>
            <p:nvPr/>
          </p:nvSpPr>
          <p:spPr>
            <a:xfrm>
              <a:off x="1494693" y="4674722"/>
              <a:ext cx="3429337" cy="954107"/>
            </a:xfrm>
            <a:prstGeom prst="rect">
              <a:avLst/>
            </a:prstGeom>
            <a:solidFill>
              <a:schemeClr val="bg2"/>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Calibri" panose="020F0502020204030204"/>
                </a:rPr>
                <a:t>Vent de face:</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defRPr/>
              </a:pPr>
              <a:r>
                <a:rPr lang="fr-FR" sz="1400" dirty="0">
                  <a:solidFill>
                    <a:prstClr val="black"/>
                  </a:solidFill>
                </a:rPr>
                <a:t>VDEC tenue par le manche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Pente </a:t>
              </a:r>
              <a:r>
                <a:rPr lang="fr-FR" sz="1400" dirty="0">
                  <a:solidFill>
                    <a:prstClr val="black"/>
                  </a:solidFill>
                  <a:latin typeface="Calibri" panose="020F0502020204030204"/>
                </a:rPr>
                <a:t>sol plus forte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dirty="0">
                  <a:solidFill>
                    <a:prstClr val="black"/>
                  </a:solidFill>
                  <a:latin typeface="Calibri" panose="020F0502020204030204"/>
                </a:rPr>
                <a:t>L’assiette est la même avec ou  sans vent</a:t>
              </a:r>
            </a:p>
          </p:txBody>
        </p:sp>
        <p:pic>
          <p:nvPicPr>
            <p:cNvPr id="51" name="Image 50">
              <a:extLst>
                <a:ext uri="{FF2B5EF4-FFF2-40B4-BE49-F238E27FC236}">
                  <a16:creationId xmlns:a16="http://schemas.microsoft.com/office/drawing/2014/main" id="{C8EABEA1-9B33-4AFB-BA70-3FB390011D38}"/>
                </a:ext>
              </a:extLst>
            </p:cNvPr>
            <p:cNvPicPr>
              <a:picLocks noChangeAspect="1"/>
            </p:cNvPicPr>
            <p:nvPr/>
          </p:nvPicPr>
          <p:blipFill>
            <a:blip r:embed="rId2"/>
            <a:stretch>
              <a:fillRect/>
            </a:stretch>
          </p:blipFill>
          <p:spPr>
            <a:xfrm rot="19655161">
              <a:off x="5289946" y="4570132"/>
              <a:ext cx="731561" cy="515106"/>
            </a:xfrm>
            <a:prstGeom prst="rect">
              <a:avLst/>
            </a:prstGeom>
          </p:spPr>
        </p:pic>
        <p:cxnSp>
          <p:nvCxnSpPr>
            <p:cNvPr id="52" name="Connecteur droit avec flèche 51">
              <a:extLst>
                <a:ext uri="{FF2B5EF4-FFF2-40B4-BE49-F238E27FC236}">
                  <a16:creationId xmlns:a16="http://schemas.microsoft.com/office/drawing/2014/main" id="{948CCDB3-BDA1-4245-8106-5DCD2E1EC4F7}"/>
                </a:ext>
              </a:extLst>
            </p:cNvPr>
            <p:cNvCxnSpPr>
              <a:cxnSpLocks/>
            </p:cNvCxnSpPr>
            <p:nvPr/>
          </p:nvCxnSpPr>
          <p:spPr>
            <a:xfrm flipV="1">
              <a:off x="5956183" y="4211274"/>
              <a:ext cx="2617366" cy="553673"/>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AF2581E2-8C2A-4301-938E-A55339A3949A}"/>
                </a:ext>
              </a:extLst>
            </p:cNvPr>
            <p:cNvSpPr txBox="1"/>
            <p:nvPr/>
          </p:nvSpPr>
          <p:spPr>
            <a:xfrm>
              <a:off x="7727028" y="3185145"/>
              <a:ext cx="1617302"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du vent</a:t>
              </a:r>
            </a:p>
          </p:txBody>
        </p:sp>
        <p:sp>
          <p:nvSpPr>
            <p:cNvPr id="56" name="ZoneTexte 55">
              <a:extLst>
                <a:ext uri="{FF2B5EF4-FFF2-40B4-BE49-F238E27FC236}">
                  <a16:creationId xmlns:a16="http://schemas.microsoft.com/office/drawing/2014/main" id="{A49D6732-27D7-4387-A082-675D442F371E}"/>
                </a:ext>
              </a:extLst>
            </p:cNvPr>
            <p:cNvSpPr txBox="1"/>
            <p:nvPr/>
          </p:nvSpPr>
          <p:spPr>
            <a:xfrm>
              <a:off x="5776027" y="3615540"/>
              <a:ext cx="1222514"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AIR</a:t>
              </a:r>
            </a:p>
          </p:txBody>
        </p:sp>
        <p:sp>
          <p:nvSpPr>
            <p:cNvPr id="57" name="ZoneTexte 56">
              <a:extLst>
                <a:ext uri="{FF2B5EF4-FFF2-40B4-BE49-F238E27FC236}">
                  <a16:creationId xmlns:a16="http://schemas.microsoft.com/office/drawing/2014/main" id="{16E5578F-38D6-4E88-8199-F4D3EB383EAF}"/>
                </a:ext>
              </a:extLst>
            </p:cNvPr>
            <p:cNvSpPr txBox="1"/>
            <p:nvPr/>
          </p:nvSpPr>
          <p:spPr>
            <a:xfrm>
              <a:off x="6879048" y="5080074"/>
              <a:ext cx="1171218" cy="369332"/>
            </a:xfrm>
            <a:prstGeom prst="rect">
              <a:avLst/>
            </a:prstGeom>
            <a:solidFill>
              <a:srgbClr val="FFFF00"/>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Vitesse sol</a:t>
              </a:r>
            </a:p>
          </p:txBody>
        </p:sp>
        <p:cxnSp>
          <p:nvCxnSpPr>
            <p:cNvPr id="58" name="Connecteur droit avec flèche 57">
              <a:extLst>
                <a:ext uri="{FF2B5EF4-FFF2-40B4-BE49-F238E27FC236}">
                  <a16:creationId xmlns:a16="http://schemas.microsoft.com/office/drawing/2014/main" id="{32F80F78-C5C3-48DE-B178-58B0DE72F250}"/>
                </a:ext>
              </a:extLst>
            </p:cNvPr>
            <p:cNvCxnSpPr>
              <a:cxnSpLocks/>
            </p:cNvCxnSpPr>
            <p:nvPr/>
          </p:nvCxnSpPr>
          <p:spPr>
            <a:xfrm>
              <a:off x="8211103" y="3556933"/>
              <a:ext cx="0" cy="6375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2F87B76C-727D-4FA7-991F-EF18101674C9}"/>
                </a:ext>
              </a:extLst>
            </p:cNvPr>
            <p:cNvCxnSpPr>
              <a:cxnSpLocks/>
            </p:cNvCxnSpPr>
            <p:nvPr/>
          </p:nvCxnSpPr>
          <p:spPr>
            <a:xfrm flipV="1">
              <a:off x="7365534" y="4488110"/>
              <a:ext cx="1" cy="5872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8D9BD142-680A-418E-B2FA-E54C848F1DA2}"/>
                </a:ext>
              </a:extLst>
            </p:cNvPr>
            <p:cNvCxnSpPr>
              <a:cxnSpLocks/>
            </p:cNvCxnSpPr>
            <p:nvPr/>
          </p:nvCxnSpPr>
          <p:spPr>
            <a:xfrm>
              <a:off x="6516453" y="4002053"/>
              <a:ext cx="94071" cy="5112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3313391B-1404-45BF-B192-15D60FF82EE7}"/>
                </a:ext>
              </a:extLst>
            </p:cNvPr>
            <p:cNvCxnSpPr>
              <a:cxnSpLocks/>
            </p:cNvCxnSpPr>
            <p:nvPr/>
          </p:nvCxnSpPr>
          <p:spPr>
            <a:xfrm flipH="1" flipV="1">
              <a:off x="2534193" y="3425658"/>
              <a:ext cx="718054" cy="4864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 Box 5">
              <a:extLst>
                <a:ext uri="{FF2B5EF4-FFF2-40B4-BE49-F238E27FC236}">
                  <a16:creationId xmlns:a16="http://schemas.microsoft.com/office/drawing/2014/main" id="{AB95E85E-02D9-47A0-826F-87F017F34A4C}"/>
                </a:ext>
              </a:extLst>
            </p:cNvPr>
            <p:cNvSpPr txBox="1">
              <a:spLocks noChangeArrowheads="1"/>
            </p:cNvSpPr>
            <p:nvPr/>
          </p:nvSpPr>
          <p:spPr bwMode="auto">
            <a:xfrm>
              <a:off x="6131171" y="1851357"/>
              <a:ext cx="2313353"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fr-FR" sz="2000" b="1" dirty="0">
                  <a:solidFill>
                    <a:prstClr val="black"/>
                  </a:solidFill>
                  <a:latin typeface="Comic Sans MS" panose="030F0702030302020204" pitchFamily="66" charset="0"/>
                </a:rPr>
                <a:t>V</a:t>
              </a:r>
              <a:r>
                <a:rPr kumimoji="0" lang="fr-FR" altLang="fr-FR" sz="20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ent</a:t>
              </a:r>
              <a:r>
                <a:rPr lang="fr-FR" altLang="fr-FR" sz="2000" b="1" dirty="0">
                  <a:solidFill>
                    <a:prstClr val="black"/>
                  </a:solidFill>
                  <a:latin typeface="Comic Sans MS" panose="030F0702030302020204" pitchFamily="66" charset="0"/>
                </a:rPr>
                <a:t> arrière</a:t>
              </a:r>
              <a:endParaRPr kumimoji="0" lang="fr-FR" altLang="fr-FR"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65" name="ZoneTexte 64">
              <a:extLst>
                <a:ext uri="{FF2B5EF4-FFF2-40B4-BE49-F238E27FC236}">
                  <a16:creationId xmlns:a16="http://schemas.microsoft.com/office/drawing/2014/main" id="{37FA7636-8437-4059-973B-4FC7026C1B18}"/>
                </a:ext>
              </a:extLst>
            </p:cNvPr>
            <p:cNvSpPr txBox="1"/>
            <p:nvPr/>
          </p:nvSpPr>
          <p:spPr>
            <a:xfrm>
              <a:off x="8108917" y="4569376"/>
              <a:ext cx="3429337" cy="954107"/>
            </a:xfrm>
            <a:prstGeom prst="rect">
              <a:avLst/>
            </a:prstGeom>
            <a:solidFill>
              <a:schemeClr val="bg2"/>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Calibri" panose="020F0502020204030204"/>
                </a:rPr>
                <a:t>Vent arrière</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indent="-285750">
                <a:buFont typeface="Arial" panose="020B0604020202020204" pitchFamily="34" charset="0"/>
                <a:buChar char="•"/>
                <a:defRPr/>
              </a:pPr>
              <a:r>
                <a:rPr lang="fr-FR" sz="1400" dirty="0">
                  <a:solidFill>
                    <a:prstClr val="black"/>
                  </a:solidFill>
                </a:rPr>
                <a:t>VDEC tenue par le manche</a:t>
              </a:r>
            </a:p>
            <a:p>
              <a:pPr marL="285750" indent="-285750">
                <a:buFont typeface="Arial" panose="020B0604020202020204" pitchFamily="34" charset="0"/>
                <a:buChar char="•"/>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Pente sol moins forte</a:t>
              </a:r>
            </a:p>
            <a:p>
              <a:pPr marL="285750" indent="-285750">
                <a:buFont typeface="Arial" panose="020B0604020202020204" pitchFamily="34" charset="0"/>
                <a:buChar char="•"/>
                <a:defRPr/>
              </a:pPr>
              <a:r>
                <a:rPr lang="fr-FR" sz="1400" dirty="0">
                  <a:solidFill>
                    <a:prstClr val="black"/>
                  </a:solidFill>
                </a:rPr>
                <a:t>L’assiette est la même avec ou  sans vent</a:t>
              </a:r>
            </a:p>
          </p:txBody>
        </p:sp>
        <p:cxnSp>
          <p:nvCxnSpPr>
            <p:cNvPr id="47" name="Connecteur droit avec flèche 46">
              <a:extLst>
                <a:ext uri="{FF2B5EF4-FFF2-40B4-BE49-F238E27FC236}">
                  <a16:creationId xmlns:a16="http://schemas.microsoft.com/office/drawing/2014/main" id="{88C1CB00-0B14-47F0-A714-DEDFA229EF1F}"/>
                </a:ext>
              </a:extLst>
            </p:cNvPr>
            <p:cNvCxnSpPr>
              <a:cxnSpLocks/>
            </p:cNvCxnSpPr>
            <p:nvPr/>
          </p:nvCxnSpPr>
          <p:spPr>
            <a:xfrm>
              <a:off x="7850819" y="4190218"/>
              <a:ext cx="718114" cy="0"/>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AF5E45B1-86B9-418F-83C9-EA2EA311AAC2}"/>
                </a:ext>
              </a:extLst>
            </p:cNvPr>
            <p:cNvCxnSpPr>
              <a:cxnSpLocks/>
            </p:cNvCxnSpPr>
            <p:nvPr/>
          </p:nvCxnSpPr>
          <p:spPr>
            <a:xfrm flipV="1">
              <a:off x="5964602" y="4177645"/>
              <a:ext cx="1913020" cy="519791"/>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497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19</a:t>
            </a:fld>
            <a:endParaRPr lang="fr-FR"/>
          </a:p>
        </p:txBody>
      </p:sp>
      <p:sp>
        <p:nvSpPr>
          <p:cNvPr id="5" name="Text Box 4">
            <a:extLst>
              <a:ext uri="{FF2B5EF4-FFF2-40B4-BE49-F238E27FC236}">
                <a16:creationId xmlns:a16="http://schemas.microsoft.com/office/drawing/2014/main" id="{3EC4A7B7-D93E-40B4-9873-F8D97C6E2AA7}"/>
              </a:ext>
            </a:extLst>
          </p:cNvPr>
          <p:cNvSpPr txBox="1">
            <a:spLocks noChangeArrowheads="1"/>
          </p:cNvSpPr>
          <p:nvPr/>
        </p:nvSpPr>
        <p:spPr bwMode="auto">
          <a:xfrm>
            <a:off x="395926" y="1280541"/>
            <a:ext cx="11491274" cy="400110"/>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fr-FR" sz="2000" b="1" dirty="0">
                <a:solidFill>
                  <a:srgbClr val="FF0000"/>
                </a:solidFill>
                <a:latin typeface="Comic Sans MS" panose="030F0702030302020204" pitchFamily="66" charset="0"/>
              </a:rPr>
              <a:t>« INFLUENCE DU VENT VERTICAL»</a:t>
            </a:r>
          </a:p>
        </p:txBody>
      </p:sp>
      <p:sp>
        <p:nvSpPr>
          <p:cNvPr id="6" name="Text Box 4">
            <a:extLst>
              <a:ext uri="{FF2B5EF4-FFF2-40B4-BE49-F238E27FC236}">
                <a16:creationId xmlns:a16="http://schemas.microsoft.com/office/drawing/2014/main" id="{C2E6A649-CF28-499E-8841-F780C40A4422}"/>
              </a:ext>
            </a:extLst>
          </p:cNvPr>
          <p:cNvSpPr txBox="1">
            <a:spLocks noChangeArrowheads="1"/>
          </p:cNvSpPr>
          <p:nvPr/>
        </p:nvSpPr>
        <p:spPr bwMode="auto">
          <a:xfrm>
            <a:off x="405352" y="2649000"/>
            <a:ext cx="11528982" cy="400110"/>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fr-FR" sz="2000" b="1" dirty="0">
                <a:solidFill>
                  <a:srgbClr val="FF0000"/>
                </a:solidFill>
                <a:latin typeface="Comic Sans MS" panose="030F0702030302020204" pitchFamily="66" charset="0"/>
              </a:rPr>
              <a:t>« INFLUENCE DU VENT HORIZONTAL»</a:t>
            </a:r>
          </a:p>
        </p:txBody>
      </p:sp>
      <p:sp>
        <p:nvSpPr>
          <p:cNvPr id="7" name="Text Box 4">
            <a:extLst>
              <a:ext uri="{FF2B5EF4-FFF2-40B4-BE49-F238E27FC236}">
                <a16:creationId xmlns:a16="http://schemas.microsoft.com/office/drawing/2014/main" id="{52E37D94-2603-4B44-A054-E80A2B53DEED}"/>
              </a:ext>
            </a:extLst>
          </p:cNvPr>
          <p:cNvSpPr txBox="1">
            <a:spLocks noChangeArrowheads="1"/>
          </p:cNvSpPr>
          <p:nvPr/>
        </p:nvSpPr>
        <p:spPr bwMode="auto">
          <a:xfrm>
            <a:off x="386499" y="1781732"/>
            <a:ext cx="11519555" cy="707886"/>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dirty="0">
                <a:latin typeface="Comic Sans MS" panose="030F0702030302020204" pitchFamily="66" charset="0"/>
              </a:rPr>
              <a:t>Pour 1m/s de vent vertical (200ft par minute), la variation de pente pour rester sur un plan de -3° va être de 2°</a:t>
            </a:r>
          </a:p>
        </p:txBody>
      </p:sp>
      <p:sp>
        <p:nvSpPr>
          <p:cNvPr id="8" name="Text Box 4">
            <a:extLst>
              <a:ext uri="{FF2B5EF4-FFF2-40B4-BE49-F238E27FC236}">
                <a16:creationId xmlns:a16="http://schemas.microsoft.com/office/drawing/2014/main" id="{BBB5E50F-3DA9-4D12-B67F-D7CF37BCD4C3}"/>
              </a:ext>
            </a:extLst>
          </p:cNvPr>
          <p:cNvSpPr txBox="1">
            <a:spLocks noChangeArrowheads="1"/>
          </p:cNvSpPr>
          <p:nvPr/>
        </p:nvSpPr>
        <p:spPr bwMode="auto">
          <a:xfrm>
            <a:off x="405353" y="3197326"/>
            <a:ext cx="11510127" cy="707886"/>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dirty="0">
                <a:latin typeface="Comic Sans MS" panose="030F0702030302020204" pitchFamily="66" charset="0"/>
              </a:rPr>
              <a:t>Pour 10kt de vent horizontal, la variation de pente pour rester sur un plan de -3° va être de 0,5°</a:t>
            </a:r>
          </a:p>
        </p:txBody>
      </p:sp>
      <p:sp>
        <p:nvSpPr>
          <p:cNvPr id="9" name="Text Box 4">
            <a:extLst>
              <a:ext uri="{FF2B5EF4-FFF2-40B4-BE49-F238E27FC236}">
                <a16:creationId xmlns:a16="http://schemas.microsoft.com/office/drawing/2014/main" id="{DCBE5B2F-28AE-42A5-99EE-110AFEEB0CE2}"/>
              </a:ext>
            </a:extLst>
          </p:cNvPr>
          <p:cNvSpPr txBox="1">
            <a:spLocks noChangeArrowheads="1"/>
          </p:cNvSpPr>
          <p:nvPr/>
        </p:nvSpPr>
        <p:spPr bwMode="auto">
          <a:xfrm>
            <a:off x="403782" y="4026888"/>
            <a:ext cx="11502271" cy="2246769"/>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fr-FR" sz="2000" b="1" dirty="0">
                <a:solidFill>
                  <a:srgbClr val="FF0000"/>
                </a:solidFill>
                <a:latin typeface="Comic Sans MS" panose="030F0702030302020204" pitchFamily="66" charset="0"/>
              </a:rPr>
              <a:t>« CONCLUSIONS»</a:t>
            </a:r>
          </a:p>
          <a:p>
            <a:pPr marL="342900" indent="-342900">
              <a:buFont typeface="Arial" panose="020B0604020202020204" pitchFamily="34" charset="0"/>
              <a:buChar char="•"/>
            </a:pPr>
            <a:r>
              <a:rPr lang="fr-FR" altLang="fr-FR" sz="2000" dirty="0">
                <a:latin typeface="Comic Sans MS" panose="030F0702030302020204" pitchFamily="66" charset="0"/>
              </a:rPr>
              <a:t>La variation de pente due au vent vertical est beaucoup plus importante que celle observée avec un vent horizontal</a:t>
            </a:r>
          </a:p>
          <a:p>
            <a:pPr marL="342900" indent="-342900">
              <a:buFont typeface="Arial" panose="020B0604020202020204" pitchFamily="34" charset="0"/>
              <a:buChar char="•"/>
            </a:pPr>
            <a:r>
              <a:rPr lang="fr-FR" altLang="fr-FR" sz="2000" dirty="0">
                <a:latin typeface="Comic Sans MS" panose="030F0702030302020204" pitchFamily="66" charset="0"/>
              </a:rPr>
              <a:t>Un vent vertical pur n’est pas détectable par la variation de la vitesse indiquée, le seul instrument pouvant « aider » le pilote est le variomètre</a:t>
            </a:r>
          </a:p>
          <a:p>
            <a:pPr marL="342900" indent="-342900">
              <a:buFont typeface="Arial" panose="020B0604020202020204" pitchFamily="34" charset="0"/>
              <a:buChar char="•"/>
            </a:pPr>
            <a:endParaRPr lang="fr-FR" altLang="fr-FR" sz="2000" dirty="0">
              <a:latin typeface="Comic Sans MS" panose="030F0702030302020204" pitchFamily="66" charset="0"/>
            </a:endParaRPr>
          </a:p>
          <a:p>
            <a:pPr marL="342900" indent="-342900" algn="ctr">
              <a:buFont typeface="Arial" panose="020B0604020202020204" pitchFamily="34" charset="0"/>
              <a:buChar char="•"/>
            </a:pPr>
            <a:r>
              <a:rPr lang="fr-FR" altLang="fr-FR" sz="2000" b="1" u="sng" cap="all" dirty="0">
                <a:solidFill>
                  <a:srgbClr val="FF0000"/>
                </a:solidFill>
                <a:latin typeface="Comic Sans MS" panose="030F0702030302020204" pitchFamily="66" charset="0"/>
              </a:rPr>
              <a:t>ATTENTION AU vent vertical</a:t>
            </a:r>
          </a:p>
        </p:txBody>
      </p:sp>
    </p:spTree>
    <p:extLst>
      <p:ext uri="{BB962C8B-B14F-4D97-AF65-F5344CB8AC3E}">
        <p14:creationId xmlns:p14="http://schemas.microsoft.com/office/powerpoint/2010/main" val="173187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2</a:t>
            </a:fld>
            <a:endParaRPr lang="fr-FR"/>
          </a:p>
        </p:txBody>
      </p:sp>
      <p:sp>
        <p:nvSpPr>
          <p:cNvPr id="5" name="Text Box 4">
            <a:extLst>
              <a:ext uri="{FF2B5EF4-FFF2-40B4-BE49-F238E27FC236}">
                <a16:creationId xmlns:a16="http://schemas.microsoft.com/office/drawing/2014/main" id="{3EC4A7B7-D93E-40B4-9873-F8D97C6E2AA7}"/>
              </a:ext>
            </a:extLst>
          </p:cNvPr>
          <p:cNvSpPr txBox="1">
            <a:spLocks noChangeArrowheads="1"/>
          </p:cNvSpPr>
          <p:nvPr/>
        </p:nvSpPr>
        <p:spPr bwMode="auto">
          <a:xfrm>
            <a:off x="329939" y="1626691"/>
            <a:ext cx="11481848" cy="4955203"/>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r-FR" altLang="fr-FR" sz="2000" b="1" dirty="0">
              <a:solidFill>
                <a:srgbClr val="FF0000"/>
              </a:solidFill>
              <a:latin typeface="Comic Sans MS" panose="030F0702030302020204" pitchFamily="66" charset="0"/>
            </a:endParaRPr>
          </a:p>
          <a:p>
            <a:pPr algn="ctr"/>
            <a:r>
              <a:rPr lang="fr-FR" altLang="fr-FR" sz="2000" b="1" dirty="0">
                <a:solidFill>
                  <a:schemeClr val="accent4"/>
                </a:solidFill>
                <a:latin typeface="Comic Sans MS" panose="030F0702030302020204" pitchFamily="66" charset="0"/>
              </a:rPr>
              <a:t>« </a:t>
            </a:r>
            <a:r>
              <a:rPr lang="fr-FR" altLang="fr-FR" sz="2000" b="1" cap="all" dirty="0">
                <a:solidFill>
                  <a:schemeClr val="accent4"/>
                </a:solidFill>
                <a:latin typeface="Comic Sans MS" panose="030F0702030302020204" pitchFamily="66" charset="0"/>
              </a:rPr>
              <a:t>Le tour de piste commence au passage bas</a:t>
            </a:r>
            <a:r>
              <a:rPr lang="fr-FR" altLang="fr-FR" sz="2000" b="1" dirty="0">
                <a:solidFill>
                  <a:schemeClr val="accent4"/>
                </a:solidFill>
                <a:latin typeface="Comic Sans MS" panose="030F0702030302020204" pitchFamily="66" charset="0"/>
              </a:rPr>
              <a:t>»</a:t>
            </a:r>
          </a:p>
          <a:p>
            <a:pPr algn="ctr" eaLnBrk="1" hangingPunct="1"/>
            <a:endParaRPr lang="fr-FR" altLang="fr-FR" sz="2000" b="1" dirty="0">
              <a:solidFill>
                <a:schemeClr val="folHlink"/>
              </a:solidFill>
              <a:latin typeface="Comic Sans MS" panose="030F0702030302020204" pitchFamily="66" charset="0"/>
            </a:endParaRPr>
          </a:p>
          <a:p>
            <a:pPr algn="ctr"/>
            <a:r>
              <a:rPr lang="fr-FR" altLang="fr-FR" sz="2000" b="1" dirty="0">
                <a:latin typeface="Comic Sans MS" panose="030F0702030302020204" pitchFamily="66" charset="0"/>
              </a:rPr>
              <a:t>Vitesse: 1,45VS-Configuration conforme en fonction de la machine-ALT constante</a:t>
            </a:r>
          </a:p>
          <a:p>
            <a:pPr algn="ctr"/>
            <a:r>
              <a:rPr lang="fr-FR" altLang="fr-FR" sz="2000" b="1" dirty="0">
                <a:latin typeface="Comic Sans MS" panose="030F0702030302020204" pitchFamily="66" charset="0"/>
              </a:rPr>
              <a:t>Avion </a:t>
            </a:r>
            <a:r>
              <a:rPr lang="fr-FR" altLang="fr-FR" sz="2000" b="1" dirty="0" err="1">
                <a:latin typeface="Comic Sans MS" panose="030F0702030302020204" pitchFamily="66" charset="0"/>
              </a:rPr>
              <a:t>trimmé</a:t>
            </a:r>
            <a:endParaRPr lang="fr-FR" altLang="fr-FR" sz="2000" b="1" dirty="0">
              <a:latin typeface="Comic Sans MS" panose="030F0702030302020204" pitchFamily="66" charset="0"/>
            </a:endParaRPr>
          </a:p>
          <a:p>
            <a:pPr lvl="1">
              <a:buFontTx/>
              <a:buChar char="•"/>
            </a:pPr>
            <a:endParaRPr lang="fr-FR" altLang="fr-FR" b="1" dirty="0">
              <a:latin typeface="Comic Sans MS" panose="030F0702030302020204" pitchFamily="66" charset="0"/>
            </a:endParaRPr>
          </a:p>
          <a:p>
            <a:pPr lvl="1">
              <a:buFontTx/>
              <a:buChar char="•"/>
            </a:pPr>
            <a:r>
              <a:rPr lang="fr-FR" altLang="fr-FR" b="1" dirty="0">
                <a:latin typeface="Comic Sans MS" panose="030F0702030302020204" pitchFamily="66" charset="0"/>
              </a:rPr>
              <a:t>Le passage bas est effectué entre 100ft et 200ft de hauteur au dessus du point le plus haut de la piste ou au dessus du point de touché.</a:t>
            </a:r>
          </a:p>
          <a:p>
            <a:pPr marL="457200" lvl="1" indent="0"/>
            <a:endParaRPr lang="fr-FR" altLang="fr-FR" b="1" dirty="0">
              <a:latin typeface="Comic Sans MS" panose="030F0702030302020204" pitchFamily="66" charset="0"/>
            </a:endParaRPr>
          </a:p>
          <a:p>
            <a:pPr lvl="1">
              <a:buFontTx/>
              <a:buChar char="•"/>
            </a:pPr>
            <a:r>
              <a:rPr lang="fr-FR" altLang="fr-FR" b="1" dirty="0">
                <a:latin typeface="Comic Sans MS" panose="030F0702030302020204" pitchFamily="66" charset="0"/>
              </a:rPr>
              <a:t>Si le passage bas est effectué au dessus du point le plus haut de la piste, garder l’altitude du passage bas comme altitude de la « vent arrière »</a:t>
            </a:r>
          </a:p>
          <a:p>
            <a:pPr lvl="1">
              <a:buFontTx/>
              <a:buChar char="•"/>
            </a:pPr>
            <a:endParaRPr lang="fr-FR" altLang="fr-FR" b="1" dirty="0">
              <a:latin typeface="Comic Sans MS" panose="030F0702030302020204" pitchFamily="66" charset="0"/>
            </a:endParaRPr>
          </a:p>
          <a:p>
            <a:pPr lvl="1">
              <a:buFontTx/>
              <a:buChar char="•"/>
            </a:pPr>
            <a:r>
              <a:rPr lang="fr-FR" altLang="fr-FR" b="1" dirty="0">
                <a:latin typeface="Comic Sans MS" panose="030F0702030302020204" pitchFamily="66" charset="0"/>
              </a:rPr>
              <a:t>Si le passage bas est effectué au dessus du point de toucher, monter de 100ft pour effectuer la « vent arrière »</a:t>
            </a:r>
          </a:p>
          <a:p>
            <a:pPr marL="457200" lvl="1" indent="0"/>
            <a:endParaRPr lang="fr-FR" altLang="fr-FR" b="1" dirty="0">
              <a:solidFill>
                <a:srgbClr val="FF0000"/>
              </a:solidFill>
              <a:latin typeface="Comic Sans MS" panose="030F0702030302020204" pitchFamily="66" charset="0"/>
            </a:endParaRPr>
          </a:p>
          <a:p>
            <a:pPr marL="457200" lvl="1" indent="0"/>
            <a:r>
              <a:rPr lang="fr-FR" altLang="fr-FR" b="1" dirty="0">
                <a:solidFill>
                  <a:srgbClr val="FF0000"/>
                </a:solidFill>
                <a:latin typeface="Comic Sans MS" panose="030F0702030302020204" pitchFamily="66" charset="0"/>
              </a:rPr>
              <a:t>Attention: si la longueur de la finale est très courte, on peut être amené à prendre une altitude plus basse en vent arrière</a:t>
            </a:r>
          </a:p>
        </p:txBody>
      </p:sp>
    </p:spTree>
    <p:extLst>
      <p:ext uri="{BB962C8B-B14F-4D97-AF65-F5344CB8AC3E}">
        <p14:creationId xmlns:p14="http://schemas.microsoft.com/office/powerpoint/2010/main" val="267085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20</a:t>
            </a:fld>
            <a:endParaRPr lang="fr-FR"/>
          </a:p>
        </p:txBody>
      </p:sp>
      <p:sp>
        <p:nvSpPr>
          <p:cNvPr id="5" name="Text Box 4">
            <a:extLst>
              <a:ext uri="{FF2B5EF4-FFF2-40B4-BE49-F238E27FC236}">
                <a16:creationId xmlns:a16="http://schemas.microsoft.com/office/drawing/2014/main" id="{3EC4A7B7-D93E-40B4-9873-F8D97C6E2AA7}"/>
              </a:ext>
            </a:extLst>
          </p:cNvPr>
          <p:cNvSpPr txBox="1">
            <a:spLocks noChangeArrowheads="1"/>
          </p:cNvSpPr>
          <p:nvPr/>
        </p:nvSpPr>
        <p:spPr bwMode="auto">
          <a:xfrm>
            <a:off x="405353" y="2147807"/>
            <a:ext cx="11406433" cy="3631763"/>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r-FR" altLang="fr-FR" sz="2000" b="1" dirty="0">
              <a:solidFill>
                <a:srgbClr val="FF0000"/>
              </a:solidFill>
              <a:latin typeface="Comic Sans MS" panose="030F0702030302020204" pitchFamily="66" charset="0"/>
            </a:endParaRPr>
          </a:p>
          <a:p>
            <a:pPr algn="ctr"/>
            <a:r>
              <a:rPr lang="fr-FR" altLang="fr-FR" sz="2000" b="1" dirty="0">
                <a:solidFill>
                  <a:srgbClr val="FF0000"/>
                </a:solidFill>
                <a:latin typeface="Comic Sans MS" panose="030F0702030302020204" pitchFamily="66" charset="0"/>
              </a:rPr>
              <a:t>« LA VITESSE D’APPROCHE »</a:t>
            </a:r>
          </a:p>
          <a:p>
            <a:pPr algn="ctr" eaLnBrk="1" hangingPunct="1"/>
            <a:endParaRPr lang="fr-FR" altLang="fr-FR" sz="1200" b="1" dirty="0">
              <a:solidFill>
                <a:schemeClr val="folHlink"/>
              </a:solidFill>
              <a:latin typeface="Comic Sans MS" panose="030F0702030302020204" pitchFamily="66" charset="0"/>
            </a:endParaRPr>
          </a:p>
          <a:p>
            <a:pPr lvl="1">
              <a:buFontTx/>
              <a:buChar char="•"/>
            </a:pPr>
            <a:r>
              <a:rPr lang="fr-FR" altLang="fr-FR" sz="2000" b="1" dirty="0">
                <a:latin typeface="Comic Sans MS" panose="030F0702030302020204" pitchFamily="66" charset="0"/>
              </a:rPr>
              <a:t>LES CONTRAINTES POUR LA DETERMINER:</a:t>
            </a:r>
          </a:p>
          <a:p>
            <a:pPr marL="457200" lvl="1" indent="0"/>
            <a:endParaRPr lang="fr-FR" altLang="fr-FR" sz="2000" b="1" dirty="0">
              <a:latin typeface="Comic Sans MS" panose="030F0702030302020204" pitchFamily="66" charset="0"/>
            </a:endParaRPr>
          </a:p>
          <a:p>
            <a:pPr lvl="2">
              <a:buFontTx/>
              <a:buChar char="•"/>
            </a:pPr>
            <a:r>
              <a:rPr lang="fr-FR" altLang="fr-FR" sz="2000" b="1" dirty="0">
                <a:latin typeface="Comic Sans MS" panose="030F0702030302020204" pitchFamily="66" charset="0"/>
              </a:rPr>
              <a:t>Elle doit être au moins égale à 1,3Vs (c’est règlementaire) de la configuration (marge par rapport au décrochage)</a:t>
            </a:r>
          </a:p>
          <a:p>
            <a:pPr marL="914400" lvl="2" indent="0"/>
            <a:endParaRPr lang="fr-FR" altLang="fr-FR" sz="2000" b="1" dirty="0">
              <a:latin typeface="Comic Sans MS" panose="030F0702030302020204" pitchFamily="66" charset="0"/>
            </a:endParaRPr>
          </a:p>
          <a:p>
            <a:pPr lvl="2">
              <a:buFontTx/>
              <a:buChar char="•"/>
            </a:pPr>
            <a:r>
              <a:rPr lang="fr-FR" altLang="fr-FR" sz="2000" b="1" dirty="0">
                <a:latin typeface="Comic Sans MS" panose="030F0702030302020204" pitchFamily="66" charset="0"/>
              </a:rPr>
              <a:t>A cette vitesse, le moteur doit pouvoir fournir des taux d’accélération et de décélération satisfaisants (pour revenir rapidement sur le plan de descente si nécessaire). Si ce n’est pas le cas, il faut prendre une VAPP un peu plus forte</a:t>
            </a:r>
          </a:p>
          <a:p>
            <a:pPr marL="914400" lvl="2" indent="0"/>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218909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21</a:t>
            </a:fld>
            <a:endParaRPr lang="fr-FR"/>
          </a:p>
        </p:txBody>
      </p:sp>
      <p:sp>
        <p:nvSpPr>
          <p:cNvPr id="5" name="Text Box 4">
            <a:extLst>
              <a:ext uri="{FF2B5EF4-FFF2-40B4-BE49-F238E27FC236}">
                <a16:creationId xmlns:a16="http://schemas.microsoft.com/office/drawing/2014/main" id="{3EC4A7B7-D93E-40B4-9873-F8D97C6E2AA7}"/>
              </a:ext>
            </a:extLst>
          </p:cNvPr>
          <p:cNvSpPr txBox="1">
            <a:spLocks noChangeArrowheads="1"/>
          </p:cNvSpPr>
          <p:nvPr/>
        </p:nvSpPr>
        <p:spPr bwMode="auto">
          <a:xfrm>
            <a:off x="405353" y="1280541"/>
            <a:ext cx="11406433" cy="5170646"/>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r-FR" altLang="fr-FR" sz="2000" b="1" dirty="0">
              <a:solidFill>
                <a:srgbClr val="FF0000"/>
              </a:solidFill>
              <a:latin typeface="Comic Sans MS" panose="030F0702030302020204" pitchFamily="66" charset="0"/>
            </a:endParaRPr>
          </a:p>
          <a:p>
            <a:pPr algn="ctr"/>
            <a:r>
              <a:rPr lang="fr-FR" altLang="fr-FR" sz="2000" b="1" dirty="0">
                <a:solidFill>
                  <a:srgbClr val="FF0000"/>
                </a:solidFill>
                <a:latin typeface="Comic Sans MS" panose="030F0702030302020204" pitchFamily="66" charset="0"/>
              </a:rPr>
              <a:t>« LA VITESSE D’APPROCHE »</a:t>
            </a:r>
          </a:p>
          <a:p>
            <a:pPr algn="ctr" eaLnBrk="1" hangingPunct="1"/>
            <a:endParaRPr lang="fr-FR" altLang="fr-FR" sz="1200" b="1" dirty="0">
              <a:solidFill>
                <a:schemeClr val="folHlink"/>
              </a:solidFill>
              <a:latin typeface="Comic Sans MS" panose="030F0702030302020204" pitchFamily="66" charset="0"/>
            </a:endParaRPr>
          </a:p>
          <a:p>
            <a:pPr marL="914400" lvl="2" indent="0"/>
            <a:endParaRPr lang="fr-FR" altLang="fr-FR" b="1" dirty="0">
              <a:latin typeface="Comic Sans MS" panose="030F0702030302020204" pitchFamily="66" charset="0"/>
            </a:endParaRPr>
          </a:p>
          <a:p>
            <a:pPr lvl="2">
              <a:buFontTx/>
              <a:buChar char="•"/>
            </a:pPr>
            <a:r>
              <a:rPr lang="fr-FR" altLang="fr-FR" sz="2000" b="1" dirty="0">
                <a:latin typeface="Comic Sans MS" panose="030F0702030302020204" pitchFamily="66" charset="0"/>
              </a:rPr>
              <a:t>Elle est fonction de la pente de la piste (pour un Mousquetaire, on peut procéder comme ci-après):</a:t>
            </a:r>
          </a:p>
          <a:p>
            <a:pPr marL="914400" lvl="2" indent="0"/>
            <a:endParaRPr lang="fr-FR" altLang="fr-FR" sz="2000" b="1" dirty="0">
              <a:latin typeface="Comic Sans MS" panose="030F0702030302020204" pitchFamily="66" charset="0"/>
            </a:endParaRPr>
          </a:p>
          <a:p>
            <a:pPr lvl="3">
              <a:buFontTx/>
              <a:buChar char="•"/>
            </a:pPr>
            <a:r>
              <a:rPr lang="fr-FR" altLang="fr-FR" sz="2000" b="1" dirty="0">
                <a:latin typeface="Comic Sans MS" panose="030F0702030302020204" pitchFamily="66" charset="0"/>
              </a:rPr>
              <a:t>Pour des pentes de piste inférieures à 10%, on n’apporte pas de correction à VAPP (à discuter)</a:t>
            </a:r>
          </a:p>
          <a:p>
            <a:pPr marL="1371600" lvl="3" indent="0"/>
            <a:endParaRPr lang="fr-FR" altLang="fr-FR" sz="2000" b="1" dirty="0">
              <a:latin typeface="Comic Sans MS" panose="030F0702030302020204" pitchFamily="66" charset="0"/>
            </a:endParaRPr>
          </a:p>
          <a:p>
            <a:pPr lvl="3">
              <a:buFontTx/>
              <a:buChar char="•"/>
            </a:pPr>
            <a:r>
              <a:rPr lang="fr-FR" altLang="fr-FR" sz="2000" b="1" dirty="0">
                <a:latin typeface="Comic Sans MS" panose="030F0702030302020204" pitchFamily="66" charset="0"/>
              </a:rPr>
              <a:t>Pour des pentes de piste supérieures à 10%, on augmente la VAPP de 1km/h à chaque pourcent au dessus de 10% (à discuter). Ceci garanti (dans des conditions idéales) que la vitesse au touché des roues sera au dessus de la vitesse de décrochage. </a:t>
            </a:r>
            <a:r>
              <a:rPr lang="fr-FR" altLang="fr-FR" sz="2000" b="1" dirty="0">
                <a:solidFill>
                  <a:srgbClr val="FF0000"/>
                </a:solidFill>
                <a:latin typeface="Comic Sans MS" panose="030F0702030302020204" pitchFamily="66" charset="0"/>
              </a:rPr>
              <a:t>Attention: toutes choses étant parfaites par ailleurs, il faut ne pas mettre le moteur au ralenti trop tôt, sinon on risque d’arriver au décrochage avant le toucher des roues!</a:t>
            </a:r>
            <a:endParaRPr lang="fr-FR" altLang="fr-FR" sz="2000" b="1" dirty="0">
              <a:latin typeface="Comic Sans MS" panose="030F0702030302020204" pitchFamily="66" charset="0"/>
            </a:endParaRPr>
          </a:p>
          <a:p>
            <a:pPr marL="1371600" lvl="3" indent="0"/>
            <a:r>
              <a:rPr lang="fr-FR" altLang="fr-FR" sz="2000" b="1" dirty="0">
                <a:latin typeface="Comic Sans MS" panose="030F0702030302020204" pitchFamily="66" charset="0"/>
              </a:rPr>
              <a:t>  </a:t>
            </a:r>
          </a:p>
        </p:txBody>
      </p:sp>
    </p:spTree>
    <p:extLst>
      <p:ext uri="{BB962C8B-B14F-4D97-AF65-F5344CB8AC3E}">
        <p14:creationId xmlns:p14="http://schemas.microsoft.com/office/powerpoint/2010/main" val="34560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22</a:t>
            </a:fld>
            <a:endParaRPr lang="fr-FR"/>
          </a:p>
        </p:txBody>
      </p:sp>
      <p:sp>
        <p:nvSpPr>
          <p:cNvPr id="5" name="Text Box 4">
            <a:extLst>
              <a:ext uri="{FF2B5EF4-FFF2-40B4-BE49-F238E27FC236}">
                <a16:creationId xmlns:a16="http://schemas.microsoft.com/office/drawing/2014/main" id="{3EC4A7B7-D93E-40B4-9873-F8D97C6E2AA7}"/>
              </a:ext>
            </a:extLst>
          </p:cNvPr>
          <p:cNvSpPr txBox="1">
            <a:spLocks noChangeArrowheads="1"/>
          </p:cNvSpPr>
          <p:nvPr/>
        </p:nvSpPr>
        <p:spPr bwMode="auto">
          <a:xfrm>
            <a:off x="1" y="1280541"/>
            <a:ext cx="12191999" cy="4985980"/>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r-FR" altLang="fr-FR" sz="2000" b="1" dirty="0">
              <a:solidFill>
                <a:srgbClr val="FF0000"/>
              </a:solidFill>
              <a:latin typeface="Comic Sans MS" panose="030F0702030302020204" pitchFamily="66" charset="0"/>
            </a:endParaRPr>
          </a:p>
          <a:p>
            <a:pPr algn="ctr"/>
            <a:r>
              <a:rPr lang="fr-FR" altLang="fr-FR" sz="2000" b="1" dirty="0">
                <a:solidFill>
                  <a:srgbClr val="FF0000"/>
                </a:solidFill>
                <a:latin typeface="Comic Sans MS" panose="030F0702030302020204" pitchFamily="66" charset="0"/>
              </a:rPr>
              <a:t>« LA VITESSE D’APPROCHE »</a:t>
            </a:r>
          </a:p>
          <a:p>
            <a:pPr algn="ctr"/>
            <a:endParaRPr lang="fr-FR" altLang="fr-FR" sz="2000" b="1" dirty="0">
              <a:solidFill>
                <a:srgbClr val="FF0000"/>
              </a:solidFill>
              <a:latin typeface="Comic Sans MS" panose="030F0702030302020204" pitchFamily="66" charset="0"/>
            </a:endParaRPr>
          </a:p>
          <a:p>
            <a:pPr algn="ctr" eaLnBrk="1" hangingPunct="1"/>
            <a:endParaRPr lang="fr-FR" altLang="fr-FR" sz="1200" b="1" dirty="0">
              <a:solidFill>
                <a:schemeClr val="folHlink"/>
              </a:solidFill>
              <a:latin typeface="Comic Sans MS" panose="030F0702030302020204" pitchFamily="66" charset="0"/>
            </a:endParaRPr>
          </a:p>
          <a:p>
            <a:pPr lvl="1">
              <a:buFontTx/>
              <a:buChar char="•"/>
            </a:pPr>
            <a:r>
              <a:rPr lang="fr-FR" altLang="fr-FR" b="1" dirty="0">
                <a:latin typeface="Comic Sans MS" panose="030F0702030302020204" pitchFamily="66" charset="0"/>
              </a:rPr>
              <a:t>LES CONTRAINTES POUR LA DETERMINER:</a:t>
            </a:r>
          </a:p>
          <a:p>
            <a:pPr marL="457200" lvl="1" indent="0"/>
            <a:endParaRPr lang="fr-FR" altLang="fr-FR" sz="1200" b="1" dirty="0">
              <a:latin typeface="Comic Sans MS" panose="030F0702030302020204" pitchFamily="66" charset="0"/>
            </a:endParaRPr>
          </a:p>
          <a:p>
            <a:pPr lvl="2">
              <a:buFontTx/>
              <a:buChar char="•"/>
            </a:pPr>
            <a:r>
              <a:rPr lang="fr-FR" altLang="fr-FR" b="1" dirty="0">
                <a:latin typeface="Comic Sans MS" panose="030F0702030302020204" pitchFamily="66" charset="0"/>
              </a:rPr>
              <a:t>Se rappeler que la VAPP est une vitesse indiquée qu’il faudra traduire en VP puis VS (Vitesse Sol) pour le calcul de la vitesse verticale (en remise des gaz) et les performances d’atterrissage</a:t>
            </a:r>
          </a:p>
          <a:p>
            <a:pPr marL="914400" lvl="2" indent="0"/>
            <a:endParaRPr lang="fr-FR" altLang="fr-FR" b="1" dirty="0">
              <a:latin typeface="Comic Sans MS" panose="030F0702030302020204" pitchFamily="66" charset="0"/>
            </a:endParaRPr>
          </a:p>
          <a:p>
            <a:pPr lvl="2">
              <a:buFontTx/>
              <a:buChar char="•"/>
            </a:pPr>
            <a:r>
              <a:rPr lang="fr-FR" altLang="fr-FR" b="1" dirty="0">
                <a:latin typeface="Comic Sans MS" panose="030F0702030302020204" pitchFamily="66" charset="0"/>
              </a:rPr>
              <a:t>La VAPP est augmentée en turbulence (se limiter à 20km/h d’augmentation), Cette augmentation sera à réduire éventuellement à l’approche de l’arrondi en fonction de la turbulence).</a:t>
            </a:r>
          </a:p>
          <a:p>
            <a:pPr marL="914400" lvl="2" indent="0"/>
            <a:endParaRPr lang="fr-FR" altLang="fr-FR" b="1" dirty="0">
              <a:latin typeface="Comic Sans MS" panose="030F0702030302020204" pitchFamily="66" charset="0"/>
            </a:endParaRPr>
          </a:p>
          <a:p>
            <a:pPr lvl="2">
              <a:buFontTx/>
              <a:buChar char="•"/>
            </a:pPr>
            <a:r>
              <a:rPr lang="fr-FR" altLang="fr-FR" b="1" dirty="0">
                <a:latin typeface="Comic Sans MS" panose="030F0702030302020204" pitchFamily="66" charset="0"/>
              </a:rPr>
              <a:t>Il faut vérifier (préparation de mission) que la distance d’atterrissage est compatible avec la VAPP ainsi calculée</a:t>
            </a:r>
          </a:p>
          <a:p>
            <a:pPr marL="914400" lvl="2" indent="0"/>
            <a:endParaRPr lang="fr-FR" altLang="fr-FR" b="1" dirty="0">
              <a:latin typeface="Comic Sans MS" panose="030F0702030302020204" pitchFamily="66" charset="0"/>
            </a:endParaRPr>
          </a:p>
          <a:p>
            <a:pPr lvl="2">
              <a:buFontTx/>
              <a:buChar char="•"/>
            </a:pPr>
            <a:r>
              <a:rPr lang="fr-FR" altLang="fr-FR" b="1" dirty="0">
                <a:latin typeface="Comic Sans MS" panose="030F0702030302020204" pitchFamily="66" charset="0"/>
              </a:rPr>
              <a:t>Vérifier qu’avec les éléments obtenus pendant la reconnaissance et le début de l’approche, le décollage reste possible (par exemple le décollage ne sera pas possible à cause du vent arrière)</a:t>
            </a:r>
          </a:p>
          <a:p>
            <a:pPr marL="914400" lvl="2" indent="0"/>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93677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23</a:t>
            </a:fld>
            <a:endParaRPr lang="fr-FR"/>
          </a:p>
        </p:txBody>
      </p:sp>
      <p:sp>
        <p:nvSpPr>
          <p:cNvPr id="5" name="Text Box 4">
            <a:extLst>
              <a:ext uri="{FF2B5EF4-FFF2-40B4-BE49-F238E27FC236}">
                <a16:creationId xmlns:a16="http://schemas.microsoft.com/office/drawing/2014/main" id="{3EC4A7B7-D93E-40B4-9873-F8D97C6E2AA7}"/>
              </a:ext>
            </a:extLst>
          </p:cNvPr>
          <p:cNvSpPr txBox="1">
            <a:spLocks noChangeArrowheads="1"/>
          </p:cNvSpPr>
          <p:nvPr/>
        </p:nvSpPr>
        <p:spPr bwMode="auto">
          <a:xfrm>
            <a:off x="671844" y="1673622"/>
            <a:ext cx="10887985" cy="4801314"/>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fr-FR" sz="2000" b="1" dirty="0">
                <a:solidFill>
                  <a:srgbClr val="FF0000"/>
                </a:solidFill>
                <a:latin typeface="Comic Sans MS" panose="030F0702030302020204" pitchFamily="66" charset="0"/>
              </a:rPr>
              <a:t>« LA PENTE DE L’APPROCHE »</a:t>
            </a:r>
          </a:p>
          <a:p>
            <a:pPr algn="ctr" eaLnBrk="1" hangingPunct="1"/>
            <a:endParaRPr lang="fr-FR" altLang="fr-FR" sz="1600" b="1" dirty="0">
              <a:solidFill>
                <a:schemeClr val="folHlink"/>
              </a:solidFill>
              <a:latin typeface="Comic Sans MS" panose="030F0702030302020204" pitchFamily="66" charset="0"/>
            </a:endParaRPr>
          </a:p>
          <a:p>
            <a:pPr lvl="1">
              <a:buFontTx/>
              <a:buChar char="•"/>
            </a:pPr>
            <a:r>
              <a:rPr lang="fr-FR" altLang="fr-FR" b="1" dirty="0">
                <a:latin typeface="Comic Sans MS" panose="030F0702030302020204" pitchFamily="66" charset="0"/>
              </a:rPr>
              <a:t>En théorie, elle se veut égale à la Pente moteur au ralenti moins la Pente moteur au plein gaz, le tout divisé par deux: Exemple: pente nulle au plein gaz et -6° moteur au ralenti font une pente moyenne de -3° (-5%)</a:t>
            </a:r>
          </a:p>
          <a:p>
            <a:pPr marL="457200" lvl="1" indent="0"/>
            <a:endParaRPr lang="fr-FR" altLang="fr-FR" b="1" dirty="0">
              <a:latin typeface="Comic Sans MS" panose="030F0702030302020204" pitchFamily="66" charset="0"/>
            </a:endParaRPr>
          </a:p>
          <a:p>
            <a:pPr lvl="1">
              <a:buFontTx/>
              <a:buChar char="•"/>
            </a:pPr>
            <a:r>
              <a:rPr lang="fr-FR" altLang="fr-FR" b="1" dirty="0">
                <a:latin typeface="Comic Sans MS" panose="030F0702030302020204" pitchFamily="66" charset="0"/>
              </a:rPr>
              <a:t>En pratique, on prend des pentes de descente entre 4% et 7% (</a:t>
            </a:r>
            <a:r>
              <a:rPr lang="fr-FR" altLang="fr-FR" b="1" dirty="0" err="1">
                <a:latin typeface="Comic Sans MS" panose="030F0702030302020204" pitchFamily="66" charset="0"/>
              </a:rPr>
              <a:t>vario</a:t>
            </a:r>
            <a:r>
              <a:rPr lang="fr-FR" altLang="fr-FR" b="1" dirty="0">
                <a:latin typeface="Comic Sans MS" panose="030F0702030302020204" pitchFamily="66" charset="0"/>
              </a:rPr>
              <a:t> entre 260ft/min et 520ft/min   pour une vitesse sol de 120km/h=65kt)</a:t>
            </a:r>
          </a:p>
          <a:p>
            <a:pPr marL="457200" lvl="1" indent="0"/>
            <a:endParaRPr lang="fr-FR" altLang="fr-FR" b="1" dirty="0">
              <a:latin typeface="Comic Sans MS" panose="030F0702030302020204" pitchFamily="66" charset="0"/>
            </a:endParaRPr>
          </a:p>
          <a:p>
            <a:pPr lvl="1">
              <a:buFontTx/>
              <a:buChar char="•"/>
            </a:pPr>
            <a:r>
              <a:rPr lang="fr-FR" altLang="fr-FR" b="1" dirty="0">
                <a:latin typeface="Comic Sans MS" panose="030F0702030302020204" pitchFamily="66" charset="0"/>
              </a:rPr>
              <a:t>Elle varie avec l’altitude: prendre 1% de pente en plus tous les 3000ft (perte de puissance moteur avec l’altitude)</a:t>
            </a:r>
          </a:p>
          <a:p>
            <a:pPr marL="457200" lvl="1" indent="0"/>
            <a:endParaRPr lang="fr-FR" altLang="fr-FR" b="1" dirty="0">
              <a:latin typeface="Comic Sans MS" panose="030F0702030302020204" pitchFamily="66" charset="0"/>
            </a:endParaRPr>
          </a:p>
          <a:p>
            <a:pPr lvl="1">
              <a:buFontTx/>
              <a:buChar char="•"/>
            </a:pPr>
            <a:r>
              <a:rPr lang="fr-FR" altLang="fr-FR" b="1" dirty="0">
                <a:latin typeface="Comic Sans MS" panose="030F0702030302020204" pitchFamily="66" charset="0"/>
              </a:rPr>
              <a:t>Les avions «fins» approchent à des pentes plus faibles</a:t>
            </a:r>
          </a:p>
          <a:p>
            <a:pPr marL="457200" lvl="1" indent="0"/>
            <a:endParaRPr lang="fr-FR" altLang="fr-FR" b="1" dirty="0">
              <a:latin typeface="Comic Sans MS" panose="030F0702030302020204" pitchFamily="66" charset="0"/>
            </a:endParaRPr>
          </a:p>
          <a:p>
            <a:pPr lvl="1">
              <a:buFontTx/>
              <a:buChar char="•"/>
            </a:pPr>
            <a:r>
              <a:rPr lang="fr-FR" altLang="fr-FR" b="1" dirty="0">
                <a:latin typeface="Comic Sans MS" panose="030F0702030302020204" pitchFamily="66" charset="0"/>
              </a:rPr>
              <a:t>Eviter les </a:t>
            </a:r>
            <a:r>
              <a:rPr lang="fr-FR" altLang="fr-FR" b="1" dirty="0" err="1">
                <a:latin typeface="Comic Sans MS" panose="030F0702030302020204" pitchFamily="66" charset="0"/>
              </a:rPr>
              <a:t>varios</a:t>
            </a:r>
            <a:r>
              <a:rPr lang="fr-FR" altLang="fr-FR" b="1" dirty="0">
                <a:latin typeface="Comic Sans MS" panose="030F0702030302020204" pitchFamily="66" charset="0"/>
              </a:rPr>
              <a:t> faibles, car il s’en déduit des imprécisions du point de toucher</a:t>
            </a:r>
          </a:p>
          <a:p>
            <a:pPr marL="457200" lvl="1" indent="0"/>
            <a:endParaRPr lang="fr-FR" altLang="fr-FR" b="1" dirty="0">
              <a:latin typeface="Comic Sans MS" panose="030F0702030302020204" pitchFamily="66" charset="0"/>
            </a:endParaRPr>
          </a:p>
          <a:p>
            <a:pPr lvl="1">
              <a:buFontTx/>
              <a:buChar char="•"/>
            </a:pPr>
            <a:r>
              <a:rPr lang="fr-FR" altLang="fr-FR" b="1" dirty="0">
                <a:latin typeface="Comic Sans MS" panose="030F0702030302020204" pitchFamily="66" charset="0"/>
              </a:rPr>
              <a:t>Vent de face, on augmente le plan de descente. Avec du vent arrière, on le diminue</a:t>
            </a:r>
          </a:p>
        </p:txBody>
      </p:sp>
    </p:spTree>
    <p:extLst>
      <p:ext uri="{BB962C8B-B14F-4D97-AF65-F5344CB8AC3E}">
        <p14:creationId xmlns:p14="http://schemas.microsoft.com/office/powerpoint/2010/main" val="380009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24</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377072" y="1274867"/>
            <a:ext cx="11472421"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STABILISATION DE L’ALTITUDE AVANT DESCENTE FINALE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405353" y="1748457"/>
            <a:ext cx="11472420" cy="3139321"/>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Pour certains avions, il est préférable de ne pas sortir tous les volets en finale. Dans ce cas, le suivi de la vitesse est plus facile et les mouvements avion diminués en turbulence. Tenir compte de la correction à apporter à VAPP</a:t>
            </a:r>
          </a:p>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Altitude constante</a:t>
            </a:r>
          </a:p>
          <a:p>
            <a:pPr>
              <a:buFontTx/>
              <a:buChar char="•"/>
            </a:pPr>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Avion </a:t>
            </a:r>
            <a:r>
              <a:rPr lang="fr-FR" altLang="fr-FR" b="1" dirty="0" err="1">
                <a:latin typeface="Comic Sans MS" panose="030F0702030302020204" pitchFamily="66" charset="0"/>
              </a:rPr>
              <a:t>trimmé</a:t>
            </a:r>
            <a:endParaRPr lang="fr-FR" altLang="fr-FR" b="1" dirty="0">
              <a:latin typeface="Comic Sans MS" panose="030F0702030302020204" pitchFamily="66" charset="0"/>
            </a:endParaRPr>
          </a:p>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Vitesse: celle choisie pour débuter la descente finale</a:t>
            </a:r>
          </a:p>
          <a:p>
            <a:endParaRPr lang="fr-FR" altLang="fr-FR" b="1" dirty="0">
              <a:latin typeface="Comic Sans MS" panose="030F0702030302020204" pitchFamily="66" charset="0"/>
            </a:endParaRPr>
          </a:p>
        </p:txBody>
      </p:sp>
      <p:sp>
        <p:nvSpPr>
          <p:cNvPr id="7" name="Text Box 5">
            <a:extLst>
              <a:ext uri="{FF2B5EF4-FFF2-40B4-BE49-F238E27FC236}">
                <a16:creationId xmlns:a16="http://schemas.microsoft.com/office/drawing/2014/main" id="{94EEE35C-59D6-49BF-8238-38C3DECB2DFD}"/>
              </a:ext>
            </a:extLst>
          </p:cNvPr>
          <p:cNvSpPr txBox="1">
            <a:spLocks noChangeArrowheads="1"/>
          </p:cNvSpPr>
          <p:nvPr/>
        </p:nvSpPr>
        <p:spPr bwMode="auto">
          <a:xfrm>
            <a:off x="377072" y="4989538"/>
            <a:ext cx="11519555"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APPROCHE FINALE</a:t>
            </a:r>
          </a:p>
        </p:txBody>
      </p:sp>
      <p:sp>
        <p:nvSpPr>
          <p:cNvPr id="8" name="Text Box 4">
            <a:extLst>
              <a:ext uri="{FF2B5EF4-FFF2-40B4-BE49-F238E27FC236}">
                <a16:creationId xmlns:a16="http://schemas.microsoft.com/office/drawing/2014/main" id="{C6BCD0A1-BA4F-47BC-A8D8-98C185DF360A}"/>
              </a:ext>
            </a:extLst>
          </p:cNvPr>
          <p:cNvSpPr txBox="1">
            <a:spLocks noChangeArrowheads="1"/>
          </p:cNvSpPr>
          <p:nvPr/>
        </p:nvSpPr>
        <p:spPr bwMode="auto">
          <a:xfrm>
            <a:off x="386500" y="5521146"/>
            <a:ext cx="11491274" cy="1200329"/>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Configuration de l’avion établie</a:t>
            </a:r>
          </a:p>
          <a:p>
            <a:pPr>
              <a:buFontTx/>
              <a:buChar char="•"/>
            </a:pPr>
            <a:r>
              <a:rPr lang="fr-FR" altLang="fr-FR" b="1" dirty="0">
                <a:latin typeface="Comic Sans MS" panose="030F0702030302020204" pitchFamily="66" charset="0"/>
              </a:rPr>
              <a:t>Maintenir le plan et l’axe de descente jusqu’à l’arrondi (début de la phase d’atterrissage)</a:t>
            </a:r>
          </a:p>
          <a:p>
            <a:pPr algn="ctr" eaLnBrk="1" hangingPunct="1"/>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351482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25</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197963" y="1230345"/>
            <a:ext cx="11840066"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STABILISATION DE L’ALTITUDE AVANT DESCENTE FINALE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197963" y="1783657"/>
            <a:ext cx="11830639" cy="3139321"/>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fr-FR" altLang="fr-FR" b="1" dirty="0">
                <a:latin typeface="Comic Sans MS" panose="030F0702030302020204" pitchFamily="66" charset="0"/>
              </a:rPr>
              <a:t>Allumer les phares d’atterrissage</a:t>
            </a:r>
          </a:p>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Pas d’atterrissage s’il y a des mouvements plateforme en cours</a:t>
            </a:r>
          </a:p>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Ne pas débuter l’approche finale si l’avion est franchement au dessus du plan d’approche</a:t>
            </a:r>
          </a:p>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Faire un palier le plus stable possible en altitude et en vitesse pour bien visualiser le début de descente</a:t>
            </a:r>
          </a:p>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Lorsque la pente de descente est atteinte (le repère choisi arrive sur le point d’aboutissement), prendre l’assiette, la configuration, la motorisation et la vitesse finale</a:t>
            </a:r>
          </a:p>
        </p:txBody>
      </p:sp>
      <p:sp>
        <p:nvSpPr>
          <p:cNvPr id="7" name="Text Box 5">
            <a:extLst>
              <a:ext uri="{FF2B5EF4-FFF2-40B4-BE49-F238E27FC236}">
                <a16:creationId xmlns:a16="http://schemas.microsoft.com/office/drawing/2014/main" id="{94EEE35C-59D6-49BF-8238-38C3DECB2DFD}"/>
              </a:ext>
            </a:extLst>
          </p:cNvPr>
          <p:cNvSpPr txBox="1">
            <a:spLocks noChangeArrowheads="1"/>
          </p:cNvSpPr>
          <p:nvPr/>
        </p:nvSpPr>
        <p:spPr bwMode="auto">
          <a:xfrm>
            <a:off x="207390" y="5013411"/>
            <a:ext cx="11858919"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APPROCHE FINALE</a:t>
            </a:r>
          </a:p>
        </p:txBody>
      </p:sp>
      <p:sp>
        <p:nvSpPr>
          <p:cNvPr id="8" name="Text Box 4">
            <a:extLst>
              <a:ext uri="{FF2B5EF4-FFF2-40B4-BE49-F238E27FC236}">
                <a16:creationId xmlns:a16="http://schemas.microsoft.com/office/drawing/2014/main" id="{C6BCD0A1-BA4F-47BC-A8D8-98C185DF360A}"/>
              </a:ext>
            </a:extLst>
          </p:cNvPr>
          <p:cNvSpPr txBox="1">
            <a:spLocks noChangeArrowheads="1"/>
          </p:cNvSpPr>
          <p:nvPr/>
        </p:nvSpPr>
        <p:spPr bwMode="auto">
          <a:xfrm>
            <a:off x="179109" y="5469411"/>
            <a:ext cx="11896627" cy="1200329"/>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Configuration de l’avion établie</a:t>
            </a:r>
          </a:p>
          <a:p>
            <a:pPr>
              <a:buFontTx/>
              <a:buChar char="•"/>
            </a:pPr>
            <a:r>
              <a:rPr lang="fr-FR" altLang="fr-FR" b="1" dirty="0">
                <a:latin typeface="Comic Sans MS" panose="030F0702030302020204" pitchFamily="66" charset="0"/>
              </a:rPr>
              <a:t>Maintenir le plan et l’axe de descente jusqu’à l’arrondi (début de la phase d’atterrissage)</a:t>
            </a:r>
          </a:p>
          <a:p>
            <a:pPr algn="ctr" eaLnBrk="1" hangingPunct="1"/>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112766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26</a:t>
            </a:fld>
            <a:endParaRPr lang="fr-FR"/>
          </a:p>
        </p:txBody>
      </p:sp>
      <p:sp>
        <p:nvSpPr>
          <p:cNvPr id="7" name="Text Box 5">
            <a:extLst>
              <a:ext uri="{FF2B5EF4-FFF2-40B4-BE49-F238E27FC236}">
                <a16:creationId xmlns:a16="http://schemas.microsoft.com/office/drawing/2014/main" id="{94EEE35C-59D6-49BF-8238-38C3DECB2DFD}"/>
              </a:ext>
            </a:extLst>
          </p:cNvPr>
          <p:cNvSpPr txBox="1">
            <a:spLocks noChangeArrowheads="1"/>
          </p:cNvSpPr>
          <p:nvPr/>
        </p:nvSpPr>
        <p:spPr bwMode="auto">
          <a:xfrm>
            <a:off x="490194" y="1355811"/>
            <a:ext cx="11104775"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APPROCHE FINALE</a:t>
            </a:r>
          </a:p>
        </p:txBody>
      </p:sp>
      <p:sp>
        <p:nvSpPr>
          <p:cNvPr id="8" name="Text Box 4">
            <a:extLst>
              <a:ext uri="{FF2B5EF4-FFF2-40B4-BE49-F238E27FC236}">
                <a16:creationId xmlns:a16="http://schemas.microsoft.com/office/drawing/2014/main" id="{C6BCD0A1-BA4F-47BC-A8D8-98C185DF360A}"/>
              </a:ext>
            </a:extLst>
          </p:cNvPr>
          <p:cNvSpPr txBox="1">
            <a:spLocks noChangeArrowheads="1"/>
          </p:cNvSpPr>
          <p:nvPr/>
        </p:nvSpPr>
        <p:spPr bwMode="auto">
          <a:xfrm>
            <a:off x="1" y="5299728"/>
            <a:ext cx="12191999" cy="1200329"/>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Configuration de l’avion établie</a:t>
            </a:r>
          </a:p>
          <a:p>
            <a:pPr>
              <a:buFontTx/>
              <a:buChar char="•"/>
            </a:pPr>
            <a:r>
              <a:rPr lang="fr-FR" altLang="fr-FR" b="1" dirty="0">
                <a:latin typeface="Comic Sans MS" panose="030F0702030302020204" pitchFamily="66" charset="0"/>
              </a:rPr>
              <a:t>Maintenir le plan et l’axe de descente jusqu’à l’arrondi (début de la phase d’atterrissage)</a:t>
            </a:r>
          </a:p>
          <a:p>
            <a:pPr algn="ctr" eaLnBrk="1" hangingPunct="1"/>
            <a:endParaRPr lang="fr-FR" altLang="fr-FR" b="1" dirty="0">
              <a:latin typeface="Comic Sans MS" panose="030F0702030302020204" pitchFamily="66" charset="0"/>
            </a:endParaRPr>
          </a:p>
        </p:txBody>
      </p:sp>
      <p:pic>
        <p:nvPicPr>
          <p:cNvPr id="2" name="Image 1">
            <a:extLst>
              <a:ext uri="{FF2B5EF4-FFF2-40B4-BE49-F238E27FC236}">
                <a16:creationId xmlns:a16="http://schemas.microsoft.com/office/drawing/2014/main" id="{04E25B24-1080-4403-834D-435CC6BFA68B}"/>
              </a:ext>
            </a:extLst>
          </p:cNvPr>
          <p:cNvPicPr>
            <a:picLocks noChangeAspect="1"/>
          </p:cNvPicPr>
          <p:nvPr/>
        </p:nvPicPr>
        <p:blipFill>
          <a:blip r:embed="rId2"/>
          <a:stretch>
            <a:fillRect/>
          </a:stretch>
        </p:blipFill>
        <p:spPr>
          <a:xfrm>
            <a:off x="343375" y="2768170"/>
            <a:ext cx="2080181" cy="1560136"/>
          </a:xfrm>
          <a:prstGeom prst="rect">
            <a:avLst/>
          </a:prstGeom>
        </p:spPr>
      </p:pic>
      <p:pic>
        <p:nvPicPr>
          <p:cNvPr id="3" name="Image 2">
            <a:extLst>
              <a:ext uri="{FF2B5EF4-FFF2-40B4-BE49-F238E27FC236}">
                <a16:creationId xmlns:a16="http://schemas.microsoft.com/office/drawing/2014/main" id="{5A5B21ED-74F4-470D-8907-84AC7B1D2907}"/>
              </a:ext>
            </a:extLst>
          </p:cNvPr>
          <p:cNvPicPr>
            <a:picLocks noChangeAspect="1"/>
          </p:cNvPicPr>
          <p:nvPr/>
        </p:nvPicPr>
        <p:blipFill>
          <a:blip r:embed="rId3"/>
          <a:stretch>
            <a:fillRect/>
          </a:stretch>
        </p:blipFill>
        <p:spPr>
          <a:xfrm>
            <a:off x="2533973" y="2770227"/>
            <a:ext cx="2077040" cy="1557780"/>
          </a:xfrm>
          <a:prstGeom prst="rect">
            <a:avLst/>
          </a:prstGeom>
        </p:spPr>
      </p:pic>
      <p:pic>
        <p:nvPicPr>
          <p:cNvPr id="9" name="Image 8">
            <a:extLst>
              <a:ext uri="{FF2B5EF4-FFF2-40B4-BE49-F238E27FC236}">
                <a16:creationId xmlns:a16="http://schemas.microsoft.com/office/drawing/2014/main" id="{5F4923BC-4D46-48D5-A838-7D58EF52AE07}"/>
              </a:ext>
            </a:extLst>
          </p:cNvPr>
          <p:cNvPicPr>
            <a:picLocks noChangeAspect="1"/>
          </p:cNvPicPr>
          <p:nvPr/>
        </p:nvPicPr>
        <p:blipFill>
          <a:blip r:embed="rId4"/>
          <a:stretch>
            <a:fillRect/>
          </a:stretch>
        </p:blipFill>
        <p:spPr>
          <a:xfrm>
            <a:off x="4743856" y="2772384"/>
            <a:ext cx="2075234" cy="1556426"/>
          </a:xfrm>
          <a:prstGeom prst="rect">
            <a:avLst/>
          </a:prstGeom>
        </p:spPr>
      </p:pic>
      <p:pic>
        <p:nvPicPr>
          <p:cNvPr id="10" name="Image 9">
            <a:extLst>
              <a:ext uri="{FF2B5EF4-FFF2-40B4-BE49-F238E27FC236}">
                <a16:creationId xmlns:a16="http://schemas.microsoft.com/office/drawing/2014/main" id="{F5BC2C12-260B-49DB-B6A0-FA636F9B2607}"/>
              </a:ext>
            </a:extLst>
          </p:cNvPr>
          <p:cNvPicPr>
            <a:picLocks noChangeAspect="1"/>
          </p:cNvPicPr>
          <p:nvPr/>
        </p:nvPicPr>
        <p:blipFill>
          <a:blip r:embed="rId5"/>
          <a:stretch>
            <a:fillRect/>
          </a:stretch>
        </p:blipFill>
        <p:spPr>
          <a:xfrm>
            <a:off x="6922851" y="2684835"/>
            <a:ext cx="2191965" cy="1643974"/>
          </a:xfrm>
          <a:prstGeom prst="rect">
            <a:avLst/>
          </a:prstGeom>
        </p:spPr>
      </p:pic>
      <p:pic>
        <p:nvPicPr>
          <p:cNvPr id="11" name="Image 10">
            <a:extLst>
              <a:ext uri="{FF2B5EF4-FFF2-40B4-BE49-F238E27FC236}">
                <a16:creationId xmlns:a16="http://schemas.microsoft.com/office/drawing/2014/main" id="{DE01BB28-1DF4-4021-9B03-3D5B92F0DA10}"/>
              </a:ext>
            </a:extLst>
          </p:cNvPr>
          <p:cNvPicPr>
            <a:picLocks noChangeAspect="1"/>
          </p:cNvPicPr>
          <p:nvPr/>
        </p:nvPicPr>
        <p:blipFill>
          <a:blip r:embed="rId6"/>
          <a:stretch>
            <a:fillRect/>
          </a:stretch>
        </p:blipFill>
        <p:spPr>
          <a:xfrm>
            <a:off x="9208852" y="2572965"/>
            <a:ext cx="2328153" cy="1746115"/>
          </a:xfrm>
          <a:prstGeom prst="rect">
            <a:avLst/>
          </a:prstGeom>
        </p:spPr>
      </p:pic>
    </p:spTree>
    <p:extLst>
      <p:ext uri="{BB962C8B-B14F-4D97-AF65-F5344CB8AC3E}">
        <p14:creationId xmlns:p14="http://schemas.microsoft.com/office/powerpoint/2010/main" val="53521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27</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1" y="1858499"/>
            <a:ext cx="12191999" cy="1015663"/>
          </a:xfrm>
          <a:prstGeom prst="rect">
            <a:avLst/>
          </a:prstGeom>
          <a:solidFill>
            <a:srgbClr val="FFFF00"/>
          </a:solidFill>
          <a:ln w="952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sz="2000" b="1" dirty="0">
              <a:latin typeface="Comic Sans MS" panose="030F0702030302020204" pitchFamily="66" charset="0"/>
            </a:endParaRPr>
          </a:p>
          <a:p>
            <a:pPr algn="ctr" eaLnBrk="1" hangingPunct="1"/>
            <a:r>
              <a:rPr lang="fr-FR" altLang="fr-FR" sz="2000" b="1" dirty="0">
                <a:latin typeface="Comic Sans MS" panose="030F0702030302020204" pitchFamily="66" charset="0"/>
              </a:rPr>
              <a:t>L’ATTERRISSAGE</a:t>
            </a:r>
          </a:p>
          <a:p>
            <a:pPr algn="ctr" eaLnBrk="1" hangingPunct="1"/>
            <a:endParaRPr lang="fr-FR" altLang="fr-FR" sz="2000" b="1" dirty="0">
              <a:latin typeface="Comic Sans MS" panose="030F0702030302020204" pitchFamily="66" charset="0"/>
            </a:endParaRPr>
          </a:p>
        </p:txBody>
      </p:sp>
    </p:spTree>
    <p:extLst>
      <p:ext uri="{BB962C8B-B14F-4D97-AF65-F5344CB8AC3E}">
        <p14:creationId xmlns:p14="http://schemas.microsoft.com/office/powerpoint/2010/main" val="198821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28</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1302026" y="1717363"/>
            <a:ext cx="9342783" cy="1015663"/>
          </a:xfrm>
          <a:prstGeom prst="rect">
            <a:avLst/>
          </a:prstGeom>
          <a:solidFill>
            <a:srgbClr val="FFFF00"/>
          </a:solidFill>
          <a:ln w="952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sz="2000" b="1" dirty="0">
              <a:latin typeface="Comic Sans MS" panose="030F0702030302020204" pitchFamily="66" charset="0"/>
            </a:endParaRPr>
          </a:p>
          <a:p>
            <a:pPr algn="ctr" eaLnBrk="1" hangingPunct="1"/>
            <a:r>
              <a:rPr lang="fr-FR" altLang="fr-FR" sz="2000" b="1" dirty="0">
                <a:latin typeface="Comic Sans MS" panose="030F0702030302020204" pitchFamily="66" charset="0"/>
              </a:rPr>
              <a:t>L’ATTERRISSAGE</a:t>
            </a:r>
          </a:p>
          <a:p>
            <a:pPr algn="ctr" eaLnBrk="1" hangingPunct="1"/>
            <a:endParaRPr lang="fr-FR" altLang="fr-FR" sz="2000" b="1" dirty="0">
              <a:latin typeface="Comic Sans MS" panose="030F0702030302020204" pitchFamily="66" charset="0"/>
            </a:endParaRP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190380" y="3097904"/>
            <a:ext cx="11569148" cy="3139321"/>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b="1" dirty="0">
              <a:solidFill>
                <a:srgbClr val="FF0000"/>
              </a:solidFill>
              <a:latin typeface="Comic Sans MS" panose="030F0702030302020204" pitchFamily="66" charset="0"/>
            </a:endParaRPr>
          </a:p>
          <a:p>
            <a:pPr algn="ctr" eaLnBrk="1" hangingPunct="1"/>
            <a:r>
              <a:rPr lang="fr-FR" altLang="fr-FR" b="1" dirty="0">
                <a:solidFill>
                  <a:schemeClr val="accent4"/>
                </a:solidFill>
                <a:latin typeface="Comic Sans MS" panose="030F0702030302020204" pitchFamily="66" charset="0"/>
              </a:rPr>
              <a:t>« L’ATTERISSAGE COMMENCE A L’ARRONDI »</a:t>
            </a:r>
            <a:endParaRPr lang="fr-FR" altLang="fr-FR" b="1" dirty="0">
              <a:solidFill>
                <a:srgbClr val="FF0000"/>
              </a:solidFill>
              <a:latin typeface="Comic Sans MS" panose="030F0702030302020204" pitchFamily="66" charset="0"/>
            </a:endParaRPr>
          </a:p>
          <a:p>
            <a:pPr eaLnBrk="1" hangingPunct="1"/>
            <a:endParaRPr lang="fr-FR" altLang="fr-FR" b="1" dirty="0">
              <a:latin typeface="Comic Sans MS" panose="030F0702030302020204" pitchFamily="66" charset="0"/>
            </a:endParaRPr>
          </a:p>
          <a:p>
            <a:pPr marL="1028700" lvl="1">
              <a:buFont typeface="Arial" panose="020B0604020202020204" pitchFamily="34" charset="0"/>
              <a:buChar char="•"/>
            </a:pPr>
            <a:r>
              <a:rPr lang="fr-FR" altLang="fr-FR" b="1" dirty="0">
                <a:latin typeface="Comic Sans MS" panose="030F0702030302020204" pitchFamily="66" charset="0"/>
              </a:rPr>
              <a:t>C’est la phase la plus critique du vol en montagne,</a:t>
            </a:r>
          </a:p>
          <a:p>
            <a:pPr lvl="1" indent="0"/>
            <a:endParaRPr lang="fr-FR" altLang="fr-FR" b="1" dirty="0">
              <a:latin typeface="Comic Sans MS" panose="030F0702030302020204" pitchFamily="66" charset="0"/>
            </a:endParaRPr>
          </a:p>
          <a:p>
            <a:pPr marL="1028700" lvl="1">
              <a:buFont typeface="Arial" panose="020B0604020202020204" pitchFamily="34" charset="0"/>
              <a:buChar char="•"/>
            </a:pPr>
            <a:r>
              <a:rPr lang="fr-FR" altLang="fr-FR" b="1" dirty="0">
                <a:latin typeface="Comic Sans MS" panose="030F0702030302020204" pitchFamily="66" charset="0"/>
              </a:rPr>
              <a:t>Au début de l’arrondi, il faut avoir maîtrisé:</a:t>
            </a:r>
          </a:p>
          <a:p>
            <a:pPr marL="1428750" lvl="2">
              <a:buFont typeface="Arial" panose="020B0604020202020204" pitchFamily="34" charset="0"/>
              <a:buChar char="•"/>
            </a:pPr>
            <a:r>
              <a:rPr lang="fr-FR" altLang="fr-FR" b="1" dirty="0">
                <a:latin typeface="Comic Sans MS" panose="030F0702030302020204" pitchFamily="66" charset="0"/>
              </a:rPr>
              <a:t>Le plan de descente vers le PA</a:t>
            </a:r>
          </a:p>
          <a:p>
            <a:pPr marL="1428750" lvl="2">
              <a:buFont typeface="Arial" panose="020B0604020202020204" pitchFamily="34" charset="0"/>
              <a:buChar char="•"/>
            </a:pPr>
            <a:r>
              <a:rPr lang="fr-FR" altLang="fr-FR" b="1" dirty="0">
                <a:latin typeface="Comic Sans MS" panose="030F0702030302020204" pitchFamily="66" charset="0"/>
              </a:rPr>
              <a:t>La tenue de l’axe de piste</a:t>
            </a:r>
          </a:p>
          <a:p>
            <a:pPr marL="1428750" lvl="2">
              <a:buFont typeface="Arial" panose="020B0604020202020204" pitchFamily="34" charset="0"/>
              <a:buChar char="•"/>
            </a:pPr>
            <a:r>
              <a:rPr lang="fr-FR" altLang="fr-FR" b="1" dirty="0">
                <a:latin typeface="Comic Sans MS" panose="030F0702030302020204" pitchFamily="66" charset="0"/>
              </a:rPr>
              <a:t>La vitesse d’approche</a:t>
            </a:r>
          </a:p>
          <a:p>
            <a:pPr marL="1428750" lvl="2">
              <a:buFont typeface="Arial" panose="020B0604020202020204" pitchFamily="34" charset="0"/>
              <a:buChar char="•"/>
            </a:pPr>
            <a:r>
              <a:rPr lang="fr-FR" altLang="fr-FR" b="1" dirty="0">
                <a:latin typeface="Comic Sans MS" panose="030F0702030302020204" pitchFamily="66" charset="0"/>
              </a:rPr>
              <a:t>La position de la manette des gaz</a:t>
            </a:r>
          </a:p>
          <a:p>
            <a:pPr marL="1200150" lvl="2" indent="0"/>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180004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29</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298174" y="1230345"/>
            <a:ext cx="11529391"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ATTERRISSAGE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278296" y="1860533"/>
            <a:ext cx="11638721" cy="4893647"/>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b="1" dirty="0">
              <a:solidFill>
                <a:srgbClr val="FF0000"/>
              </a:solidFill>
              <a:latin typeface="Comic Sans MS" panose="030F0702030302020204" pitchFamily="66" charset="0"/>
              <a:cs typeface="Arial" panose="020B0604020202020204" pitchFamily="34" charset="0"/>
            </a:endParaRPr>
          </a:p>
          <a:p>
            <a:pPr algn="ctr" eaLnBrk="1" hangingPunct="1"/>
            <a:r>
              <a:rPr lang="fr-FR" altLang="fr-FR" b="1" dirty="0">
                <a:solidFill>
                  <a:schemeClr val="accent4"/>
                </a:solidFill>
                <a:latin typeface="Comic Sans MS" panose="030F0702030302020204" pitchFamily="66" charset="0"/>
                <a:cs typeface="Arial" panose="020B0604020202020204" pitchFamily="34" charset="0"/>
              </a:rPr>
              <a:t>« L’ARRONDI »</a:t>
            </a:r>
          </a:p>
          <a:p>
            <a:pPr algn="ctr" eaLnBrk="1" hangingPunct="1"/>
            <a:endParaRPr lang="fr-FR" altLang="fr-FR" b="1" dirty="0">
              <a:solidFill>
                <a:srgbClr val="FF0000"/>
              </a:solidFill>
              <a:latin typeface="Comic Sans MS" panose="030F0702030302020204" pitchFamily="66" charset="0"/>
              <a:cs typeface="Arial" panose="020B0604020202020204" pitchFamily="34" charset="0"/>
            </a:endParaRPr>
          </a:p>
          <a:p>
            <a:pPr eaLnBrk="1" hangingPunct="1"/>
            <a:r>
              <a:rPr lang="fr-FR" altLang="fr-FR" b="1" dirty="0">
                <a:solidFill>
                  <a:srgbClr val="FF0000"/>
                </a:solidFill>
                <a:latin typeface="Comic Sans MS" panose="030F0702030302020204" pitchFamily="66" charset="0"/>
                <a:cs typeface="Arial" panose="020B0604020202020204" pitchFamily="34" charset="0"/>
              </a:rPr>
              <a:t>	</a:t>
            </a:r>
            <a:r>
              <a:rPr lang="fr-FR" altLang="fr-FR" sz="2000" b="1" dirty="0">
                <a:solidFill>
                  <a:srgbClr val="FF0000"/>
                </a:solidFill>
                <a:latin typeface="Comic Sans MS" panose="030F0702030302020204" pitchFamily="66" charset="0"/>
                <a:cs typeface="Arial" panose="020B0604020202020204" pitchFamily="34" charset="0"/>
              </a:rPr>
              <a:t>Attention: si l’angle de redressement est important:</a:t>
            </a:r>
          </a:p>
          <a:p>
            <a:pPr eaLnBrk="1" hangingPunct="1"/>
            <a:endParaRPr lang="fr-FR" altLang="fr-FR" sz="2000" b="1" dirty="0">
              <a:latin typeface="Comic Sans MS" panose="030F0702030302020204" pitchFamily="66" charset="0"/>
              <a:cs typeface="Arial" panose="020B0604020202020204" pitchFamily="34" charset="0"/>
            </a:endParaRPr>
          </a:p>
          <a:p>
            <a:pPr marL="1428750" lvl="2">
              <a:buFont typeface="Arial" panose="020B0604020202020204" pitchFamily="34" charset="0"/>
              <a:buChar char="•"/>
            </a:pPr>
            <a:r>
              <a:rPr lang="fr-FR" altLang="fr-FR" sz="2000" b="1" dirty="0">
                <a:latin typeface="Comic Sans MS" panose="030F0702030302020204" pitchFamily="66" charset="0"/>
                <a:cs typeface="Arial" panose="020B0604020202020204" pitchFamily="34" charset="0"/>
              </a:rPr>
              <a:t>Il y a risque de débuter l’arrondi trop tôt, La piste peut-être vue comme une falaise!</a:t>
            </a:r>
          </a:p>
          <a:p>
            <a:pPr marL="1028700" lvl="1">
              <a:buFont typeface="Arial" panose="020B0604020202020204" pitchFamily="34" charset="0"/>
              <a:buChar char="•"/>
            </a:pPr>
            <a:endParaRPr lang="fr-FR" altLang="fr-FR" sz="2000" b="1" dirty="0">
              <a:latin typeface="Comic Sans MS" panose="030F0702030302020204" pitchFamily="66" charset="0"/>
              <a:cs typeface="Arial" panose="020B0604020202020204" pitchFamily="34" charset="0"/>
            </a:endParaRPr>
          </a:p>
          <a:p>
            <a:pPr marL="285750"/>
            <a:r>
              <a:rPr lang="fr-FR" altLang="fr-FR" sz="2000" b="1" dirty="0">
                <a:solidFill>
                  <a:srgbClr val="FF0000"/>
                </a:solidFill>
                <a:latin typeface="Comic Sans MS" panose="030F0702030302020204" pitchFamily="66" charset="0"/>
                <a:cs typeface="Arial" panose="020B0604020202020204" pitchFamily="34" charset="0"/>
              </a:rPr>
              <a:t>	Maintenir la visée du point d’aboutissement jusqu’au début de l’arrondi, sinon:</a:t>
            </a:r>
          </a:p>
          <a:p>
            <a:pPr marL="571500" indent="-285750">
              <a:buFont typeface="Arial" panose="020B0604020202020204" pitchFamily="34" charset="0"/>
              <a:buChar char="•"/>
            </a:pPr>
            <a:endParaRPr lang="fr-FR" altLang="fr-FR" sz="2000" b="1" dirty="0">
              <a:latin typeface="Comic Sans MS" panose="030F0702030302020204" pitchFamily="66" charset="0"/>
              <a:cs typeface="Arial" panose="020B0604020202020204" pitchFamily="34" charset="0"/>
            </a:endParaRPr>
          </a:p>
          <a:p>
            <a:pPr marL="1428750" lvl="2">
              <a:buFont typeface="Arial" panose="020B0604020202020204" pitchFamily="34" charset="0"/>
              <a:buChar char="•"/>
            </a:pPr>
            <a:r>
              <a:rPr lang="fr-FR" altLang="fr-FR" sz="2000" b="1" dirty="0">
                <a:latin typeface="Comic Sans MS" panose="030F0702030302020204" pitchFamily="66" charset="0"/>
                <a:cs typeface="Arial" panose="020B0604020202020204" pitchFamily="34" charset="0"/>
              </a:rPr>
              <a:t>Le point d’aboutissement est changé</a:t>
            </a:r>
          </a:p>
          <a:p>
            <a:pPr lvl="1" indent="0"/>
            <a:endParaRPr lang="fr-FR" altLang="fr-FR" sz="2000" b="1" dirty="0">
              <a:solidFill>
                <a:srgbClr val="FF0000"/>
              </a:solidFill>
              <a:latin typeface="Comic Sans MS" panose="030F0702030302020204" pitchFamily="66" charset="0"/>
              <a:cs typeface="Arial" panose="020B0604020202020204" pitchFamily="34" charset="0"/>
            </a:endParaRPr>
          </a:p>
          <a:p>
            <a:pPr marL="1428750" lvl="2">
              <a:buFont typeface="Arial" panose="020B0604020202020204" pitchFamily="34" charset="0"/>
              <a:buChar char="•"/>
            </a:pPr>
            <a:r>
              <a:rPr lang="fr-FR" altLang="fr-FR" sz="2000" b="1" dirty="0">
                <a:latin typeface="Comic Sans MS" panose="030F0702030302020204" pitchFamily="66" charset="0"/>
                <a:cs typeface="Arial" panose="020B0604020202020204" pitchFamily="34" charset="0"/>
              </a:rPr>
              <a:t>Le point de contact est décalé</a:t>
            </a:r>
          </a:p>
          <a:p>
            <a:pPr lvl="1" indent="0"/>
            <a:endParaRPr lang="fr-FR" altLang="fr-FR" sz="2000" b="1" dirty="0">
              <a:latin typeface="Comic Sans MS" panose="030F0702030302020204" pitchFamily="66" charset="0"/>
              <a:cs typeface="Arial" panose="020B0604020202020204" pitchFamily="34" charset="0"/>
            </a:endParaRPr>
          </a:p>
          <a:p>
            <a:pPr marL="1428750" lvl="2">
              <a:buFont typeface="Arial" panose="020B0604020202020204" pitchFamily="34" charset="0"/>
              <a:buChar char="•"/>
            </a:pPr>
            <a:r>
              <a:rPr lang="fr-FR" altLang="fr-FR" sz="2000" b="1" dirty="0">
                <a:solidFill>
                  <a:srgbClr val="FF0000"/>
                </a:solidFill>
                <a:latin typeface="Comic Sans MS" panose="030F0702030302020204" pitchFamily="66" charset="0"/>
                <a:cs typeface="Arial" panose="020B0604020202020204" pitchFamily="34" charset="0"/>
              </a:rPr>
              <a:t>Si la piste est courte, il y a risque de sortie de piste</a:t>
            </a:r>
          </a:p>
          <a:p>
            <a:pPr lvl="1" indent="0"/>
            <a:endParaRPr lang="fr-FR" altLang="fr-FR" b="1" dirty="0">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309603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3</a:t>
            </a:fld>
            <a:endParaRPr lang="fr-FR"/>
          </a:p>
        </p:txBody>
      </p:sp>
      <p:pic>
        <p:nvPicPr>
          <p:cNvPr id="3" name="Image 2">
            <a:extLst>
              <a:ext uri="{FF2B5EF4-FFF2-40B4-BE49-F238E27FC236}">
                <a16:creationId xmlns:a16="http://schemas.microsoft.com/office/drawing/2014/main" id="{C973AC5B-6D7C-4702-A83B-54AA43448023}"/>
              </a:ext>
            </a:extLst>
          </p:cNvPr>
          <p:cNvPicPr>
            <a:picLocks noChangeAspect="1"/>
          </p:cNvPicPr>
          <p:nvPr/>
        </p:nvPicPr>
        <p:blipFill>
          <a:blip r:embed="rId3"/>
          <a:stretch>
            <a:fillRect/>
          </a:stretch>
        </p:blipFill>
        <p:spPr>
          <a:xfrm>
            <a:off x="3342968" y="1153533"/>
            <a:ext cx="6823587" cy="5847035"/>
          </a:xfrm>
          <a:prstGeom prst="rect">
            <a:avLst/>
          </a:prstGeom>
        </p:spPr>
      </p:pic>
    </p:spTree>
    <p:extLst>
      <p:ext uri="{BB962C8B-B14F-4D97-AF65-F5344CB8AC3E}">
        <p14:creationId xmlns:p14="http://schemas.microsoft.com/office/powerpoint/2010/main" val="4804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30</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457200" y="1409249"/>
            <a:ext cx="11390243"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ATTERRISSAGE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496957" y="2199387"/>
            <a:ext cx="11370365" cy="4001095"/>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b="1" dirty="0">
                <a:solidFill>
                  <a:srgbClr val="FF0000"/>
                </a:solidFill>
                <a:latin typeface="Comic Sans MS" panose="030F0702030302020204" pitchFamily="66" charset="0"/>
              </a:rPr>
              <a:t>« L’ARRONDI »</a:t>
            </a:r>
          </a:p>
          <a:p>
            <a:pPr marL="285750">
              <a:buFont typeface="Arial" panose="020B0604020202020204" pitchFamily="34" charset="0"/>
              <a:buChar char="•"/>
            </a:pPr>
            <a:r>
              <a:rPr lang="fr-FR" altLang="fr-FR" sz="2000" b="1" dirty="0">
                <a:latin typeface="Comic Sans MS" panose="030F0702030302020204" pitchFamily="66" charset="0"/>
              </a:rPr>
              <a:t>Après avoir débuté l’arrondi, la tâche du pilote est d’amener la trajectoire de l’avion:</a:t>
            </a:r>
          </a:p>
          <a:p>
            <a:pPr marL="285750"/>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Parallèle à la pente</a:t>
            </a:r>
          </a:p>
          <a:p>
            <a:pPr lvl="1" indent="0"/>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A une très basse hauteur</a:t>
            </a:r>
          </a:p>
          <a:p>
            <a:pPr lvl="1" indent="0"/>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A une vitesse suffisante pour garder le contrôle de la trajectoire</a:t>
            </a:r>
          </a:p>
          <a:p>
            <a:pPr lvl="1" indent="0"/>
            <a:endParaRPr lang="fr-FR" altLang="fr-FR" sz="2000" b="1" dirty="0">
              <a:latin typeface="Comic Sans MS" panose="030F0702030302020204" pitchFamily="66" charset="0"/>
            </a:endParaRPr>
          </a:p>
          <a:p>
            <a:pPr marL="285750">
              <a:buFont typeface="Arial" panose="020B0604020202020204" pitchFamily="34" charset="0"/>
              <a:buChar char="•"/>
            </a:pPr>
            <a:r>
              <a:rPr lang="fr-FR" altLang="fr-FR" sz="2000" b="1" dirty="0">
                <a:latin typeface="Comic Sans MS" panose="030F0702030302020204" pitchFamily="66" charset="0"/>
              </a:rPr>
              <a:t>Le moteur est passé souplement au ralenti après le début de l’arrondi. Sur des pentes très fortes (au-delà de 10% de pente), on peut-être amené à réduire plus tard (une fois parallèle à la pente) pour ne pas risquer de décrocher avant le touché des roues</a:t>
            </a:r>
          </a:p>
          <a:p>
            <a:pPr marL="285750"/>
            <a:endParaRPr lang="fr-FR" altLang="fr-FR" sz="1600" b="1" dirty="0">
              <a:latin typeface="Comic Sans MS" panose="030F0702030302020204" pitchFamily="66" charset="0"/>
            </a:endParaRPr>
          </a:p>
        </p:txBody>
      </p:sp>
    </p:spTree>
    <p:extLst>
      <p:ext uri="{BB962C8B-B14F-4D97-AF65-F5344CB8AC3E}">
        <p14:creationId xmlns:p14="http://schemas.microsoft.com/office/powerpoint/2010/main" val="334102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31</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377688" y="1598093"/>
            <a:ext cx="11430000"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ATTERRISSAGE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426850" y="2094010"/>
            <a:ext cx="11410122" cy="4308872"/>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b="1" dirty="0">
                <a:solidFill>
                  <a:srgbClr val="FF0000"/>
                </a:solidFill>
                <a:latin typeface="Comic Sans MS" panose="030F0702030302020204" pitchFamily="66" charset="0"/>
              </a:rPr>
              <a:t>« L’ARRONDI »</a:t>
            </a:r>
          </a:p>
          <a:p>
            <a:pPr marL="285750">
              <a:buFont typeface="Arial" panose="020B0604020202020204" pitchFamily="34" charset="0"/>
              <a:buChar char="•"/>
            </a:pPr>
            <a:endParaRPr lang="fr-FR" altLang="fr-FR" sz="1600" b="1" dirty="0">
              <a:latin typeface="Comic Sans MS" panose="030F0702030302020204" pitchFamily="66" charset="0"/>
            </a:endParaRPr>
          </a:p>
          <a:p>
            <a:pPr marL="285750">
              <a:buFont typeface="Arial" panose="020B0604020202020204" pitchFamily="34" charset="0"/>
              <a:buChar char="•"/>
            </a:pPr>
            <a:r>
              <a:rPr lang="fr-FR" altLang="fr-FR" sz="2000" b="1" dirty="0">
                <a:latin typeface="Comic Sans MS" panose="030F0702030302020204" pitchFamily="66" charset="0"/>
              </a:rPr>
              <a:t>La décroissance de la vitesse pendant l’arrondi est d’autant plus rapide que:</a:t>
            </a:r>
          </a:p>
          <a:p>
            <a:pPr marL="285750"/>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L’angle de redressement est important (pente de la piste très forte)</a:t>
            </a:r>
          </a:p>
          <a:p>
            <a:pPr lvl="1" indent="0"/>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La vitesse est faible en début d’arrondi</a:t>
            </a:r>
          </a:p>
          <a:p>
            <a:pPr lvl="1" indent="0"/>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Les gaz ont été réduits trop tôt</a:t>
            </a:r>
          </a:p>
          <a:p>
            <a:pPr lvl="1" indent="0"/>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L’avion est équipé d’une aile haute (effet de sol moins important)</a:t>
            </a:r>
          </a:p>
          <a:p>
            <a:pPr lvl="1" indent="0"/>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a:t>
            </a:r>
          </a:p>
          <a:p>
            <a:pPr lvl="1" indent="0"/>
            <a:endParaRPr lang="fr-FR" altLang="fr-FR" sz="2000" b="1" dirty="0">
              <a:latin typeface="Comic Sans MS" panose="030F0702030302020204" pitchFamily="66" charset="0"/>
            </a:endParaRPr>
          </a:p>
        </p:txBody>
      </p:sp>
    </p:spTree>
    <p:extLst>
      <p:ext uri="{BB962C8B-B14F-4D97-AF65-F5344CB8AC3E}">
        <p14:creationId xmlns:p14="http://schemas.microsoft.com/office/powerpoint/2010/main" val="149539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32</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576471" y="1449346"/>
            <a:ext cx="10952922"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ATTERRISSAGE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208722" y="2056669"/>
            <a:ext cx="11688417" cy="3754874"/>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b="1" dirty="0">
                <a:solidFill>
                  <a:srgbClr val="FF0000"/>
                </a:solidFill>
                <a:latin typeface="Comic Sans MS" panose="030F0702030302020204" pitchFamily="66" charset="0"/>
              </a:rPr>
              <a:t>« L’ARRONDI »</a:t>
            </a:r>
          </a:p>
          <a:p>
            <a:pPr algn="ctr"/>
            <a:endParaRPr lang="fr-FR" altLang="fr-FR" sz="2000" b="1" dirty="0">
              <a:latin typeface="Comic Sans MS" panose="030F0702030302020204" pitchFamily="66" charset="0"/>
            </a:endParaRPr>
          </a:p>
          <a:p>
            <a:pPr marL="342900" indent="-342900">
              <a:buFont typeface="Arial" panose="020B0604020202020204" pitchFamily="34" charset="0"/>
              <a:buChar char="•"/>
            </a:pPr>
            <a:r>
              <a:rPr lang="fr-FR" altLang="fr-FR" sz="2000" b="1" dirty="0">
                <a:latin typeface="Comic Sans MS" panose="030F0702030302020204" pitchFamily="66" charset="0"/>
              </a:rPr>
              <a:t>La VAPP est celle du manuel de vol majorée en fonction de la turbulence (valeur à adapter en fonction de l’avion)</a:t>
            </a:r>
          </a:p>
          <a:p>
            <a:pPr algn="ctr" eaLnBrk="1" hangingPunct="1"/>
            <a:endParaRPr lang="fr-FR" altLang="fr-FR" sz="2000" b="1" dirty="0">
              <a:solidFill>
                <a:srgbClr val="FF0000"/>
              </a:solidFill>
              <a:latin typeface="Comic Sans MS" panose="030F0702030302020204" pitchFamily="66" charset="0"/>
            </a:endParaRPr>
          </a:p>
          <a:p>
            <a:pPr marL="285750" indent="-285750" eaLnBrk="1" hangingPunct="1">
              <a:buFont typeface="Arial" panose="020B0604020202020204" pitchFamily="34" charset="0"/>
              <a:buChar char="•"/>
            </a:pPr>
            <a:r>
              <a:rPr lang="fr-FR" altLang="fr-FR" sz="2000" b="1" dirty="0">
                <a:latin typeface="Comic Sans MS" panose="030F0702030302020204" pitchFamily="66" charset="0"/>
              </a:rPr>
              <a:t>Pour que l’avion ne décroche pas avant le toucher, le calcul de VAPP tient compte de la pente de la piste:</a:t>
            </a:r>
          </a:p>
          <a:p>
            <a:pPr eaLnBrk="1" hangingPunct="1"/>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Pour des pentes de piste entre 0 et 10%, la VAPP est la même qu’en atterrissage en plaine.</a:t>
            </a:r>
            <a:endParaRPr lang="fr-FR" altLang="fr-FR" sz="2000" b="1" dirty="0">
              <a:solidFill>
                <a:srgbClr val="FF0000"/>
              </a:solidFill>
              <a:latin typeface="Comic Sans MS" panose="030F0702030302020204" pitchFamily="66" charset="0"/>
            </a:endParaRPr>
          </a:p>
          <a:p>
            <a:pPr marL="1200150" lvl="2" indent="0"/>
            <a:endParaRPr lang="fr-FR" altLang="fr-FR" sz="2000" b="1" dirty="0">
              <a:latin typeface="Comic Sans MS" panose="030F0702030302020204" pitchFamily="66" charset="0"/>
            </a:endParaRPr>
          </a:p>
          <a:p>
            <a:pPr marL="1200150" lvl="2" indent="0"/>
            <a:endParaRPr lang="fr-FR" altLang="fr-FR" sz="2000" b="1" dirty="0">
              <a:latin typeface="Comic Sans MS" panose="030F0702030302020204" pitchFamily="66" charset="0"/>
            </a:endParaRPr>
          </a:p>
        </p:txBody>
      </p:sp>
    </p:spTree>
    <p:extLst>
      <p:ext uri="{BB962C8B-B14F-4D97-AF65-F5344CB8AC3E}">
        <p14:creationId xmlns:p14="http://schemas.microsoft.com/office/powerpoint/2010/main" val="398234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33</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596349" y="1200868"/>
            <a:ext cx="10952922"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ATTERRISSAGE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208722" y="2056669"/>
            <a:ext cx="11688417" cy="3754874"/>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b="1" dirty="0">
                <a:solidFill>
                  <a:srgbClr val="FF0000"/>
                </a:solidFill>
                <a:latin typeface="Comic Sans MS" panose="030F0702030302020204" pitchFamily="66" charset="0"/>
              </a:rPr>
              <a:t>« L’ARRONDI »</a:t>
            </a:r>
          </a:p>
          <a:p>
            <a:pPr algn="ctr" eaLnBrk="1" hangingPunct="1"/>
            <a:endParaRPr lang="fr-FR" altLang="fr-FR" sz="2000" b="1" dirty="0">
              <a:solidFill>
                <a:srgbClr val="FF0000"/>
              </a:solidFill>
              <a:latin typeface="Comic Sans MS" panose="030F0702030302020204" pitchFamily="66" charset="0"/>
            </a:endParaRPr>
          </a:p>
          <a:p>
            <a:pPr marL="1200150" lvl="2" indent="0"/>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Pour les pentes de piste supérieures à 10%:</a:t>
            </a:r>
          </a:p>
          <a:p>
            <a:pPr lvl="1" indent="0"/>
            <a:endParaRPr lang="fr-FR" altLang="fr-FR" sz="2000" b="1" dirty="0">
              <a:latin typeface="Comic Sans MS" panose="030F0702030302020204" pitchFamily="66" charset="0"/>
            </a:endParaRPr>
          </a:p>
          <a:p>
            <a:pPr marL="1428750" lvl="2">
              <a:buFont typeface="Arial" panose="020B0604020202020204" pitchFamily="34" charset="0"/>
              <a:buChar char="•"/>
            </a:pPr>
            <a:r>
              <a:rPr lang="fr-FR" altLang="fr-FR" sz="2000" b="1" dirty="0">
                <a:latin typeface="Comic Sans MS" panose="030F0702030302020204" pitchFamily="66" charset="0"/>
              </a:rPr>
              <a:t>On augmente la VAPP de 1km/h pour chaque pourcent au dessus de 10% (ex: pour une pente de 17%, on rajoute 7km/h à la VAPP (cas du Mousquetaire).</a:t>
            </a:r>
            <a:endParaRPr lang="fr-FR" altLang="fr-FR" sz="2000" b="1" dirty="0">
              <a:solidFill>
                <a:srgbClr val="FF0000"/>
              </a:solidFill>
              <a:latin typeface="Comic Sans MS" panose="030F0702030302020204" pitchFamily="66" charset="0"/>
            </a:endParaRPr>
          </a:p>
          <a:p>
            <a:pPr marL="1428750" lvl="2">
              <a:buFont typeface="Arial" panose="020B0604020202020204" pitchFamily="34" charset="0"/>
              <a:buChar char="•"/>
            </a:pPr>
            <a:endParaRPr lang="fr-FR" altLang="fr-FR" sz="2000" b="1" dirty="0">
              <a:latin typeface="Comic Sans MS" panose="030F0702030302020204" pitchFamily="66" charset="0"/>
            </a:endParaRPr>
          </a:p>
          <a:p>
            <a:pPr marL="1200150" lvl="2" indent="0"/>
            <a:endParaRPr lang="fr-FR" altLang="fr-FR" sz="2000" b="1" dirty="0">
              <a:latin typeface="Comic Sans MS" panose="030F0702030302020204" pitchFamily="66" charset="0"/>
            </a:endParaRPr>
          </a:p>
          <a:p>
            <a:pPr marL="1428750" lvl="2">
              <a:buFont typeface="Arial" panose="020B0604020202020204" pitchFamily="34" charset="0"/>
              <a:buChar char="•"/>
            </a:pPr>
            <a:r>
              <a:rPr lang="fr-FR" altLang="fr-FR" sz="2000" b="1" dirty="0">
                <a:latin typeface="Comic Sans MS" panose="030F0702030302020204" pitchFamily="66" charset="0"/>
              </a:rPr>
              <a:t>Le moteur n’est passé au ralenti que lorsque l’avion a une trajectoire parallèle à la piste et à faible hauteur</a:t>
            </a:r>
          </a:p>
          <a:p>
            <a:pPr marL="1200150" lvl="2" indent="0"/>
            <a:endParaRPr lang="fr-FR" altLang="fr-FR" sz="2000" b="1" dirty="0">
              <a:latin typeface="Comic Sans MS" panose="030F0702030302020204" pitchFamily="66" charset="0"/>
            </a:endParaRPr>
          </a:p>
        </p:txBody>
      </p:sp>
    </p:spTree>
    <p:extLst>
      <p:ext uri="{BB962C8B-B14F-4D97-AF65-F5344CB8AC3E}">
        <p14:creationId xmlns:p14="http://schemas.microsoft.com/office/powerpoint/2010/main" val="89610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34</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318052" y="1334115"/>
            <a:ext cx="11608905"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ATTERRISSAGE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277975" y="1821592"/>
            <a:ext cx="11509513" cy="4616648"/>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b="1" dirty="0">
                <a:solidFill>
                  <a:srgbClr val="FF0000"/>
                </a:solidFill>
                <a:latin typeface="Comic Sans MS" panose="030F0702030302020204" pitchFamily="66" charset="0"/>
              </a:rPr>
              <a:t>« L’ARRONDI »</a:t>
            </a:r>
          </a:p>
          <a:p>
            <a:pPr algn="ctr" eaLnBrk="1" hangingPunct="1"/>
            <a:endParaRPr lang="fr-FR" altLang="fr-FR" b="1" dirty="0">
              <a:solidFill>
                <a:srgbClr val="FF0000"/>
              </a:solidFill>
              <a:latin typeface="Comic Sans MS" panose="030F0702030302020204" pitchFamily="66" charset="0"/>
            </a:endParaRPr>
          </a:p>
          <a:p>
            <a:pPr marL="285750">
              <a:buFont typeface="Arial" panose="020B0604020202020204" pitchFamily="34" charset="0"/>
              <a:buChar char="•"/>
            </a:pPr>
            <a:r>
              <a:rPr lang="fr-FR" altLang="fr-FR" sz="2000" b="1" dirty="0">
                <a:latin typeface="Comic Sans MS" panose="030F0702030302020204" pitchFamily="66" charset="0"/>
              </a:rPr>
              <a:t>Le regard du pilote:</a:t>
            </a:r>
          </a:p>
          <a:p>
            <a:pPr marL="285750"/>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Jusqu’au début de l’arrondi, son regard est orienté vers le point d’aboutissement</a:t>
            </a:r>
          </a:p>
          <a:p>
            <a:pPr lvl="1" indent="0"/>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Après le début de l’arrondi, il regarde:</a:t>
            </a:r>
          </a:p>
          <a:p>
            <a:pPr lvl="1" indent="0"/>
            <a:endParaRPr lang="fr-FR" altLang="fr-FR" sz="2000" b="1" dirty="0">
              <a:latin typeface="Comic Sans MS" panose="030F0702030302020204" pitchFamily="66" charset="0"/>
            </a:endParaRPr>
          </a:p>
          <a:p>
            <a:pPr marL="1428750" lvl="2">
              <a:buFont typeface="Arial" panose="020B0604020202020204" pitchFamily="34" charset="0"/>
              <a:buChar char="•"/>
            </a:pPr>
            <a:r>
              <a:rPr lang="fr-FR" altLang="fr-FR" sz="2000" b="1" dirty="0">
                <a:latin typeface="Comic Sans MS" panose="030F0702030302020204" pitchFamily="66" charset="0"/>
              </a:rPr>
              <a:t>Vers le haut pour placer son capot moteur à la bonne assiette relativement à la pente de la piste</a:t>
            </a:r>
          </a:p>
          <a:p>
            <a:pPr marL="1200150" lvl="2" indent="0"/>
            <a:endParaRPr lang="fr-FR" altLang="fr-FR" sz="2000" b="1" dirty="0">
              <a:latin typeface="Comic Sans MS" panose="030F0702030302020204" pitchFamily="66" charset="0"/>
            </a:endParaRPr>
          </a:p>
          <a:p>
            <a:pPr marL="1428750" lvl="2">
              <a:buFont typeface="Arial" panose="020B0604020202020204" pitchFamily="34" charset="0"/>
              <a:buChar char="•"/>
            </a:pPr>
            <a:r>
              <a:rPr lang="fr-FR" altLang="fr-FR" sz="2000" b="1" dirty="0">
                <a:latin typeface="Comic Sans MS" panose="030F0702030302020204" pitchFamily="66" charset="0"/>
              </a:rPr>
              <a:t>Sur le côté de l’avion pour apprécier la hauteur par rapport au sol</a:t>
            </a:r>
          </a:p>
          <a:p>
            <a:pPr marL="1200150" lvl="2" indent="0"/>
            <a:endParaRPr lang="fr-FR" altLang="fr-FR" sz="2000" b="1" dirty="0">
              <a:latin typeface="Comic Sans MS" panose="030F0702030302020204" pitchFamily="66" charset="0"/>
            </a:endParaRPr>
          </a:p>
          <a:p>
            <a:pPr marL="285750">
              <a:buFont typeface="Arial" panose="020B0604020202020204" pitchFamily="34" charset="0"/>
              <a:buChar char="•"/>
            </a:pPr>
            <a:r>
              <a:rPr lang="fr-FR" altLang="fr-FR" sz="2000" b="1" dirty="0">
                <a:latin typeface="Comic Sans MS" panose="030F0702030302020204" pitchFamily="66" charset="0"/>
              </a:rPr>
              <a:t>Posé au point C: Il faut maîtriser la vitesse, l’axe, la motorisation</a:t>
            </a:r>
          </a:p>
          <a:p>
            <a:pPr marL="285750"/>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249432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35</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357809" y="1325134"/>
            <a:ext cx="11489634"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ATTERRISSAGE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318052" y="2011309"/>
            <a:ext cx="11579087" cy="3724096"/>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b="1" dirty="0">
              <a:solidFill>
                <a:srgbClr val="FF0000"/>
              </a:solidFill>
              <a:latin typeface="Comic Sans MS" panose="030F0702030302020204" pitchFamily="66" charset="0"/>
            </a:endParaRPr>
          </a:p>
          <a:p>
            <a:pPr algn="ctr" eaLnBrk="1" hangingPunct="1"/>
            <a:r>
              <a:rPr lang="fr-FR" altLang="fr-FR" sz="2000" b="1" dirty="0">
                <a:solidFill>
                  <a:srgbClr val="FF0000"/>
                </a:solidFill>
                <a:latin typeface="Comic Sans MS" panose="030F0702030302020204" pitchFamily="66" charset="0"/>
              </a:rPr>
              <a:t>« APRES LE POINT C VERS LE POINT DE STATIONNEMENT »</a:t>
            </a:r>
          </a:p>
          <a:p>
            <a:pPr algn="ctr" eaLnBrk="1" hangingPunct="1"/>
            <a:endParaRPr lang="fr-FR" altLang="fr-FR" sz="2000" b="1" dirty="0">
              <a:solidFill>
                <a:srgbClr val="FF0000"/>
              </a:solidFill>
              <a:latin typeface="Comic Sans MS" panose="030F0702030302020204" pitchFamily="66" charset="0"/>
            </a:endParaRPr>
          </a:p>
          <a:p>
            <a:pPr marL="285750">
              <a:buFont typeface="Arial" panose="020B0604020202020204" pitchFamily="34" charset="0"/>
              <a:buChar char="•"/>
            </a:pPr>
            <a:r>
              <a:rPr lang="fr-FR" altLang="fr-FR" sz="2000" b="1" dirty="0">
                <a:latin typeface="Comic Sans MS" panose="030F0702030302020204" pitchFamily="66" charset="0"/>
              </a:rPr>
              <a:t> Après le touché, il faut garder une vitesse adaptée pour:</a:t>
            </a:r>
          </a:p>
          <a:p>
            <a:pPr eaLnBrk="1" hangingPunct="1"/>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Ne pas s’arrêter dans la pente</a:t>
            </a:r>
          </a:p>
          <a:p>
            <a:pPr lvl="1" indent="0"/>
            <a:endParaRPr lang="fr-FR" altLang="fr-FR" sz="2000" b="1" dirty="0">
              <a:latin typeface="Comic Sans MS" panose="030F0702030302020204" pitchFamily="66" charset="0"/>
            </a:endParaRPr>
          </a:p>
          <a:p>
            <a:pPr marL="1028700" lvl="1">
              <a:buFont typeface="Arial" panose="020B0604020202020204" pitchFamily="34" charset="0"/>
              <a:buChar char="•"/>
            </a:pPr>
            <a:r>
              <a:rPr lang="fr-FR" altLang="fr-FR" sz="2000" b="1" dirty="0">
                <a:latin typeface="Comic Sans MS" panose="030F0702030302020204" pitchFamily="66" charset="0"/>
              </a:rPr>
              <a:t>Ne pas arriver trop vite sur l’aire de stationnement</a:t>
            </a:r>
          </a:p>
          <a:p>
            <a:pPr lvl="1" indent="0"/>
            <a:endParaRPr lang="fr-FR" altLang="fr-FR" sz="2000" b="1" dirty="0">
              <a:latin typeface="Comic Sans MS" panose="030F0702030302020204" pitchFamily="66" charset="0"/>
            </a:endParaRPr>
          </a:p>
          <a:p>
            <a:pPr marL="571500" indent="-285750">
              <a:buFont typeface="Arial" panose="020B0604020202020204" pitchFamily="34" charset="0"/>
              <a:buChar char="•"/>
            </a:pPr>
            <a:r>
              <a:rPr lang="fr-FR" altLang="fr-FR" sz="2000" b="1" dirty="0">
                <a:latin typeface="Comic Sans MS" panose="030F0702030302020204" pitchFamily="66" charset="0"/>
              </a:rPr>
              <a:t>Maintenir l’axe de piste ou éviter les zones en mauvais état</a:t>
            </a:r>
          </a:p>
          <a:p>
            <a:pPr marL="285750"/>
            <a:endParaRPr lang="fr-FR" altLang="fr-FR" sz="2000" b="1" dirty="0">
              <a:latin typeface="Comic Sans MS" panose="030F0702030302020204" pitchFamily="66" charset="0"/>
            </a:endParaRPr>
          </a:p>
          <a:p>
            <a:pPr marL="285750"/>
            <a:endParaRPr lang="fr-FR" altLang="fr-FR"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4377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36</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357809" y="1325134"/>
            <a:ext cx="11489634"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ATTERRISSAGE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327885" y="1656576"/>
            <a:ext cx="11579087" cy="4893647"/>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b="1" dirty="0">
              <a:solidFill>
                <a:srgbClr val="FF0000"/>
              </a:solidFill>
              <a:latin typeface="Comic Sans MS" panose="030F0702030302020204" pitchFamily="66" charset="0"/>
            </a:endParaRPr>
          </a:p>
          <a:p>
            <a:pPr algn="ctr" eaLnBrk="1" hangingPunct="1"/>
            <a:r>
              <a:rPr lang="fr-FR" altLang="fr-FR" sz="2000" b="1" dirty="0">
                <a:latin typeface="Comic Sans MS" panose="030F0702030302020204" pitchFamily="66" charset="0"/>
              </a:rPr>
              <a:t>« APRES LE POINT C VERS LE POINT DE STATIONNEMENT »</a:t>
            </a:r>
          </a:p>
          <a:p>
            <a:pPr marL="285750"/>
            <a:r>
              <a:rPr lang="fr-FR" altLang="fr-FR" sz="2000" b="1" u="sng" dirty="0">
                <a:solidFill>
                  <a:srgbClr val="FF0000"/>
                </a:solidFill>
                <a:latin typeface="Comic Sans MS" panose="030F0702030302020204" pitchFamily="66" charset="0"/>
              </a:rPr>
              <a:t>Attention:</a:t>
            </a:r>
          </a:p>
          <a:p>
            <a:pPr marL="628650" indent="-342900">
              <a:buFont typeface="Arial" panose="020B0604020202020204" pitchFamily="34" charset="0"/>
              <a:buChar char="•"/>
            </a:pPr>
            <a:r>
              <a:rPr lang="fr-FR" altLang="fr-FR" sz="2000" b="1" dirty="0">
                <a:solidFill>
                  <a:srgbClr val="FF0000"/>
                </a:solidFill>
                <a:latin typeface="Comic Sans MS" panose="030F0702030302020204" pitchFamily="66" charset="0"/>
              </a:rPr>
              <a:t>	Certains avions équipés d’un train classique offrent une visibilité limitée vers l’avant. Ces avions requièrent une vigilance accrue à l’atterrissage, au roulage et au décollage.</a:t>
            </a:r>
          </a:p>
          <a:p>
            <a:pPr marL="285750"/>
            <a:endParaRPr lang="fr-FR" altLang="fr-FR" sz="2000" b="1" dirty="0">
              <a:solidFill>
                <a:srgbClr val="FF0000"/>
              </a:solidFill>
              <a:latin typeface="Comic Sans MS" panose="030F0702030302020204" pitchFamily="66" charset="0"/>
            </a:endParaRPr>
          </a:p>
          <a:p>
            <a:pPr marL="628650" indent="-342900">
              <a:buFont typeface="Arial" panose="020B0604020202020204" pitchFamily="34" charset="0"/>
              <a:buChar char="•"/>
            </a:pPr>
            <a:r>
              <a:rPr lang="fr-FR" altLang="fr-FR" sz="2000" b="1" dirty="0">
                <a:latin typeface="Comic Sans MS" panose="030F0702030302020204" pitchFamily="66" charset="0"/>
              </a:rPr>
              <a:t>	Pour les avions équipés d’aile basse:</a:t>
            </a:r>
          </a:p>
          <a:p>
            <a:pPr marL="1371600" lvl="1" indent="-342900">
              <a:buFont typeface="Arial" panose="020B0604020202020204" pitchFamily="34" charset="0"/>
              <a:buChar char="•"/>
            </a:pPr>
            <a:r>
              <a:rPr lang="fr-FR" altLang="fr-FR" b="1" dirty="0">
                <a:solidFill>
                  <a:srgbClr val="FF0000"/>
                </a:solidFill>
                <a:latin typeface="Comic Sans MS" panose="030F0702030302020204" pitchFamily="66" charset="0"/>
              </a:rPr>
              <a:t>Rentrer les volets rapidement après l’atterrissage pour éviter les impacts de cailloux, Cette rentrée des volets doit se faire à puissance moteur réduite</a:t>
            </a:r>
          </a:p>
          <a:p>
            <a:pPr marL="1028700" lvl="1" indent="0"/>
            <a:endParaRPr lang="fr-FR" altLang="fr-FR" b="1" dirty="0">
              <a:solidFill>
                <a:srgbClr val="FF0000"/>
              </a:solidFill>
              <a:latin typeface="Comic Sans MS" panose="030F0702030302020204" pitchFamily="66" charset="0"/>
            </a:endParaRPr>
          </a:p>
          <a:p>
            <a:pPr marL="628650" indent="-342900">
              <a:buFont typeface="Arial" panose="020B0604020202020204" pitchFamily="34" charset="0"/>
              <a:buChar char="•"/>
            </a:pPr>
            <a:r>
              <a:rPr lang="fr-FR" altLang="fr-FR" sz="2000" b="1" dirty="0">
                <a:latin typeface="Comic Sans MS" panose="030F0702030302020204" pitchFamily="66" charset="0"/>
              </a:rPr>
              <a:t>La </a:t>
            </a:r>
            <a:r>
              <a:rPr lang="fr-FR" altLang="fr-FR" sz="2000" b="1" dirty="0" err="1">
                <a:latin typeface="Comic Sans MS" panose="030F0702030302020204" pitchFamily="66" charset="0"/>
              </a:rPr>
              <a:t>dirigibilité</a:t>
            </a:r>
            <a:r>
              <a:rPr lang="fr-FR" altLang="fr-FR" sz="2000" b="1" dirty="0">
                <a:latin typeface="Comic Sans MS" panose="030F0702030302020204" pitchFamily="66" charset="0"/>
              </a:rPr>
              <a:t> doit être efficace dès que l’avion est posé, pour cela:</a:t>
            </a:r>
          </a:p>
          <a:p>
            <a:pPr marL="1371600" lvl="1" indent="-342900">
              <a:buFont typeface="Arial" panose="020B0604020202020204" pitchFamily="34" charset="0"/>
              <a:buChar char="•"/>
            </a:pPr>
            <a:r>
              <a:rPr lang="fr-FR" altLang="fr-FR" sz="2000" b="1" dirty="0">
                <a:solidFill>
                  <a:srgbClr val="FF0000"/>
                </a:solidFill>
                <a:latin typeface="Comic Sans MS" panose="030F0702030302020204" pitchFamily="66" charset="0"/>
              </a:rPr>
              <a:t>Pour un train classique avec roulette de queue, mettre le manche en arrière pour une meilleure efficacité</a:t>
            </a:r>
          </a:p>
          <a:p>
            <a:pPr marL="1371600" lvl="1" indent="-342900">
              <a:buFont typeface="Arial" panose="020B0604020202020204" pitchFamily="34" charset="0"/>
              <a:buChar char="•"/>
            </a:pPr>
            <a:r>
              <a:rPr lang="fr-FR" altLang="fr-FR" sz="2000" b="1" dirty="0">
                <a:solidFill>
                  <a:srgbClr val="FF0000"/>
                </a:solidFill>
                <a:latin typeface="Comic Sans MS" panose="030F0702030302020204" pitchFamily="66" charset="0"/>
              </a:rPr>
              <a:t>Pour un train tricycle équipé de </a:t>
            </a:r>
            <a:r>
              <a:rPr lang="fr-FR" altLang="fr-FR" sz="2000" b="1" dirty="0" err="1">
                <a:solidFill>
                  <a:srgbClr val="FF0000"/>
                </a:solidFill>
                <a:latin typeface="Comic Sans MS" panose="030F0702030302020204" pitchFamily="66" charset="0"/>
              </a:rPr>
              <a:t>dirigibilité</a:t>
            </a:r>
            <a:r>
              <a:rPr lang="fr-FR" altLang="fr-FR" sz="2000" b="1" dirty="0">
                <a:solidFill>
                  <a:srgbClr val="FF0000"/>
                </a:solidFill>
                <a:latin typeface="Comic Sans MS" panose="030F0702030302020204" pitchFamily="66" charset="0"/>
              </a:rPr>
              <a:t>, mettre le manche en avant pour une meilleure efficacité</a:t>
            </a:r>
          </a:p>
        </p:txBody>
      </p:sp>
    </p:spTree>
    <p:extLst>
      <p:ext uri="{BB962C8B-B14F-4D97-AF65-F5344CB8AC3E}">
        <p14:creationId xmlns:p14="http://schemas.microsoft.com/office/powerpoint/2010/main" val="185175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37</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248478" y="1230345"/>
            <a:ext cx="11529392"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ATTERRISSAGE L’ARRONDI</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99391" y="1977883"/>
            <a:ext cx="3130826" cy="4185761"/>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fr-FR" sz="1400" b="1" dirty="0">
                <a:latin typeface="Comic Sans MS" panose="030F0702030302020204" pitchFamily="66" charset="0"/>
              </a:rPr>
              <a:t>Profil particulier de la fin de l’approche et du début de l’arrondi dans ce cas :</a:t>
            </a:r>
          </a:p>
          <a:p>
            <a:pPr algn="ctr" eaLnBrk="1" hangingPunct="1"/>
            <a:endParaRPr lang="fr-FR" altLang="fr-FR" sz="1400" b="1" dirty="0">
              <a:latin typeface="Comic Sans MS" panose="030F0702030302020204" pitchFamily="66" charset="0"/>
            </a:endParaRPr>
          </a:p>
          <a:p>
            <a:pPr marL="285750" indent="-285750" eaLnBrk="1" hangingPunct="1">
              <a:buFont typeface="Arial" panose="020B0604020202020204" pitchFamily="34" charset="0"/>
              <a:buChar char="•"/>
            </a:pPr>
            <a:r>
              <a:rPr lang="fr-FR" altLang="fr-FR" sz="1600" b="1" dirty="0">
                <a:solidFill>
                  <a:srgbClr val="FF0000"/>
                </a:solidFill>
                <a:latin typeface="Comic Sans MS" panose="030F0702030302020204" pitchFamily="66" charset="0"/>
              </a:rPr>
              <a:t>Le point A est avant la piste</a:t>
            </a:r>
          </a:p>
          <a:p>
            <a:pPr marL="285750" indent="-285750" eaLnBrk="1" hangingPunct="1">
              <a:buFont typeface="Arial" panose="020B0604020202020204" pitchFamily="34" charset="0"/>
              <a:buChar char="•"/>
            </a:pPr>
            <a:r>
              <a:rPr lang="fr-FR" altLang="fr-FR" sz="1600" b="1" dirty="0">
                <a:solidFill>
                  <a:srgbClr val="FF0000"/>
                </a:solidFill>
                <a:latin typeface="Comic Sans MS" panose="030F0702030302020204" pitchFamily="66" charset="0"/>
              </a:rPr>
              <a:t>L’arrondi est initialisé sur une piste fictive</a:t>
            </a:r>
          </a:p>
          <a:p>
            <a:pPr marL="285750" indent="-285750" eaLnBrk="1" hangingPunct="1">
              <a:buFont typeface="Arial" panose="020B0604020202020204" pitchFamily="34" charset="0"/>
              <a:buChar char="•"/>
            </a:pPr>
            <a:r>
              <a:rPr lang="fr-FR" altLang="fr-FR" sz="1600" b="1" dirty="0">
                <a:solidFill>
                  <a:srgbClr val="FF0000"/>
                </a:solidFill>
                <a:latin typeface="Comic Sans MS" panose="030F0702030302020204" pitchFamily="66" charset="0"/>
              </a:rPr>
              <a:t>L’arrondi doit être débuté </a:t>
            </a:r>
            <a:r>
              <a:rPr lang="fr-FR" altLang="fr-FR" sz="1600" b="1" u="sng" dirty="0">
                <a:solidFill>
                  <a:srgbClr val="FF0000"/>
                </a:solidFill>
                <a:latin typeface="Comic Sans MS" panose="030F0702030302020204" pitchFamily="66" charset="0"/>
              </a:rPr>
              <a:t>au dessus du point A</a:t>
            </a:r>
          </a:p>
          <a:p>
            <a:pPr marL="285750" indent="-285750" eaLnBrk="1" hangingPunct="1">
              <a:buFont typeface="Arial" panose="020B0604020202020204" pitchFamily="34" charset="0"/>
              <a:buChar char="•"/>
            </a:pPr>
            <a:endParaRPr lang="fr-FR" altLang="fr-FR" sz="1600" b="1" dirty="0">
              <a:solidFill>
                <a:srgbClr val="FF0000"/>
              </a:solidFill>
              <a:latin typeface="Comic Sans MS" panose="030F0702030302020204" pitchFamily="66" charset="0"/>
            </a:endParaRPr>
          </a:p>
          <a:p>
            <a:pPr algn="ctr" eaLnBrk="1" hangingPunct="1"/>
            <a:r>
              <a:rPr lang="fr-FR" altLang="fr-FR" sz="1600" b="1" dirty="0">
                <a:solidFill>
                  <a:srgbClr val="FF0000"/>
                </a:solidFill>
                <a:latin typeface="Comic Sans MS" panose="030F0702030302020204" pitchFamily="66" charset="0"/>
              </a:rPr>
              <a:t>« ATTENTION: si l’arrondi est débuté en dessous du point A, Les risques de se poser avant la piste sont importants »</a:t>
            </a:r>
          </a:p>
          <a:p>
            <a:pPr algn="ctr" eaLnBrk="1" hangingPunct="1"/>
            <a:endParaRPr lang="fr-FR" altLang="fr-FR" b="1" dirty="0">
              <a:solidFill>
                <a:srgbClr val="FF0000"/>
              </a:solidFill>
              <a:latin typeface="Comic Sans MS" panose="030F0702030302020204" pitchFamily="66" charset="0"/>
            </a:endParaRPr>
          </a:p>
        </p:txBody>
      </p:sp>
      <p:pic>
        <p:nvPicPr>
          <p:cNvPr id="3" name="Image 2" descr="Une image contenant texte, carte&#10;&#10;Description générée avec un niveau de confiance très élevé">
            <a:extLst>
              <a:ext uri="{FF2B5EF4-FFF2-40B4-BE49-F238E27FC236}">
                <a16:creationId xmlns:a16="http://schemas.microsoft.com/office/drawing/2014/main" id="{DBE692E7-33DF-4B92-9A50-D5556CD6CA9A}"/>
              </a:ext>
            </a:extLst>
          </p:cNvPr>
          <p:cNvPicPr>
            <a:picLocks noChangeAspect="1"/>
          </p:cNvPicPr>
          <p:nvPr/>
        </p:nvPicPr>
        <p:blipFill rotWithShape="1">
          <a:blip r:embed="rId2">
            <a:extLst>
              <a:ext uri="{28A0092B-C50C-407E-A947-70E740481C1C}">
                <a14:useLocalDpi xmlns:a14="http://schemas.microsoft.com/office/drawing/2010/main" val="0"/>
              </a:ext>
            </a:extLst>
          </a:blip>
          <a:srcRect l="3405" t="14186" r="3543" b="6835"/>
          <a:stretch/>
        </p:blipFill>
        <p:spPr>
          <a:xfrm>
            <a:off x="3284498" y="1886989"/>
            <a:ext cx="8360617" cy="4530437"/>
          </a:xfrm>
          <a:prstGeom prst="rect">
            <a:avLst/>
          </a:prstGeom>
        </p:spPr>
      </p:pic>
      <p:sp>
        <p:nvSpPr>
          <p:cNvPr id="7" name="Text Box 4">
            <a:extLst>
              <a:ext uri="{FF2B5EF4-FFF2-40B4-BE49-F238E27FC236}">
                <a16:creationId xmlns:a16="http://schemas.microsoft.com/office/drawing/2014/main" id="{F0228CE4-66DA-42FF-88C5-2BBAE2E8B466}"/>
              </a:ext>
            </a:extLst>
          </p:cNvPr>
          <p:cNvSpPr txBox="1">
            <a:spLocks noChangeArrowheads="1"/>
          </p:cNvSpPr>
          <p:nvPr/>
        </p:nvSpPr>
        <p:spPr bwMode="auto">
          <a:xfrm>
            <a:off x="5198225" y="2250637"/>
            <a:ext cx="3222568" cy="369332"/>
          </a:xfrm>
          <a:prstGeom prst="rect">
            <a:avLst/>
          </a:prstGeom>
          <a:solidFill>
            <a:schemeClr val="accent2">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b="1" dirty="0">
                <a:solidFill>
                  <a:srgbClr val="FF0000"/>
                </a:solidFill>
                <a:latin typeface="Comic Sans MS" panose="030F0702030302020204" pitchFamily="66" charset="0"/>
              </a:rPr>
              <a:t>Angle de redressement</a:t>
            </a:r>
          </a:p>
        </p:txBody>
      </p:sp>
    </p:spTree>
    <p:extLst>
      <p:ext uri="{BB962C8B-B14F-4D97-AF65-F5344CB8AC3E}">
        <p14:creationId xmlns:p14="http://schemas.microsoft.com/office/powerpoint/2010/main" val="359493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38</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347870" y="1230345"/>
            <a:ext cx="11549269"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ATTERRISSAGE</a:t>
            </a:r>
          </a:p>
        </p:txBody>
      </p:sp>
      <p:pic>
        <p:nvPicPr>
          <p:cNvPr id="7" name="Image 6" descr="Une image contenant texte&#10;&#10;Description générée avec un niveau de confiance très élevé">
            <a:extLst>
              <a:ext uri="{FF2B5EF4-FFF2-40B4-BE49-F238E27FC236}">
                <a16:creationId xmlns:a16="http://schemas.microsoft.com/office/drawing/2014/main" id="{CAC8BEDE-8438-4FE0-AC1C-C726283DCCF0}"/>
              </a:ext>
            </a:extLst>
          </p:cNvPr>
          <p:cNvPicPr>
            <a:picLocks noChangeAspect="1"/>
          </p:cNvPicPr>
          <p:nvPr/>
        </p:nvPicPr>
        <p:blipFill rotWithShape="1">
          <a:blip r:embed="rId2">
            <a:extLst>
              <a:ext uri="{28A0092B-C50C-407E-A947-70E740481C1C}">
                <a14:useLocalDpi xmlns:a14="http://schemas.microsoft.com/office/drawing/2010/main" val="0"/>
              </a:ext>
            </a:extLst>
          </a:blip>
          <a:srcRect l="4019" t="14819" r="2160"/>
          <a:stretch/>
        </p:blipFill>
        <p:spPr>
          <a:xfrm>
            <a:off x="2887286" y="1630455"/>
            <a:ext cx="6370213" cy="3348869"/>
          </a:xfrm>
          <a:prstGeom prst="rect">
            <a:avLst/>
          </a:prstGeom>
        </p:spPr>
      </p:pic>
      <p:sp>
        <p:nvSpPr>
          <p:cNvPr id="8" name="Text Box 4">
            <a:extLst>
              <a:ext uri="{FF2B5EF4-FFF2-40B4-BE49-F238E27FC236}">
                <a16:creationId xmlns:a16="http://schemas.microsoft.com/office/drawing/2014/main" id="{E57BA4C8-1AA6-4477-8EE7-6C0903EDD7BA}"/>
              </a:ext>
            </a:extLst>
          </p:cNvPr>
          <p:cNvSpPr txBox="1">
            <a:spLocks noChangeArrowheads="1"/>
          </p:cNvSpPr>
          <p:nvPr/>
        </p:nvSpPr>
        <p:spPr bwMode="auto">
          <a:xfrm>
            <a:off x="268355" y="2256620"/>
            <a:ext cx="2887287" cy="3970318"/>
          </a:xfrm>
          <a:prstGeom prst="rect">
            <a:avLst/>
          </a:prstGeom>
          <a:solidFill>
            <a:srgbClr val="FFFF00"/>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1400" b="1" dirty="0">
                <a:latin typeface="Comic Sans MS" panose="030F0702030302020204" pitchFamily="66" charset="0"/>
              </a:rPr>
              <a:t>Image de gauche:</a:t>
            </a:r>
          </a:p>
          <a:p>
            <a:endParaRPr lang="fr-FR" altLang="fr-FR" sz="1400" b="1" dirty="0">
              <a:latin typeface="Comic Sans MS" panose="030F0702030302020204" pitchFamily="66" charset="0"/>
            </a:endParaRPr>
          </a:p>
          <a:p>
            <a:r>
              <a:rPr lang="fr-FR" altLang="fr-FR" sz="1400" b="1" dirty="0">
                <a:latin typeface="Comic Sans MS" panose="030F0702030302020204" pitchFamily="66" charset="0"/>
              </a:rPr>
              <a:t>-L’axe du fuselage est parfaitement parallèle à l’axe de piste, Cette façon de faire permet:</a:t>
            </a:r>
          </a:p>
          <a:p>
            <a:endParaRPr lang="fr-FR" altLang="fr-FR" sz="1400" b="1" dirty="0">
              <a:latin typeface="Comic Sans MS" panose="030F0702030302020204" pitchFamily="66" charset="0"/>
            </a:endParaRPr>
          </a:p>
          <a:p>
            <a:pPr marL="171450" indent="-171450">
              <a:buFont typeface="Arial" panose="020B0604020202020204" pitchFamily="34" charset="0"/>
              <a:buChar char="•"/>
            </a:pPr>
            <a:r>
              <a:rPr lang="fr-FR" altLang="fr-FR" sz="1400" b="1" dirty="0">
                <a:latin typeface="Comic Sans MS" panose="030F0702030302020204" pitchFamily="66" charset="0"/>
              </a:rPr>
              <a:t>De ne pas faire d’erreur sur une piste en dévers à gauche</a:t>
            </a:r>
          </a:p>
          <a:p>
            <a:endParaRPr lang="fr-FR" altLang="fr-FR" sz="1400" b="1" dirty="0">
              <a:latin typeface="Comic Sans MS" panose="030F0702030302020204" pitchFamily="66" charset="0"/>
            </a:endParaRPr>
          </a:p>
          <a:p>
            <a:pPr marL="171450" indent="-171450">
              <a:buFont typeface="Arial" panose="020B0604020202020204" pitchFamily="34" charset="0"/>
              <a:buChar char="•"/>
            </a:pPr>
            <a:r>
              <a:rPr lang="fr-FR" altLang="fr-FR" sz="1400" b="1" dirty="0">
                <a:latin typeface="Comic Sans MS" panose="030F0702030302020204" pitchFamily="66" charset="0"/>
              </a:rPr>
              <a:t>De se poser sans départ en lacet avec du vent de travers</a:t>
            </a:r>
          </a:p>
          <a:p>
            <a:endParaRPr lang="fr-FR" altLang="fr-FR" sz="1400" b="1" dirty="0">
              <a:latin typeface="Comic Sans MS" panose="030F0702030302020204" pitchFamily="66" charset="0"/>
            </a:endParaRPr>
          </a:p>
          <a:p>
            <a:pPr marL="171450" indent="-171450">
              <a:buFont typeface="Arial" panose="020B0604020202020204" pitchFamily="34" charset="0"/>
              <a:buChar char="•"/>
            </a:pPr>
            <a:r>
              <a:rPr lang="fr-FR" altLang="fr-FR" sz="1400" b="1" dirty="0">
                <a:latin typeface="Comic Sans MS" panose="030F0702030302020204" pitchFamily="66" charset="0"/>
              </a:rPr>
              <a:t>De ne pas partir à gauche après atterrissage si on aligne le centre du capot avec l’axe de piste</a:t>
            </a:r>
          </a:p>
        </p:txBody>
      </p:sp>
      <p:sp>
        <p:nvSpPr>
          <p:cNvPr id="9" name="Text Box 4">
            <a:extLst>
              <a:ext uri="{FF2B5EF4-FFF2-40B4-BE49-F238E27FC236}">
                <a16:creationId xmlns:a16="http://schemas.microsoft.com/office/drawing/2014/main" id="{ABA77024-2700-45C8-9D55-9112AD509A93}"/>
              </a:ext>
            </a:extLst>
          </p:cNvPr>
          <p:cNvSpPr txBox="1">
            <a:spLocks noChangeArrowheads="1"/>
          </p:cNvSpPr>
          <p:nvPr/>
        </p:nvSpPr>
        <p:spPr bwMode="auto">
          <a:xfrm>
            <a:off x="9056234" y="2256620"/>
            <a:ext cx="2887287" cy="2893100"/>
          </a:xfrm>
          <a:prstGeom prst="rect">
            <a:avLst/>
          </a:prstGeom>
          <a:solidFill>
            <a:srgbClr val="FFFF00"/>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1400" b="1" dirty="0">
                <a:latin typeface="Comic Sans MS" panose="030F0702030302020204" pitchFamily="66" charset="0"/>
              </a:rPr>
              <a:t>Image de droite:</a:t>
            </a:r>
          </a:p>
          <a:p>
            <a:endParaRPr lang="fr-FR" altLang="fr-FR" sz="1400" b="1" dirty="0">
              <a:latin typeface="Comic Sans MS" panose="030F0702030302020204" pitchFamily="66" charset="0"/>
            </a:endParaRPr>
          </a:p>
          <a:p>
            <a:r>
              <a:rPr lang="fr-FR" altLang="fr-FR" sz="1400" b="1" dirty="0">
                <a:latin typeface="Comic Sans MS" panose="030F0702030302020204" pitchFamily="66" charset="0"/>
              </a:rPr>
              <a:t>-Le pilote aligne le centre du capot avec l’axe de piste:</a:t>
            </a:r>
          </a:p>
          <a:p>
            <a:endParaRPr lang="fr-FR" altLang="fr-FR" sz="1400" b="1" dirty="0">
              <a:latin typeface="Comic Sans MS" panose="030F0702030302020204" pitchFamily="66" charset="0"/>
            </a:endParaRPr>
          </a:p>
          <a:p>
            <a:pPr marL="171450" indent="-171450">
              <a:buFont typeface="Arial" panose="020B0604020202020204" pitchFamily="34" charset="0"/>
              <a:buChar char="•"/>
            </a:pPr>
            <a:r>
              <a:rPr lang="fr-FR" altLang="fr-FR" sz="1400" b="1" dirty="0">
                <a:latin typeface="Comic Sans MS" panose="030F0702030302020204" pitchFamily="66" charset="0"/>
              </a:rPr>
              <a:t>A l’atterrissage, l’avion a tendance à partir à gauche</a:t>
            </a:r>
          </a:p>
          <a:p>
            <a:endParaRPr lang="fr-FR" altLang="fr-FR" sz="1400" b="1" dirty="0">
              <a:latin typeface="Comic Sans MS" panose="030F0702030302020204" pitchFamily="66" charset="0"/>
            </a:endParaRPr>
          </a:p>
          <a:p>
            <a:pPr marL="171450" indent="-171450">
              <a:buFont typeface="Arial" panose="020B0604020202020204" pitchFamily="34" charset="0"/>
              <a:buChar char="•"/>
            </a:pPr>
            <a:r>
              <a:rPr lang="fr-FR" altLang="fr-FR" sz="1400" b="1" dirty="0">
                <a:latin typeface="Comic Sans MS" panose="030F0702030302020204" pitchFamily="66" charset="0"/>
              </a:rPr>
              <a:t>Cette erreur est plus critique avec un avion à train classique qu’avec un avion à train tricycle</a:t>
            </a:r>
          </a:p>
          <a:p>
            <a:endParaRPr lang="fr-FR" altLang="fr-FR" sz="1400" b="1" dirty="0">
              <a:latin typeface="Comic Sans MS" panose="030F0702030302020204" pitchFamily="66" charset="0"/>
            </a:endParaRPr>
          </a:p>
        </p:txBody>
      </p:sp>
    </p:spTree>
    <p:extLst>
      <p:ext uri="{BB962C8B-B14F-4D97-AF65-F5344CB8AC3E}">
        <p14:creationId xmlns:p14="http://schemas.microsoft.com/office/powerpoint/2010/main" val="31447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39</a:t>
            </a:fld>
            <a:endParaRPr lang="fr-FR"/>
          </a:p>
        </p:txBody>
      </p:sp>
      <p:sp>
        <p:nvSpPr>
          <p:cNvPr id="10" name="Text Box 4">
            <a:extLst>
              <a:ext uri="{FF2B5EF4-FFF2-40B4-BE49-F238E27FC236}">
                <a16:creationId xmlns:a16="http://schemas.microsoft.com/office/drawing/2014/main" id="{C042A3DF-E600-47F2-97A4-AE7293A792AA}"/>
              </a:ext>
            </a:extLst>
          </p:cNvPr>
          <p:cNvSpPr txBox="1">
            <a:spLocks noChangeArrowheads="1"/>
          </p:cNvSpPr>
          <p:nvPr/>
        </p:nvSpPr>
        <p:spPr bwMode="auto">
          <a:xfrm>
            <a:off x="386470" y="2026558"/>
            <a:ext cx="11430001" cy="4462760"/>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sz="2000" b="1" u="sng" dirty="0">
              <a:latin typeface="Comic Sans MS" panose="030F0702030302020204" pitchFamily="66" charset="0"/>
            </a:endParaRPr>
          </a:p>
          <a:p>
            <a:pPr lvl="1" indent="0" algn="ctr"/>
            <a:r>
              <a:rPr lang="fr-FR" altLang="fr-FR" sz="2400" b="1" u="sng" dirty="0">
                <a:latin typeface="Comic Sans MS" panose="030F0702030302020204" pitchFamily="66" charset="0"/>
              </a:rPr>
              <a:t>Ceci est valable pour tous les avions:</a:t>
            </a:r>
          </a:p>
          <a:p>
            <a:pPr lvl="1" indent="0"/>
            <a:endParaRPr lang="fr-FR" altLang="fr-FR" sz="2000" b="1" u="sng" dirty="0">
              <a:latin typeface="Comic Sans MS" panose="030F0702030302020204" pitchFamily="66" charset="0"/>
            </a:endParaRPr>
          </a:p>
          <a:p>
            <a:pPr marL="1485900" lvl="2" indent="-342900">
              <a:buFont typeface="Arial" panose="020B0604020202020204" pitchFamily="34" charset="0"/>
              <a:buChar char="•"/>
            </a:pPr>
            <a:r>
              <a:rPr lang="fr-FR" altLang="fr-FR" sz="2000" b="1" dirty="0">
                <a:latin typeface="Comic Sans MS" panose="030F0702030302020204" pitchFamily="66" charset="0"/>
              </a:rPr>
              <a:t>Le facteur de charge recherché de manière complètement inconsciente par le pilote pendant l’arrondi est de 1,15g en moyenne </a:t>
            </a:r>
          </a:p>
          <a:p>
            <a:pPr marL="1485900" lvl="2" indent="-342900">
              <a:buFont typeface="Arial" panose="020B0604020202020204" pitchFamily="34" charset="0"/>
              <a:buChar char="•"/>
            </a:pPr>
            <a:endParaRPr lang="fr-FR" altLang="fr-FR" sz="2000" b="1" dirty="0">
              <a:latin typeface="Comic Sans MS" panose="030F0702030302020204" pitchFamily="66" charset="0"/>
            </a:endParaRPr>
          </a:p>
          <a:p>
            <a:pPr marL="1485900" lvl="2" indent="-342900">
              <a:buFont typeface="Arial" panose="020B0604020202020204" pitchFamily="34" charset="0"/>
              <a:buChar char="•"/>
            </a:pPr>
            <a:r>
              <a:rPr lang="fr-FR" altLang="fr-FR" sz="2000" b="1" dirty="0">
                <a:latin typeface="Comic Sans MS" panose="030F0702030302020204" pitchFamily="66" charset="0"/>
              </a:rPr>
              <a:t>La vitesse angulaire de tangage correspondant à ces 1,15g est d’environ 3°/s pour des vitesses avoisinant les 120 km/h</a:t>
            </a:r>
          </a:p>
          <a:p>
            <a:pPr lvl="2" indent="0"/>
            <a:endParaRPr lang="fr-FR" altLang="fr-FR" sz="2000" b="1" dirty="0">
              <a:latin typeface="Comic Sans MS" panose="030F0702030302020204" pitchFamily="66" charset="0"/>
            </a:endParaRPr>
          </a:p>
          <a:p>
            <a:pPr marL="1485900" lvl="2" indent="-342900">
              <a:buFont typeface="Arial" panose="020B0604020202020204" pitchFamily="34" charset="0"/>
              <a:buChar char="•"/>
            </a:pPr>
            <a:r>
              <a:rPr lang="fr-FR" altLang="fr-FR" sz="2000" b="1" dirty="0">
                <a:latin typeface="Comic Sans MS" panose="030F0702030302020204" pitchFamily="66" charset="0"/>
              </a:rPr>
              <a:t>L’arrondi dure 5 secondes environ= temps entre le début d’arrondi et l’atteinte de la pente de la piste auquel on rajoute le temps entre le posé de l’avion et l’ atteinte de la vitesse de « 3 points » estimée (1,1 Vs, valable train classique et train tricycle)</a:t>
            </a:r>
          </a:p>
          <a:p>
            <a:pPr marL="1085850" lvl="1" indent="-342900">
              <a:buFont typeface="Arial" panose="020B0604020202020204" pitchFamily="34" charset="0"/>
              <a:buChar char="•"/>
            </a:pPr>
            <a:endParaRPr lang="fr-FR" altLang="fr-FR" sz="2000" b="1" dirty="0">
              <a:latin typeface="Comic Sans MS" panose="030F0702030302020204" pitchFamily="66" charset="0"/>
            </a:endParaRP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1452220" y="1472738"/>
            <a:ext cx="9201078"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MODELISATION SIMPLE DE L’ARRONDI</a:t>
            </a:r>
          </a:p>
        </p:txBody>
      </p:sp>
    </p:spTree>
    <p:extLst>
      <p:ext uri="{BB962C8B-B14F-4D97-AF65-F5344CB8AC3E}">
        <p14:creationId xmlns:p14="http://schemas.microsoft.com/office/powerpoint/2010/main" val="171942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4</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339365" y="1762360"/>
            <a:ext cx="11642103"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BRANCHE D’ELOIGNEMENT</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254524" y="2705069"/>
            <a:ext cx="11698664" cy="3539430"/>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r-FR" altLang="fr-FR" sz="2000" b="1" dirty="0">
              <a:solidFill>
                <a:srgbClr val="FF0000"/>
              </a:solidFill>
              <a:latin typeface="Comic Sans MS" panose="030F0702030302020204" pitchFamily="66" charset="0"/>
            </a:endParaRPr>
          </a:p>
          <a:p>
            <a:pPr algn="ctr"/>
            <a:r>
              <a:rPr lang="fr-FR" altLang="fr-FR" sz="2000" b="1" dirty="0">
                <a:latin typeface="Comic Sans MS" panose="030F0702030302020204" pitchFamily="66" charset="0"/>
              </a:rPr>
              <a:t>Vitesse: 1,45VS-Configuration conforme-ALT constante</a:t>
            </a:r>
          </a:p>
          <a:p>
            <a:pPr algn="ctr"/>
            <a:r>
              <a:rPr lang="fr-FR" altLang="fr-FR" sz="2000" b="1" dirty="0">
                <a:latin typeface="Comic Sans MS" panose="030F0702030302020204" pitchFamily="66" charset="0"/>
              </a:rPr>
              <a:t>Avion </a:t>
            </a:r>
            <a:r>
              <a:rPr lang="fr-FR" altLang="fr-FR" sz="2000" b="1" dirty="0" err="1">
                <a:latin typeface="Comic Sans MS" panose="030F0702030302020204" pitchFamily="66" charset="0"/>
              </a:rPr>
              <a:t>trimmé</a:t>
            </a:r>
            <a:endParaRPr lang="fr-FR" altLang="fr-FR" sz="2000" b="1" dirty="0">
              <a:latin typeface="Comic Sans MS" panose="030F0702030302020204" pitchFamily="66" charset="0"/>
            </a:endParaRPr>
          </a:p>
          <a:p>
            <a:pPr algn="ctr" eaLnBrk="1" hangingPunct="1"/>
            <a:endParaRPr lang="fr-FR" altLang="fr-FR" sz="2000" b="1" dirty="0">
              <a:solidFill>
                <a:schemeClr val="folHlink"/>
              </a:solidFill>
              <a:latin typeface="Comic Sans MS" panose="030F0702030302020204" pitchFamily="66" charset="0"/>
            </a:endParaRPr>
          </a:p>
          <a:p>
            <a:pPr>
              <a:buFontTx/>
              <a:buChar char="•"/>
            </a:pPr>
            <a:r>
              <a:rPr lang="fr-FR" altLang="fr-FR" b="1" dirty="0">
                <a:latin typeface="Comic Sans MS" panose="030F0702030302020204" pitchFamily="66" charset="0"/>
              </a:rPr>
              <a:t>Check List selon avion: Pompe secours carburant-Volets-Mélange riche-Réchauffage carburateur-Pression des freins-train d’atterrissage-aérofreins-Phare-Message radio, etc.</a:t>
            </a:r>
          </a:p>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Visualiser le repère d’alignement de l’axe final de l’approche</a:t>
            </a:r>
          </a:p>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La vent arrière doit être suffisamment longue pour être sous le plan de l’approche finale en sortie de dernier virage. Pour cela, prendre 1min 15s (sans vent) environ d’éloignement après le passage bas.</a:t>
            </a:r>
          </a:p>
          <a:p>
            <a:pPr algn="ctr" eaLnBrk="1" hangingPunct="1"/>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16588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40</a:t>
            </a:fld>
            <a:endParaRPr lang="fr-FR"/>
          </a:p>
        </p:txBody>
      </p:sp>
      <p:sp>
        <p:nvSpPr>
          <p:cNvPr id="21" name="Text Box 4">
            <a:extLst>
              <a:ext uri="{FF2B5EF4-FFF2-40B4-BE49-F238E27FC236}">
                <a16:creationId xmlns:a16="http://schemas.microsoft.com/office/drawing/2014/main" id="{D476D63A-346D-467F-A497-578A6C018524}"/>
              </a:ext>
            </a:extLst>
          </p:cNvPr>
          <p:cNvSpPr txBox="1">
            <a:spLocks noChangeArrowheads="1"/>
          </p:cNvSpPr>
          <p:nvPr/>
        </p:nvSpPr>
        <p:spPr bwMode="auto">
          <a:xfrm>
            <a:off x="379907" y="1197779"/>
            <a:ext cx="11430001" cy="4708981"/>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indent="0"/>
            <a:endParaRPr lang="fr-FR" altLang="fr-FR" sz="2000" b="1" dirty="0">
              <a:latin typeface="Comic Sans MS" panose="030F0702030302020204" pitchFamily="66" charset="0"/>
            </a:endParaRPr>
          </a:p>
          <a:p>
            <a:pPr marL="1085850" lvl="1" indent="-342900">
              <a:buFont typeface="Arial" panose="020B0604020202020204" pitchFamily="34" charset="0"/>
              <a:buChar char="•"/>
            </a:pPr>
            <a:r>
              <a:rPr lang="fr-FR" altLang="fr-FR" sz="2000" b="1" dirty="0">
                <a:latin typeface="Comic Sans MS" panose="030F0702030302020204" pitchFamily="66" charset="0"/>
              </a:rPr>
              <a:t>Pendant l’arrondi, le centre de gravité de l’avion se déplace sur un arc de cercle si on considère que la vitesse de l’avion varie peu et que le pilote a affiché une position stable du manche (le facteur de charge est constant si la vitesse est constante (cette hypothèse est valide jusqu’à un angle de redressement de 10° environ et acceptable au delà compte-tenu de la précision recherchée).</a:t>
            </a:r>
          </a:p>
          <a:p>
            <a:pPr marL="1085850" lvl="1" indent="-342900">
              <a:buFont typeface="Arial" panose="020B0604020202020204" pitchFamily="34" charset="0"/>
              <a:buChar char="•"/>
            </a:pPr>
            <a:endParaRPr lang="fr-FR" altLang="fr-FR" sz="2000" b="1" dirty="0">
              <a:latin typeface="Comic Sans MS" panose="030F0702030302020204" pitchFamily="66" charset="0"/>
            </a:endParaRPr>
          </a:p>
          <a:p>
            <a:pPr marL="1085850" lvl="1" indent="-342900">
              <a:buFont typeface="Arial" panose="020B0604020202020204" pitchFamily="34" charset="0"/>
              <a:buChar char="•"/>
            </a:pPr>
            <a:r>
              <a:rPr lang="fr-FR" altLang="fr-FR" sz="2000" b="1" dirty="0">
                <a:latin typeface="Comic Sans MS" panose="030F0702030302020204" pitchFamily="66" charset="0"/>
              </a:rPr>
              <a:t>L’arrêt de l’arrondi est initié par le pilote. Le manche est « relâché » en profondeur de manière à ce que la vitesse verticale de toucher soit d’environ 200ft/min et un facteur de charge voisin de 1.</a:t>
            </a:r>
          </a:p>
          <a:p>
            <a:pPr lvl="1" indent="0"/>
            <a:endParaRPr lang="fr-FR" altLang="fr-FR" sz="2000" b="1" dirty="0">
              <a:latin typeface="Comic Sans MS" panose="030F0702030302020204" pitchFamily="66" charset="0"/>
            </a:endParaRPr>
          </a:p>
          <a:p>
            <a:pPr marL="1085850" lvl="1" indent="-342900">
              <a:buFont typeface="Arial" panose="020B0604020202020204" pitchFamily="34" charset="0"/>
              <a:buChar char="•"/>
            </a:pPr>
            <a:r>
              <a:rPr lang="fr-FR" altLang="fr-FR" sz="2000" b="1" dirty="0">
                <a:latin typeface="Comic Sans MS" panose="030F0702030302020204" pitchFamily="66" charset="0"/>
              </a:rPr>
              <a:t>Décélération de l’avion due à la pente: </a:t>
            </a:r>
          </a:p>
          <a:p>
            <a:pPr marL="1485900" lvl="2" indent="-342900">
              <a:buFont typeface="Arial" panose="020B0604020202020204" pitchFamily="34" charset="0"/>
              <a:buChar char="•"/>
            </a:pPr>
            <a:r>
              <a:rPr lang="fr-FR" altLang="fr-FR" sz="2000" b="1" dirty="0">
                <a:latin typeface="Comic Sans MS" panose="030F0702030302020204" pitchFamily="66" charset="0"/>
              </a:rPr>
              <a:t>10% de pente décélération </a:t>
            </a:r>
            <a:r>
              <a:rPr lang="fr-FR" altLang="fr-FR" sz="2000" b="1" dirty="0" err="1">
                <a:latin typeface="Comic Sans MS" panose="030F0702030302020204" pitchFamily="66" charset="0"/>
              </a:rPr>
              <a:t>Jx</a:t>
            </a:r>
            <a:r>
              <a:rPr lang="fr-FR" altLang="fr-FR" sz="2000" b="1" dirty="0">
                <a:latin typeface="Comic Sans MS" panose="030F0702030302020204" pitchFamily="66" charset="0"/>
              </a:rPr>
              <a:t>=-0,1 (soit -3,6km/h par seconde)</a:t>
            </a:r>
          </a:p>
          <a:p>
            <a:pPr marL="1485900" lvl="2" indent="-342900">
              <a:buFont typeface="Arial" panose="020B0604020202020204" pitchFamily="34" charset="0"/>
              <a:buChar char="•"/>
            </a:pPr>
            <a:r>
              <a:rPr lang="fr-FR" altLang="fr-FR" sz="2000" b="1" dirty="0">
                <a:latin typeface="Comic Sans MS" panose="030F0702030302020204" pitchFamily="66" charset="0"/>
              </a:rPr>
              <a:t>20% de pente décélération </a:t>
            </a:r>
            <a:r>
              <a:rPr lang="fr-FR" altLang="fr-FR" sz="2000" b="1" dirty="0" err="1">
                <a:latin typeface="Comic Sans MS" panose="030F0702030302020204" pitchFamily="66" charset="0"/>
              </a:rPr>
              <a:t>Jx</a:t>
            </a:r>
            <a:r>
              <a:rPr lang="fr-FR" altLang="fr-FR" sz="2000" b="1" dirty="0">
                <a:latin typeface="Comic Sans MS" panose="030F0702030302020204" pitchFamily="66" charset="0"/>
              </a:rPr>
              <a:t>=-0,2 (soit -7,2km/h par seconde)</a:t>
            </a:r>
          </a:p>
          <a:p>
            <a:pPr lvl="1" indent="0"/>
            <a:endParaRPr lang="fr-FR" altLang="fr-FR" sz="2000" b="1" dirty="0">
              <a:latin typeface="Comic Sans MS" panose="030F0702030302020204" pitchFamily="66" charset="0"/>
            </a:endParaRPr>
          </a:p>
        </p:txBody>
      </p:sp>
    </p:spTree>
    <p:extLst>
      <p:ext uri="{BB962C8B-B14F-4D97-AF65-F5344CB8AC3E}">
        <p14:creationId xmlns:p14="http://schemas.microsoft.com/office/powerpoint/2010/main" val="335825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41</a:t>
            </a:fld>
            <a:endParaRPr lang="fr-FR"/>
          </a:p>
        </p:txBody>
      </p:sp>
      <p:sp>
        <p:nvSpPr>
          <p:cNvPr id="6" name="Text Box 4">
            <a:extLst>
              <a:ext uri="{FF2B5EF4-FFF2-40B4-BE49-F238E27FC236}">
                <a16:creationId xmlns:a16="http://schemas.microsoft.com/office/drawing/2014/main" id="{A86017CA-0771-460C-A943-AD3D723E8B24}"/>
              </a:ext>
            </a:extLst>
          </p:cNvPr>
          <p:cNvSpPr txBox="1">
            <a:spLocks noChangeArrowheads="1"/>
          </p:cNvSpPr>
          <p:nvPr/>
        </p:nvSpPr>
        <p:spPr bwMode="auto">
          <a:xfrm>
            <a:off x="1971924" y="1168841"/>
            <a:ext cx="7633253" cy="4924425"/>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b="1" u="sng" dirty="0">
                <a:latin typeface="Comic Sans MS" panose="030F0702030302020204" pitchFamily="66" charset="0"/>
              </a:rPr>
              <a:t>COMMENT UTILISER LES TABLEAUX SUIVANTS:</a:t>
            </a:r>
          </a:p>
          <a:p>
            <a:endParaRPr lang="fr-FR" altLang="fr-FR" sz="2000" b="1" dirty="0">
              <a:latin typeface="Comic Sans MS" panose="030F0702030302020204" pitchFamily="66" charset="0"/>
            </a:endParaRPr>
          </a:p>
          <a:p>
            <a:pPr lvl="1" indent="0"/>
            <a:r>
              <a:rPr lang="fr-FR" altLang="fr-FR" sz="2000" b="1" dirty="0">
                <a:latin typeface="Comic Sans MS" panose="030F0702030302020204" pitchFamily="66" charset="0"/>
              </a:rPr>
              <a:t>1°cas: avion ayant une vitesse d’approche de 120km/h à FAUCON-Pente au toucher de 20%-Durée de l’arrondi de 5 secondes et on est proche du décrochage</a:t>
            </a:r>
          </a:p>
          <a:p>
            <a:pPr lvl="1" indent="0" algn="ctr"/>
            <a:r>
              <a:rPr lang="fr-FR" altLang="fr-FR" sz="2000" u="sng" dirty="0">
                <a:latin typeface="Comic Sans MS" panose="030F0702030302020204" pitchFamily="66" charset="0"/>
              </a:rPr>
              <a:t>Distance de 141m entre PA et Touché</a:t>
            </a:r>
          </a:p>
          <a:p>
            <a:pPr lvl="1" indent="0" algn="ctr"/>
            <a:endParaRPr lang="fr-FR" altLang="fr-FR" sz="2000" u="sng" dirty="0">
              <a:latin typeface="Comic Sans MS" panose="030F0702030302020204" pitchFamily="66" charset="0"/>
            </a:endParaRPr>
          </a:p>
          <a:p>
            <a:pPr lvl="1" indent="0"/>
            <a:r>
              <a:rPr lang="fr-FR" altLang="fr-FR" sz="2000" b="1" dirty="0">
                <a:latin typeface="Comic Sans MS" panose="030F0702030302020204" pitchFamily="66" charset="0"/>
              </a:rPr>
              <a:t>2°cas: avion ayant une vitesse d’approche de 108Km/h à BANON-Pente au toucher de 10%</a:t>
            </a:r>
          </a:p>
          <a:p>
            <a:pPr lvl="1" indent="0" algn="ctr"/>
            <a:r>
              <a:rPr lang="fr-FR" altLang="fr-FR" sz="2000" u="sng" dirty="0">
                <a:latin typeface="Comic Sans MS" panose="030F0702030302020204" pitchFamily="66" charset="0"/>
              </a:rPr>
              <a:t>Distance de 89m entre PA et Touché</a:t>
            </a:r>
          </a:p>
          <a:p>
            <a:pPr lvl="1" indent="0" algn="ctr"/>
            <a:r>
              <a:rPr lang="fr-FR" altLang="fr-FR" sz="2000" u="sng" dirty="0">
                <a:latin typeface="Comic Sans MS" panose="030F0702030302020204" pitchFamily="66" charset="0"/>
              </a:rPr>
              <a:t>Distance entre touché et « 3 points » 56m</a:t>
            </a:r>
          </a:p>
          <a:p>
            <a:pPr lvl="1" indent="0" algn="ctr"/>
            <a:endParaRPr lang="fr-FR" altLang="fr-FR" sz="2000" u="sng" dirty="0">
              <a:latin typeface="Comic Sans MS" panose="030F0702030302020204" pitchFamily="66" charset="0"/>
            </a:endParaRPr>
          </a:p>
          <a:p>
            <a:pPr lvl="1" indent="0" algn="ctr"/>
            <a:endParaRPr lang="fr-FR" altLang="fr-FR" sz="2000" u="sng" dirty="0">
              <a:latin typeface="Comic Sans MS" panose="030F0702030302020204" pitchFamily="66" charset="0"/>
            </a:endParaRPr>
          </a:p>
          <a:p>
            <a:pPr lvl="1" indent="0"/>
            <a:endParaRPr lang="fr-FR" altLang="fr-FR" sz="2000" b="1" dirty="0">
              <a:latin typeface="Comic Sans MS" panose="030F0702030302020204" pitchFamily="66" charset="0"/>
            </a:endParaRPr>
          </a:p>
          <a:p>
            <a:pPr marL="914400" lvl="1" indent="-171450">
              <a:buFont typeface="Arial" panose="020B0604020202020204" pitchFamily="34" charset="0"/>
              <a:buChar char="•"/>
            </a:pPr>
            <a:endParaRPr lang="fr-FR" altLang="fr-FR" sz="1400" b="1" dirty="0">
              <a:latin typeface="Comic Sans MS" panose="030F0702030302020204" pitchFamily="66" charset="0"/>
            </a:endParaRPr>
          </a:p>
        </p:txBody>
      </p:sp>
    </p:spTree>
    <p:extLst>
      <p:ext uri="{BB962C8B-B14F-4D97-AF65-F5344CB8AC3E}">
        <p14:creationId xmlns:p14="http://schemas.microsoft.com/office/powerpoint/2010/main" val="182753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42</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233834" y="1129097"/>
            <a:ext cx="11795409" cy="1015663"/>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MODELISATION DE L’ARRONDI</a:t>
            </a:r>
          </a:p>
          <a:p>
            <a:pPr algn="ctr" eaLnBrk="1" hangingPunct="1"/>
            <a:r>
              <a:rPr lang="fr-FR" altLang="fr-FR" sz="2000" b="1" dirty="0">
                <a:latin typeface="Comic Sans MS" panose="030F0702030302020204" pitchFamily="66" charset="0"/>
              </a:rPr>
              <a:t>Le tableau ci-dessous a été obtenu en faisant l’hypothèse de la conservation de l’énergie</a:t>
            </a:r>
          </a:p>
          <a:p>
            <a:pPr algn="ctr" eaLnBrk="1" hangingPunct="1"/>
            <a:r>
              <a:rPr lang="fr-FR" altLang="fr-FR" sz="2000" b="1" dirty="0">
                <a:latin typeface="Comic Sans MS" panose="030F0702030302020204" pitchFamily="66" charset="0"/>
              </a:rPr>
              <a:t>Les nombres inscrits sont donc des majorants </a:t>
            </a:r>
          </a:p>
        </p:txBody>
      </p:sp>
      <p:graphicFrame>
        <p:nvGraphicFramePr>
          <p:cNvPr id="2" name="Tableau 1">
            <a:extLst>
              <a:ext uri="{FF2B5EF4-FFF2-40B4-BE49-F238E27FC236}">
                <a16:creationId xmlns:a16="http://schemas.microsoft.com/office/drawing/2014/main" id="{701FA3B1-341A-4885-AE24-DBE2C653342D}"/>
              </a:ext>
            </a:extLst>
          </p:cNvPr>
          <p:cNvGraphicFramePr>
            <a:graphicFrameLocks noGrp="1"/>
          </p:cNvGraphicFramePr>
          <p:nvPr/>
        </p:nvGraphicFramePr>
        <p:xfrm>
          <a:off x="810705" y="2290714"/>
          <a:ext cx="10444896" cy="4427184"/>
        </p:xfrm>
        <a:graphic>
          <a:graphicData uri="http://schemas.openxmlformats.org/drawingml/2006/table">
            <a:tbl>
              <a:tblPr firstRow="1" bandRow="1">
                <a:tableStyleId>{5C22544A-7EE6-4342-B048-85BDC9FD1C3A}</a:tableStyleId>
              </a:tblPr>
              <a:tblGrid>
                <a:gridCol w="1492128">
                  <a:extLst>
                    <a:ext uri="{9D8B030D-6E8A-4147-A177-3AD203B41FA5}">
                      <a16:colId xmlns:a16="http://schemas.microsoft.com/office/drawing/2014/main" val="166863489"/>
                    </a:ext>
                  </a:extLst>
                </a:gridCol>
                <a:gridCol w="1492128">
                  <a:extLst>
                    <a:ext uri="{9D8B030D-6E8A-4147-A177-3AD203B41FA5}">
                      <a16:colId xmlns:a16="http://schemas.microsoft.com/office/drawing/2014/main" val="3381308947"/>
                    </a:ext>
                  </a:extLst>
                </a:gridCol>
                <a:gridCol w="1492128">
                  <a:extLst>
                    <a:ext uri="{9D8B030D-6E8A-4147-A177-3AD203B41FA5}">
                      <a16:colId xmlns:a16="http://schemas.microsoft.com/office/drawing/2014/main" val="460844636"/>
                    </a:ext>
                  </a:extLst>
                </a:gridCol>
                <a:gridCol w="1492128">
                  <a:extLst>
                    <a:ext uri="{9D8B030D-6E8A-4147-A177-3AD203B41FA5}">
                      <a16:colId xmlns:a16="http://schemas.microsoft.com/office/drawing/2014/main" val="1355102607"/>
                    </a:ext>
                  </a:extLst>
                </a:gridCol>
                <a:gridCol w="1492128">
                  <a:extLst>
                    <a:ext uri="{9D8B030D-6E8A-4147-A177-3AD203B41FA5}">
                      <a16:colId xmlns:a16="http://schemas.microsoft.com/office/drawing/2014/main" val="1285502423"/>
                    </a:ext>
                  </a:extLst>
                </a:gridCol>
                <a:gridCol w="1492128">
                  <a:extLst>
                    <a:ext uri="{9D8B030D-6E8A-4147-A177-3AD203B41FA5}">
                      <a16:colId xmlns:a16="http://schemas.microsoft.com/office/drawing/2014/main" val="4187888069"/>
                    </a:ext>
                  </a:extLst>
                </a:gridCol>
                <a:gridCol w="1492128">
                  <a:extLst>
                    <a:ext uri="{9D8B030D-6E8A-4147-A177-3AD203B41FA5}">
                      <a16:colId xmlns:a16="http://schemas.microsoft.com/office/drawing/2014/main" val="24365891"/>
                    </a:ext>
                  </a:extLst>
                </a:gridCol>
              </a:tblGrid>
              <a:tr h="947290">
                <a:tc>
                  <a:txBody>
                    <a:bodyPr/>
                    <a:lstStyle/>
                    <a:p>
                      <a:pPr algn="ctr"/>
                      <a:r>
                        <a:rPr lang="fr-FR" sz="1600" b="1" dirty="0">
                          <a:solidFill>
                            <a:schemeClr val="tx1"/>
                          </a:solidFill>
                        </a:rPr>
                        <a:t>Temps (en secondes à partir du début d’arrondi)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fr-FR" sz="2000" b="1" dirty="0">
                          <a:solidFill>
                            <a:schemeClr val="tx1"/>
                          </a:solidFill>
                        </a:rPr>
                        <a:t>0s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fr-FR" sz="2000" b="1" dirty="0">
                          <a:solidFill>
                            <a:schemeClr val="tx1"/>
                          </a:solidFill>
                        </a:rPr>
                        <a:t>1s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fr-FR" sz="2000" b="1" dirty="0">
                          <a:solidFill>
                            <a:schemeClr val="tx1"/>
                          </a:solidFill>
                        </a:rPr>
                        <a:t>2s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fr-FR" sz="2000" b="1" dirty="0">
                          <a:solidFill>
                            <a:schemeClr val="tx1"/>
                          </a:solidFill>
                        </a:rPr>
                        <a:t>3s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fr-FR" sz="2000" b="1" dirty="0">
                          <a:solidFill>
                            <a:schemeClr val="tx1"/>
                          </a:solidFill>
                        </a:rPr>
                        <a:t>4s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fr-FR" sz="2000" b="1" dirty="0">
                          <a:solidFill>
                            <a:schemeClr val="tx1"/>
                          </a:solidFill>
                        </a:rPr>
                        <a:t>5s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82114002"/>
                  </a:ext>
                </a:extLst>
              </a:tr>
              <a:tr h="550536">
                <a:tc>
                  <a:txBody>
                    <a:bodyPr/>
                    <a:lstStyle/>
                    <a:p>
                      <a:pPr algn="ctr"/>
                      <a:r>
                        <a:rPr lang="fr-FR" sz="1600" b="0" dirty="0">
                          <a:solidFill>
                            <a:schemeClr val="tx1"/>
                          </a:solidFill>
                        </a:rPr>
                        <a:t>Pente 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fr-FR" sz="2000" b="1" dirty="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80955705"/>
                  </a:ext>
                </a:extLst>
              </a:tr>
              <a:tr h="550536">
                <a:tc>
                  <a:txBody>
                    <a:bodyPr/>
                    <a:lstStyle/>
                    <a:p>
                      <a:pPr algn="ctr"/>
                      <a:r>
                        <a:rPr lang="fr-FR" sz="1600" b="0" dirty="0" err="1">
                          <a:solidFill>
                            <a:schemeClr val="tx1"/>
                          </a:solidFill>
                        </a:rPr>
                        <a:t>DeltaZ</a:t>
                      </a:r>
                      <a:r>
                        <a:rPr lang="fr-FR" sz="1600" b="0" dirty="0">
                          <a:solidFill>
                            <a:schemeClr val="tx1"/>
                          </a:solidFill>
                        </a:rPr>
                        <a:t> en pieds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fr-FR" sz="2000" b="1" dirty="0">
                          <a:solidFill>
                            <a:schemeClr val="tx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09205315"/>
                  </a:ext>
                </a:extLst>
              </a:tr>
              <a:tr h="550536">
                <a:tc>
                  <a:txBody>
                    <a:bodyPr/>
                    <a:lstStyle/>
                    <a:p>
                      <a:pPr algn="ctr"/>
                      <a:r>
                        <a:rPr lang="fr-FR" sz="1600" b="0" dirty="0">
                          <a:solidFill>
                            <a:schemeClr val="tx1"/>
                          </a:solidFill>
                        </a:rPr>
                        <a:t>VP en 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fr-FR" sz="2000" b="1" dirty="0">
                          <a:solidFill>
                            <a:schemeClr val="tx1"/>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58950624"/>
                  </a:ext>
                </a:extLst>
              </a:tr>
              <a:tr h="550536">
                <a:tc>
                  <a:txBody>
                    <a:bodyPr/>
                    <a:lstStyle/>
                    <a:p>
                      <a:pPr algn="ctr"/>
                      <a:r>
                        <a:rPr lang="fr-FR" sz="1600" b="0" dirty="0" err="1">
                          <a:solidFill>
                            <a:schemeClr val="tx1"/>
                          </a:solidFill>
                        </a:rPr>
                        <a:t>Vp</a:t>
                      </a:r>
                      <a:r>
                        <a:rPr lang="fr-FR" sz="1600" b="0" dirty="0">
                          <a:solidFill>
                            <a:schemeClr val="tx1"/>
                          </a:solidFill>
                        </a:rPr>
                        <a:t> en Km/h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fr-FR" sz="2000" b="1" dirty="0">
                          <a:solidFill>
                            <a:schemeClr val="tx1"/>
                          </a:solidFill>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08589536"/>
                  </a:ext>
                </a:extLst>
              </a:tr>
              <a:tr h="1028487">
                <a:tc>
                  <a:txBody>
                    <a:bodyPr/>
                    <a:lstStyle/>
                    <a:p>
                      <a:pPr algn="ctr"/>
                      <a:r>
                        <a:rPr lang="fr-FR" sz="1400" b="0" dirty="0">
                          <a:solidFill>
                            <a:schemeClr val="tx1"/>
                          </a:solidFill>
                        </a:rPr>
                        <a:t>Distance parcourue</a:t>
                      </a:r>
                    </a:p>
                    <a:p>
                      <a:pPr algn="ctr"/>
                      <a:r>
                        <a:rPr lang="fr-FR" sz="1400" b="0" dirty="0">
                          <a:solidFill>
                            <a:schemeClr val="tx1"/>
                          </a:solidFill>
                        </a:rPr>
                        <a:t>Depuis le début de l’arrondi (m) jusqu’au touché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fr-FR" sz="20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2000" b="1" dirty="0">
                          <a:solidFill>
                            <a:schemeClr val="tx1"/>
                          </a:solidFill>
                        </a:rPr>
                        <a:t>141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68850974"/>
                  </a:ext>
                </a:extLst>
              </a:tr>
            </a:tbl>
          </a:graphicData>
        </a:graphic>
      </p:graphicFrame>
      <p:sp>
        <p:nvSpPr>
          <p:cNvPr id="3" name="Ellipse 2">
            <a:extLst>
              <a:ext uri="{FF2B5EF4-FFF2-40B4-BE49-F238E27FC236}">
                <a16:creationId xmlns:a16="http://schemas.microsoft.com/office/drawing/2014/main" id="{FE846844-0207-4CB1-B883-0CE9F8DD1CD1}"/>
              </a:ext>
            </a:extLst>
          </p:cNvPr>
          <p:cNvSpPr/>
          <p:nvPr/>
        </p:nvSpPr>
        <p:spPr>
          <a:xfrm>
            <a:off x="10059593" y="4807909"/>
            <a:ext cx="914400" cy="9144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6768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43</a:t>
            </a:fld>
            <a:endParaRPr lang="fr-FR"/>
          </a:p>
        </p:txBody>
      </p:sp>
      <p:graphicFrame>
        <p:nvGraphicFramePr>
          <p:cNvPr id="2" name="Tableau 1">
            <a:extLst>
              <a:ext uri="{FF2B5EF4-FFF2-40B4-BE49-F238E27FC236}">
                <a16:creationId xmlns:a16="http://schemas.microsoft.com/office/drawing/2014/main" id="{701FA3B1-341A-4885-AE24-DBE2C653342D}"/>
              </a:ext>
            </a:extLst>
          </p:cNvPr>
          <p:cNvGraphicFramePr>
            <a:graphicFrameLocks noGrp="1"/>
          </p:cNvGraphicFramePr>
          <p:nvPr/>
        </p:nvGraphicFramePr>
        <p:xfrm>
          <a:off x="575036" y="1097280"/>
          <a:ext cx="10851806" cy="5440830"/>
        </p:xfrm>
        <a:graphic>
          <a:graphicData uri="http://schemas.openxmlformats.org/drawingml/2006/table">
            <a:tbl>
              <a:tblPr firstRow="1" bandRow="1">
                <a:tableStyleId>{5C22544A-7EE6-4342-B048-85BDC9FD1C3A}</a:tableStyleId>
              </a:tblPr>
              <a:tblGrid>
                <a:gridCol w="1550258">
                  <a:extLst>
                    <a:ext uri="{9D8B030D-6E8A-4147-A177-3AD203B41FA5}">
                      <a16:colId xmlns:a16="http://schemas.microsoft.com/office/drawing/2014/main" val="166863489"/>
                    </a:ext>
                  </a:extLst>
                </a:gridCol>
                <a:gridCol w="1550258">
                  <a:extLst>
                    <a:ext uri="{9D8B030D-6E8A-4147-A177-3AD203B41FA5}">
                      <a16:colId xmlns:a16="http://schemas.microsoft.com/office/drawing/2014/main" val="3282895096"/>
                    </a:ext>
                  </a:extLst>
                </a:gridCol>
                <a:gridCol w="1550258">
                  <a:extLst>
                    <a:ext uri="{9D8B030D-6E8A-4147-A177-3AD203B41FA5}">
                      <a16:colId xmlns:a16="http://schemas.microsoft.com/office/drawing/2014/main" val="460844636"/>
                    </a:ext>
                  </a:extLst>
                </a:gridCol>
                <a:gridCol w="1550258">
                  <a:extLst>
                    <a:ext uri="{9D8B030D-6E8A-4147-A177-3AD203B41FA5}">
                      <a16:colId xmlns:a16="http://schemas.microsoft.com/office/drawing/2014/main" val="1355102607"/>
                    </a:ext>
                  </a:extLst>
                </a:gridCol>
                <a:gridCol w="1550258">
                  <a:extLst>
                    <a:ext uri="{9D8B030D-6E8A-4147-A177-3AD203B41FA5}">
                      <a16:colId xmlns:a16="http://schemas.microsoft.com/office/drawing/2014/main" val="1285502423"/>
                    </a:ext>
                  </a:extLst>
                </a:gridCol>
                <a:gridCol w="1550258">
                  <a:extLst>
                    <a:ext uri="{9D8B030D-6E8A-4147-A177-3AD203B41FA5}">
                      <a16:colId xmlns:a16="http://schemas.microsoft.com/office/drawing/2014/main" val="4187888069"/>
                    </a:ext>
                  </a:extLst>
                </a:gridCol>
                <a:gridCol w="1550258">
                  <a:extLst>
                    <a:ext uri="{9D8B030D-6E8A-4147-A177-3AD203B41FA5}">
                      <a16:colId xmlns:a16="http://schemas.microsoft.com/office/drawing/2014/main" val="24365891"/>
                    </a:ext>
                  </a:extLst>
                </a:gridCol>
              </a:tblGrid>
              <a:tr h="724511">
                <a:tc>
                  <a:txBody>
                    <a:bodyPr/>
                    <a:lstStyle/>
                    <a:p>
                      <a:pPr algn="ctr"/>
                      <a:r>
                        <a:rPr lang="fr-FR" sz="1400" b="1" dirty="0">
                          <a:solidFill>
                            <a:schemeClr val="tx1"/>
                          </a:solidFill>
                        </a:rPr>
                        <a:t>Temps (en secondes à partir du début de l’arrondi)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fr-FR" sz="20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fr-FR" sz="2000" b="1"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fr-FR" sz="2000" b="1"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fr-FR" sz="2000" b="1" dirty="0">
                          <a:solidFill>
                            <a:schemeClr val="tx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fr-FR" sz="2000" b="1" dirty="0">
                          <a:solidFill>
                            <a:schemeClr val="tx1"/>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fr-FR" sz="2000" b="1" dirty="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82114002"/>
                  </a:ext>
                </a:extLst>
              </a:tr>
              <a:tr h="560912">
                <a:tc>
                  <a:txBody>
                    <a:bodyPr/>
                    <a:lstStyle/>
                    <a:p>
                      <a:pPr algn="ctr"/>
                      <a:r>
                        <a:rPr lang="fr-FR" sz="1400" b="0" dirty="0">
                          <a:solidFill>
                            <a:schemeClr val="tx1"/>
                          </a:solidFill>
                        </a:rPr>
                        <a:t>Pente en % (3°/s de vitesse de tangage)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fr-FR" sz="2000" b="1" dirty="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0955705"/>
                  </a:ext>
                </a:extLst>
              </a:tr>
              <a:tr h="313722">
                <a:tc>
                  <a:txBody>
                    <a:bodyPr/>
                    <a:lstStyle/>
                    <a:p>
                      <a:pPr algn="ctr"/>
                      <a:r>
                        <a:rPr lang="fr-FR" sz="1400" b="0" dirty="0" err="1">
                          <a:solidFill>
                            <a:schemeClr val="tx1"/>
                          </a:solidFill>
                        </a:rPr>
                        <a:t>Vp</a:t>
                      </a:r>
                      <a:r>
                        <a:rPr lang="fr-FR" sz="1400" b="0" dirty="0">
                          <a:solidFill>
                            <a:schemeClr val="tx1"/>
                          </a:solidFill>
                        </a:rPr>
                        <a:t> en Km/h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fr-FR" sz="2000" b="1" dirty="0">
                          <a:solidFill>
                            <a:schemeClr val="tx1"/>
                          </a:solidFill>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2311101"/>
                  </a:ext>
                </a:extLst>
              </a:tr>
              <a:tr h="888111">
                <a:tc>
                  <a:txBody>
                    <a:bodyPr/>
                    <a:lstStyle/>
                    <a:p>
                      <a:pPr algn="ctr"/>
                      <a:r>
                        <a:rPr lang="fr-FR" sz="1400" b="0" dirty="0">
                          <a:solidFill>
                            <a:schemeClr val="tx1"/>
                          </a:solidFill>
                        </a:rPr>
                        <a:t>DELTA VAPP (Km/h) en fonction de la pente, résultat de l’étude)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fr-FR" sz="20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fr-FR" sz="20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fr-FR" sz="20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fr-FR" sz="2000" b="1" dirty="0">
                          <a:solidFill>
                            <a:schemeClr val="tx1"/>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fr-FR" sz="2000" b="1" dirty="0">
                          <a:solidFill>
                            <a:schemeClr val="tx1"/>
                          </a:solidFill>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fr-FR" sz="2000" b="1" dirty="0">
                          <a:solidFill>
                            <a:schemeClr val="tx1"/>
                          </a:solidFil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018296048"/>
                  </a:ext>
                </a:extLst>
              </a:tr>
              <a:tr h="888111">
                <a:tc>
                  <a:txBody>
                    <a:bodyPr/>
                    <a:lstStyle/>
                    <a:p>
                      <a:pPr algn="ctr"/>
                      <a:r>
                        <a:rPr lang="fr-FR" sz="1400" b="0" dirty="0">
                          <a:solidFill>
                            <a:schemeClr val="tx1"/>
                          </a:solidFill>
                        </a:rPr>
                        <a:t>Distance parcourue</a:t>
                      </a:r>
                    </a:p>
                    <a:p>
                      <a:pPr algn="ctr"/>
                      <a:r>
                        <a:rPr lang="fr-FR" sz="1400" b="0" dirty="0">
                          <a:solidFill>
                            <a:schemeClr val="tx1"/>
                          </a:solidFill>
                        </a:rPr>
                        <a:t>Depuis le début de l’arrondi (m) jusqu’au touché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fr-FR" sz="2000" b="1"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141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36785"/>
                  </a:ext>
                </a:extLst>
              </a:tr>
              <a:tr h="1051710">
                <a:tc>
                  <a:txBody>
                    <a:bodyPr/>
                    <a:lstStyle/>
                    <a:p>
                      <a:pPr algn="ctr"/>
                      <a:r>
                        <a:rPr lang="fr-FR" sz="1400" b="0" dirty="0">
                          <a:solidFill>
                            <a:schemeClr val="tx1"/>
                          </a:solidFill>
                        </a:rPr>
                        <a:t>Distance entre le début de l’arrondi jusqu’à l’arrêt complet (r=0,15)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fr-FR" sz="2000" b="1" dirty="0">
                          <a:solidFill>
                            <a:schemeClr val="tx1"/>
                          </a:solidFill>
                        </a:rPr>
                        <a:t>Sans Objet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Pente piste nulle</a:t>
                      </a:r>
                    </a:p>
                    <a:p>
                      <a:pPr algn="ctr"/>
                      <a:r>
                        <a:rPr lang="fr-FR" sz="2000" b="1" dirty="0">
                          <a:solidFill>
                            <a:schemeClr val="tx1"/>
                          </a:solidFill>
                        </a:rPr>
                        <a:t>340m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Pente piste 5%</a:t>
                      </a:r>
                    </a:p>
                    <a:p>
                      <a:pPr algn="ctr"/>
                      <a:r>
                        <a:rPr lang="fr-FR" sz="2000" b="1" dirty="0">
                          <a:solidFill>
                            <a:schemeClr val="tx1"/>
                          </a:solidFill>
                        </a:rPr>
                        <a:t>285m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Pente piste 10%</a:t>
                      </a:r>
                    </a:p>
                    <a:p>
                      <a:pPr algn="ctr"/>
                      <a:r>
                        <a:rPr lang="fr-FR" sz="2000" b="1" dirty="0">
                          <a:solidFill>
                            <a:schemeClr val="tx1"/>
                          </a:solidFill>
                        </a:rPr>
                        <a:t>269m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Pente piste 15%</a:t>
                      </a:r>
                    </a:p>
                    <a:p>
                      <a:pPr algn="ctr"/>
                      <a:r>
                        <a:rPr lang="fr-FR" sz="2000" b="1" dirty="0">
                          <a:solidFill>
                            <a:schemeClr val="tx1"/>
                          </a:solidFill>
                        </a:rPr>
                        <a:t>247m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2000" b="1" dirty="0">
                          <a:solidFill>
                            <a:schemeClr val="tx1"/>
                          </a:solidFill>
                        </a:rPr>
                        <a:t>Pente piste 20%</a:t>
                      </a:r>
                    </a:p>
                    <a:p>
                      <a:pPr algn="ctr"/>
                      <a:r>
                        <a:rPr lang="fr-FR" sz="2000" b="1" dirty="0">
                          <a:solidFill>
                            <a:schemeClr val="tx1"/>
                          </a:solidFill>
                        </a:rPr>
                        <a:t>231m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8463738"/>
                  </a:ext>
                </a:extLst>
              </a:tr>
            </a:tbl>
          </a:graphicData>
        </a:graphic>
      </p:graphicFrame>
      <p:sp>
        <p:nvSpPr>
          <p:cNvPr id="5" name="Ellipse 4">
            <a:extLst>
              <a:ext uri="{FF2B5EF4-FFF2-40B4-BE49-F238E27FC236}">
                <a16:creationId xmlns:a16="http://schemas.microsoft.com/office/drawing/2014/main" id="{15922513-C56F-485D-A821-7A4CB16A4EE3}"/>
              </a:ext>
            </a:extLst>
          </p:cNvPr>
          <p:cNvSpPr/>
          <p:nvPr/>
        </p:nvSpPr>
        <p:spPr>
          <a:xfrm>
            <a:off x="10301468" y="2465408"/>
            <a:ext cx="914400" cy="9144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0235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44</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402299" y="1360973"/>
            <a:ext cx="11549269" cy="707886"/>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MODELISATION DE L’ARRONDI</a:t>
            </a:r>
          </a:p>
          <a:p>
            <a:pPr algn="ctr" eaLnBrk="1" hangingPunct="1"/>
            <a:r>
              <a:rPr lang="fr-FR" altLang="fr-FR" sz="2000" b="1" dirty="0">
                <a:latin typeface="Comic Sans MS" panose="030F0702030302020204" pitchFamily="66" charset="0"/>
              </a:rPr>
              <a:t>Augmentation de VAPP en fonction de la pente au touché des roues</a:t>
            </a:r>
          </a:p>
        </p:txBody>
      </p:sp>
      <p:sp>
        <p:nvSpPr>
          <p:cNvPr id="7" name="Text Box 4">
            <a:extLst>
              <a:ext uri="{FF2B5EF4-FFF2-40B4-BE49-F238E27FC236}">
                <a16:creationId xmlns:a16="http://schemas.microsoft.com/office/drawing/2014/main" id="{107E2C35-348F-4CB2-8D4E-7D75898FBF0B}"/>
              </a:ext>
            </a:extLst>
          </p:cNvPr>
          <p:cNvSpPr txBox="1">
            <a:spLocks noChangeArrowheads="1"/>
          </p:cNvSpPr>
          <p:nvPr/>
        </p:nvSpPr>
        <p:spPr bwMode="auto">
          <a:xfrm>
            <a:off x="399158" y="2914639"/>
            <a:ext cx="11430001" cy="1877437"/>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b="1" u="sng" cap="all" dirty="0">
                <a:solidFill>
                  <a:srgbClr val="FF0000"/>
                </a:solidFill>
                <a:latin typeface="Comic Sans MS" panose="030F0702030302020204" pitchFamily="66" charset="0"/>
              </a:rPr>
              <a:t>Attention:</a:t>
            </a:r>
            <a:endParaRPr lang="fr-FR" altLang="fr-FR" sz="2400" b="1" u="sng" cap="all" dirty="0">
              <a:latin typeface="Comic Sans MS" panose="030F0702030302020204" pitchFamily="66" charset="0"/>
            </a:endParaRPr>
          </a:p>
          <a:p>
            <a:pPr marL="1943100" lvl="3" indent="-342900">
              <a:buFont typeface="Arial" panose="020B0604020202020204" pitchFamily="34" charset="0"/>
              <a:buChar char="•"/>
            </a:pPr>
            <a:r>
              <a:rPr lang="fr-FR" altLang="fr-FR" sz="2400" b="1" dirty="0">
                <a:solidFill>
                  <a:srgbClr val="FF0000"/>
                </a:solidFill>
                <a:latin typeface="Comic Sans MS" panose="030F0702030302020204" pitchFamily="66" charset="0"/>
              </a:rPr>
              <a:t>La conduite du moteur doit être adaptée:</a:t>
            </a:r>
          </a:p>
          <a:p>
            <a:pPr marL="2400300" lvl="4" indent="-342900">
              <a:buFont typeface="Arial" panose="020B0604020202020204" pitchFamily="34" charset="0"/>
              <a:buChar char="•"/>
            </a:pPr>
            <a:r>
              <a:rPr lang="fr-FR" altLang="fr-FR" sz="2400" b="1" dirty="0">
                <a:solidFill>
                  <a:srgbClr val="FF0000"/>
                </a:solidFill>
                <a:latin typeface="Comic Sans MS" panose="030F0702030302020204" pitchFamily="66" charset="0"/>
              </a:rPr>
              <a:t>Au pourcentage de la pente</a:t>
            </a:r>
          </a:p>
          <a:p>
            <a:pPr marL="2400300" lvl="4" indent="-342900">
              <a:buFont typeface="Arial" panose="020B0604020202020204" pitchFamily="34" charset="0"/>
              <a:buChar char="•"/>
            </a:pPr>
            <a:r>
              <a:rPr lang="fr-FR" altLang="fr-FR" sz="2400" b="1" dirty="0">
                <a:solidFill>
                  <a:srgbClr val="FF0000"/>
                </a:solidFill>
                <a:latin typeface="Comic Sans MS" panose="030F0702030302020204" pitchFamily="66" charset="0"/>
              </a:rPr>
              <a:t>Au type de machine: aile haute, aile basse, ULM, fort allongement, faible allongement, etc.</a:t>
            </a:r>
            <a:endParaRPr lang="fr-FR" altLang="fr-FR" sz="1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6983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45</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399825" y="1864190"/>
            <a:ext cx="11549269"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VENT DE TRAVERS</a:t>
            </a:r>
          </a:p>
        </p:txBody>
      </p:sp>
      <p:sp>
        <p:nvSpPr>
          <p:cNvPr id="6" name="Text Box 4">
            <a:extLst>
              <a:ext uri="{FF2B5EF4-FFF2-40B4-BE49-F238E27FC236}">
                <a16:creationId xmlns:a16="http://schemas.microsoft.com/office/drawing/2014/main" id="{E684438D-DE16-4BDA-A198-042AAE1B41D6}"/>
              </a:ext>
            </a:extLst>
          </p:cNvPr>
          <p:cNvSpPr txBox="1">
            <a:spLocks noChangeArrowheads="1"/>
          </p:cNvSpPr>
          <p:nvPr/>
        </p:nvSpPr>
        <p:spPr bwMode="auto">
          <a:xfrm>
            <a:off x="398465" y="2850478"/>
            <a:ext cx="11430001" cy="3170099"/>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b="1" u="sng" dirty="0">
                <a:latin typeface="Comic Sans MS" panose="030F0702030302020204" pitchFamily="66" charset="0"/>
              </a:rPr>
              <a:t>CONSIGNES:</a:t>
            </a:r>
          </a:p>
          <a:p>
            <a:pPr marL="342900" indent="-342900">
              <a:buFont typeface="Arial" panose="020B0604020202020204" pitchFamily="34" charset="0"/>
              <a:buChar char="•"/>
            </a:pPr>
            <a:r>
              <a:rPr lang="fr-FR" altLang="fr-FR" sz="2000" dirty="0" err="1">
                <a:latin typeface="Comic Sans MS" panose="030F0702030302020204" pitchFamily="66" charset="0"/>
              </a:rPr>
              <a:t>Décraber</a:t>
            </a:r>
            <a:r>
              <a:rPr lang="fr-FR" altLang="fr-FR" sz="2000" dirty="0">
                <a:latin typeface="Comic Sans MS" panose="030F0702030302020204" pitchFamily="66" charset="0"/>
              </a:rPr>
              <a:t> suffisamment tôt-En particulier avec un train classique</a:t>
            </a:r>
          </a:p>
          <a:p>
            <a:pPr marL="342900" indent="-342900">
              <a:buFont typeface="Arial" panose="020B0604020202020204" pitchFamily="34" charset="0"/>
              <a:buChar char="•"/>
            </a:pPr>
            <a:r>
              <a:rPr lang="fr-FR" altLang="fr-FR" sz="2000" dirty="0">
                <a:latin typeface="Comic Sans MS" panose="030F0702030302020204" pitchFamily="66" charset="0"/>
              </a:rPr>
              <a:t>Garder le manche dans le vent jusqu’à l’arrêt complet de la machine</a:t>
            </a:r>
          </a:p>
          <a:p>
            <a:pPr marL="342900" indent="-342900">
              <a:buFont typeface="Arial" panose="020B0604020202020204" pitchFamily="34" charset="0"/>
              <a:buChar char="•"/>
            </a:pPr>
            <a:r>
              <a:rPr lang="fr-FR" altLang="fr-FR" sz="2000" dirty="0">
                <a:latin typeface="Comic Sans MS" panose="030F0702030302020204" pitchFamily="66" charset="0"/>
              </a:rPr>
              <a:t>En cas de freinage, penser que les efficacités des freins peuvent être différentes entre la droite et la gauche</a:t>
            </a:r>
          </a:p>
          <a:p>
            <a:pPr marL="342900" indent="-342900">
              <a:buFont typeface="Arial" panose="020B0604020202020204" pitchFamily="34" charset="0"/>
              <a:buChar char="•"/>
            </a:pPr>
            <a:r>
              <a:rPr lang="fr-FR" altLang="fr-FR" sz="2000" dirty="0">
                <a:latin typeface="Comic Sans MS" panose="030F0702030302020204" pitchFamily="66" charset="0"/>
              </a:rPr>
              <a:t>Ne pas bloquer les roues sous peine de dérapage </a:t>
            </a:r>
            <a:r>
              <a:rPr lang="fr-FR" altLang="fr-FR" sz="2000" dirty="0">
                <a:solidFill>
                  <a:srgbClr val="FF0000"/>
                </a:solidFill>
                <a:latin typeface="Comic Sans MS" panose="030F0702030302020204" pitchFamily="66" charset="0"/>
              </a:rPr>
              <a:t>(méfiez-vous du freinage différentiel en général et surtout si vous n’avez pas mis de manche dans le vent)</a:t>
            </a:r>
            <a:endParaRPr lang="fr-FR" altLang="fr-FR" sz="2000" dirty="0">
              <a:latin typeface="Comic Sans MS" panose="030F0702030302020204" pitchFamily="66" charset="0"/>
            </a:endParaRPr>
          </a:p>
          <a:p>
            <a:pPr marL="342900" indent="-342900">
              <a:buFont typeface="Arial" panose="020B0604020202020204" pitchFamily="34" charset="0"/>
              <a:buChar char="•"/>
            </a:pPr>
            <a:r>
              <a:rPr lang="fr-FR" altLang="fr-FR" sz="2000" dirty="0">
                <a:latin typeface="Comic Sans MS" panose="030F0702030302020204" pitchFamily="66" charset="0"/>
              </a:rPr>
              <a:t>Se rappeler qu’au delà de 10° d’angle (environ) entre le cap et la route de l’avion, l’avion devient difficilement contrôlable sur piste en herbe</a:t>
            </a:r>
          </a:p>
          <a:p>
            <a:pPr marL="342900" indent="-342900">
              <a:buFont typeface="Arial" panose="020B0604020202020204" pitchFamily="34" charset="0"/>
              <a:buChar char="•"/>
            </a:pPr>
            <a:r>
              <a:rPr lang="fr-FR" altLang="fr-FR" sz="2000" dirty="0">
                <a:latin typeface="Comic Sans MS" panose="030F0702030302020204" pitchFamily="66" charset="0"/>
              </a:rPr>
              <a:t>Avion avec roulette de queue, </a:t>
            </a:r>
            <a:r>
              <a:rPr lang="fr-FR" altLang="fr-FR" sz="2000" dirty="0">
                <a:solidFill>
                  <a:srgbClr val="FF0000"/>
                </a:solidFill>
                <a:latin typeface="Comic Sans MS" panose="030F0702030302020204" pitchFamily="66" charset="0"/>
              </a:rPr>
              <a:t>Être bien entraîné</a:t>
            </a:r>
          </a:p>
        </p:txBody>
      </p:sp>
    </p:spTree>
    <p:extLst>
      <p:ext uri="{BB962C8B-B14F-4D97-AF65-F5344CB8AC3E}">
        <p14:creationId xmlns:p14="http://schemas.microsoft.com/office/powerpoint/2010/main" val="401167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46</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0" y="1230345"/>
            <a:ext cx="12191999"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ATTERRISSAGE</a:t>
            </a:r>
          </a:p>
        </p:txBody>
      </p:sp>
      <p:sp>
        <p:nvSpPr>
          <p:cNvPr id="8" name="Text Box 4">
            <a:extLst>
              <a:ext uri="{FF2B5EF4-FFF2-40B4-BE49-F238E27FC236}">
                <a16:creationId xmlns:a16="http://schemas.microsoft.com/office/drawing/2014/main" id="{E57BA4C8-1AA6-4477-8EE7-6C0903EDD7BA}"/>
              </a:ext>
            </a:extLst>
          </p:cNvPr>
          <p:cNvSpPr txBox="1">
            <a:spLocks noChangeArrowheads="1"/>
          </p:cNvSpPr>
          <p:nvPr/>
        </p:nvSpPr>
        <p:spPr bwMode="auto">
          <a:xfrm>
            <a:off x="337929" y="1849116"/>
            <a:ext cx="11430001" cy="4308872"/>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b="1" u="sng" dirty="0">
                <a:latin typeface="Comic Sans MS" panose="030F0702030302020204" pitchFamily="66" charset="0"/>
              </a:rPr>
              <a:t>REJOINTE DE L’AIRE DE STATIONNEMENT:</a:t>
            </a:r>
          </a:p>
          <a:p>
            <a:endParaRPr lang="fr-FR" altLang="fr-FR" sz="2000" b="1" dirty="0">
              <a:latin typeface="Comic Sans MS" panose="030F0702030302020204" pitchFamily="66" charset="0"/>
            </a:endParaRPr>
          </a:p>
          <a:p>
            <a:pPr marL="171450" indent="-171450">
              <a:buFont typeface="Arial" panose="020B0604020202020204" pitchFamily="34" charset="0"/>
              <a:buChar char="•"/>
            </a:pPr>
            <a:r>
              <a:rPr lang="fr-FR" altLang="fr-FR" sz="2000" b="1" dirty="0">
                <a:latin typeface="Comic Sans MS" panose="030F0702030302020204" pitchFamily="66" charset="0"/>
              </a:rPr>
              <a:t>Virer du côté du dévers montant:</a:t>
            </a:r>
          </a:p>
          <a:p>
            <a:endParaRPr lang="fr-FR" altLang="fr-FR" sz="2000" b="1" dirty="0">
              <a:latin typeface="Comic Sans MS" panose="030F0702030302020204" pitchFamily="66" charset="0"/>
            </a:endParaRPr>
          </a:p>
          <a:p>
            <a:pPr marL="914400" lvl="1" indent="-171450">
              <a:buFont typeface="Arial" panose="020B0604020202020204" pitchFamily="34" charset="0"/>
              <a:buChar char="•"/>
            </a:pPr>
            <a:r>
              <a:rPr lang="fr-FR" altLang="fr-FR" sz="2000" b="1" dirty="0">
                <a:latin typeface="Comic Sans MS" panose="030F0702030302020204" pitchFamily="66" charset="0"/>
              </a:rPr>
              <a:t>Réduction du rayon de virage</a:t>
            </a:r>
          </a:p>
          <a:p>
            <a:pPr marL="914400" lvl="1" indent="-171450">
              <a:buFont typeface="Arial" panose="020B0604020202020204" pitchFamily="34" charset="0"/>
              <a:buChar char="•"/>
            </a:pPr>
            <a:r>
              <a:rPr lang="fr-FR" altLang="fr-FR" sz="2000" b="1" dirty="0">
                <a:latin typeface="Comic Sans MS" panose="030F0702030302020204" pitchFamily="66" charset="0"/>
              </a:rPr>
              <a:t>Le moteur étant en traction, les gouvernes sont soufflées et la manœuvrabilité est meilleure</a:t>
            </a:r>
          </a:p>
          <a:p>
            <a:pPr marL="914400" lvl="1" indent="-171450">
              <a:buFont typeface="Arial" panose="020B0604020202020204" pitchFamily="34" charset="0"/>
              <a:buChar char="•"/>
            </a:pPr>
            <a:endParaRPr lang="fr-FR" altLang="fr-FR" sz="2000" b="1" dirty="0">
              <a:latin typeface="Comic Sans MS" panose="030F0702030302020204" pitchFamily="66" charset="0"/>
            </a:endParaRPr>
          </a:p>
          <a:p>
            <a:pPr marL="171450" indent="-171450">
              <a:buFont typeface="Arial" panose="020B0604020202020204" pitchFamily="34" charset="0"/>
              <a:buChar char="•"/>
            </a:pPr>
            <a:r>
              <a:rPr lang="fr-FR" altLang="fr-FR" sz="2000" b="1" dirty="0">
                <a:latin typeface="Comic Sans MS" panose="030F0702030302020204" pitchFamily="66" charset="0"/>
              </a:rPr>
              <a:t>Surveiller le passage des extrémités d’ailes, Il peut y avoir des risques de collision avec:</a:t>
            </a:r>
          </a:p>
          <a:p>
            <a:endParaRPr lang="fr-FR" altLang="fr-FR" sz="2000" b="1" dirty="0">
              <a:latin typeface="Comic Sans MS" panose="030F0702030302020204" pitchFamily="66" charset="0"/>
            </a:endParaRPr>
          </a:p>
          <a:p>
            <a:pPr marL="914400" lvl="1" indent="-171450">
              <a:buFont typeface="Arial" panose="020B0604020202020204" pitchFamily="34" charset="0"/>
              <a:buChar char="•"/>
            </a:pPr>
            <a:r>
              <a:rPr lang="fr-FR" altLang="fr-FR" sz="2000" b="1" dirty="0">
                <a:latin typeface="Comic Sans MS" panose="030F0702030302020204" pitchFamily="66" charset="0"/>
              </a:rPr>
              <a:t>Les clôtures</a:t>
            </a:r>
          </a:p>
          <a:p>
            <a:pPr marL="914400" lvl="1" indent="-171450">
              <a:buFont typeface="Arial" panose="020B0604020202020204" pitchFamily="34" charset="0"/>
              <a:buChar char="•"/>
            </a:pPr>
            <a:r>
              <a:rPr lang="fr-FR" altLang="fr-FR" sz="2000" b="1" dirty="0">
                <a:latin typeface="Comic Sans MS" panose="030F0702030302020204" pitchFamily="66" charset="0"/>
              </a:rPr>
              <a:t>Les talus</a:t>
            </a:r>
          </a:p>
          <a:p>
            <a:pPr marL="914400" lvl="1" indent="-171450">
              <a:buFont typeface="Arial" panose="020B0604020202020204" pitchFamily="34" charset="0"/>
              <a:buChar char="•"/>
            </a:pPr>
            <a:r>
              <a:rPr lang="fr-FR" altLang="fr-FR" sz="2000" b="1" dirty="0">
                <a:latin typeface="Comic Sans MS" panose="030F0702030302020204" pitchFamily="66" charset="0"/>
              </a:rPr>
              <a:t>…….</a:t>
            </a:r>
          </a:p>
          <a:p>
            <a:pPr marL="914400" lvl="1" indent="-171450">
              <a:buFont typeface="Arial" panose="020B0604020202020204" pitchFamily="34" charset="0"/>
              <a:buChar char="•"/>
            </a:pPr>
            <a:endParaRPr lang="fr-FR" altLang="fr-FR" sz="1400" b="1" dirty="0">
              <a:latin typeface="Comic Sans MS" panose="030F0702030302020204" pitchFamily="66" charset="0"/>
            </a:endParaRPr>
          </a:p>
        </p:txBody>
      </p:sp>
    </p:spTree>
    <p:extLst>
      <p:ext uri="{BB962C8B-B14F-4D97-AF65-F5344CB8AC3E}">
        <p14:creationId xmlns:p14="http://schemas.microsoft.com/office/powerpoint/2010/main" val="310787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47</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795130" y="1697484"/>
            <a:ext cx="10674626"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ATTERRISSAGE</a:t>
            </a:r>
          </a:p>
        </p:txBody>
      </p:sp>
      <p:sp>
        <p:nvSpPr>
          <p:cNvPr id="8" name="Text Box 4">
            <a:extLst>
              <a:ext uri="{FF2B5EF4-FFF2-40B4-BE49-F238E27FC236}">
                <a16:creationId xmlns:a16="http://schemas.microsoft.com/office/drawing/2014/main" id="{E57BA4C8-1AA6-4477-8EE7-6C0903EDD7BA}"/>
              </a:ext>
            </a:extLst>
          </p:cNvPr>
          <p:cNvSpPr txBox="1">
            <a:spLocks noChangeArrowheads="1"/>
          </p:cNvSpPr>
          <p:nvPr/>
        </p:nvSpPr>
        <p:spPr bwMode="auto">
          <a:xfrm>
            <a:off x="795130" y="2693941"/>
            <a:ext cx="10684565" cy="3385542"/>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b="1" u="sng" dirty="0">
                <a:latin typeface="Comic Sans MS" panose="030F0702030302020204" pitchFamily="66" charset="0"/>
              </a:rPr>
              <a:t>REJOINTE DE L’AIRE DE STATIONNEMENT:</a:t>
            </a:r>
          </a:p>
          <a:p>
            <a:endParaRPr lang="fr-FR" altLang="fr-FR" sz="2000" b="1" dirty="0">
              <a:latin typeface="Comic Sans MS" panose="030F0702030302020204" pitchFamily="66" charset="0"/>
            </a:endParaRPr>
          </a:p>
          <a:p>
            <a:pPr marL="171450" indent="-171450">
              <a:buFont typeface="Arial" panose="020B0604020202020204" pitchFamily="34" charset="0"/>
              <a:buChar char="•"/>
            </a:pPr>
            <a:r>
              <a:rPr lang="fr-FR" altLang="fr-FR" sz="2000" b="1" dirty="0">
                <a:latin typeface="Comic Sans MS" panose="030F0702030302020204" pitchFamily="66" charset="0"/>
              </a:rPr>
              <a:t>Pour les avions équipés de train classique, surveiller la « clairance » de la roulette de queue:</a:t>
            </a:r>
          </a:p>
          <a:p>
            <a:endParaRPr lang="fr-FR" altLang="fr-FR" sz="2000" b="1" dirty="0">
              <a:latin typeface="Comic Sans MS" panose="030F0702030302020204" pitchFamily="66" charset="0"/>
            </a:endParaRPr>
          </a:p>
          <a:p>
            <a:pPr marL="914400" lvl="1" indent="-171450">
              <a:buFont typeface="Arial" panose="020B0604020202020204" pitchFamily="34" charset="0"/>
              <a:buChar char="•"/>
            </a:pPr>
            <a:r>
              <a:rPr lang="fr-FR" altLang="fr-FR" sz="2000" b="1" dirty="0">
                <a:latin typeface="Comic Sans MS" panose="030F0702030302020204" pitchFamily="66" charset="0"/>
              </a:rPr>
              <a:t>Passage dans des trous</a:t>
            </a:r>
          </a:p>
          <a:p>
            <a:pPr lvl="1" indent="0"/>
            <a:endParaRPr lang="fr-FR" altLang="fr-FR" sz="2000" b="1" dirty="0">
              <a:latin typeface="Comic Sans MS" panose="030F0702030302020204" pitchFamily="66" charset="0"/>
            </a:endParaRPr>
          </a:p>
          <a:p>
            <a:pPr marL="914400" lvl="1" indent="-171450">
              <a:buFont typeface="Arial" panose="020B0604020202020204" pitchFamily="34" charset="0"/>
              <a:buChar char="•"/>
            </a:pPr>
            <a:r>
              <a:rPr lang="fr-FR" altLang="fr-FR" sz="2000" b="1" dirty="0">
                <a:latin typeface="Comic Sans MS" panose="030F0702030302020204" pitchFamily="66" charset="0"/>
              </a:rPr>
              <a:t>Heurts de clôtures</a:t>
            </a:r>
          </a:p>
          <a:p>
            <a:pPr lvl="1" indent="0"/>
            <a:endParaRPr lang="fr-FR" altLang="fr-FR" sz="2000" b="1" dirty="0">
              <a:latin typeface="Comic Sans MS" panose="030F0702030302020204" pitchFamily="66" charset="0"/>
            </a:endParaRPr>
          </a:p>
          <a:p>
            <a:pPr marL="914400" lvl="1" indent="-171450">
              <a:buFont typeface="Arial" panose="020B0604020202020204" pitchFamily="34" charset="0"/>
              <a:buChar char="•"/>
            </a:pPr>
            <a:r>
              <a:rPr lang="fr-FR" altLang="fr-FR" sz="2000" b="1" dirty="0">
                <a:latin typeface="Comic Sans MS" panose="030F0702030302020204" pitchFamily="66" charset="0"/>
              </a:rPr>
              <a:t>Heurts de talus</a:t>
            </a:r>
          </a:p>
          <a:p>
            <a:pPr marL="914400" lvl="1" indent="-171450">
              <a:buFont typeface="Arial" panose="020B0604020202020204" pitchFamily="34" charset="0"/>
              <a:buChar char="•"/>
            </a:pPr>
            <a:endParaRPr lang="fr-FR" altLang="fr-FR" sz="1400" b="1" dirty="0">
              <a:latin typeface="Comic Sans MS" panose="030F0702030302020204" pitchFamily="66" charset="0"/>
            </a:endParaRPr>
          </a:p>
        </p:txBody>
      </p:sp>
    </p:spTree>
    <p:extLst>
      <p:ext uri="{BB962C8B-B14F-4D97-AF65-F5344CB8AC3E}">
        <p14:creationId xmlns:p14="http://schemas.microsoft.com/office/powerpoint/2010/main" val="4438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48</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1" y="1858499"/>
            <a:ext cx="12191999" cy="1015663"/>
          </a:xfrm>
          <a:prstGeom prst="rect">
            <a:avLst/>
          </a:prstGeom>
          <a:solidFill>
            <a:srgbClr val="FFFF00"/>
          </a:solidFill>
          <a:ln w="952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sz="2000" b="1" dirty="0">
              <a:latin typeface="Comic Sans MS" panose="030F0702030302020204" pitchFamily="66" charset="0"/>
            </a:endParaRPr>
          </a:p>
          <a:p>
            <a:pPr algn="ctr" eaLnBrk="1" hangingPunct="1"/>
            <a:r>
              <a:rPr lang="fr-FR" altLang="fr-FR" sz="2000" b="1" dirty="0">
                <a:latin typeface="Comic Sans MS" panose="030F0702030302020204" pitchFamily="66" charset="0"/>
              </a:rPr>
              <a:t>FIN DU COURS SUR L’ATTERRISSAGE</a:t>
            </a:r>
          </a:p>
          <a:p>
            <a:pPr algn="ctr" eaLnBrk="1" hangingPunct="1"/>
            <a:endParaRPr lang="fr-FR" altLang="fr-FR" sz="2000" b="1" dirty="0">
              <a:latin typeface="Comic Sans MS" panose="030F0702030302020204" pitchFamily="66" charset="0"/>
            </a:endParaRPr>
          </a:p>
        </p:txBody>
      </p:sp>
    </p:spTree>
    <p:extLst>
      <p:ext uri="{BB962C8B-B14F-4D97-AF65-F5344CB8AC3E}">
        <p14:creationId xmlns:p14="http://schemas.microsoft.com/office/powerpoint/2010/main" val="139185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49</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197427" y="3111007"/>
            <a:ext cx="11738113" cy="1015663"/>
          </a:xfrm>
          <a:prstGeom prst="rect">
            <a:avLst/>
          </a:prstGeom>
          <a:solidFill>
            <a:srgbClr val="FFFF00"/>
          </a:solidFill>
          <a:ln w="952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sz="2000" b="1" dirty="0">
              <a:highlight>
                <a:srgbClr val="FFFF00"/>
              </a:highlight>
              <a:latin typeface="Comic Sans MS" panose="030F0702030302020204" pitchFamily="66" charset="0"/>
            </a:endParaRPr>
          </a:p>
          <a:p>
            <a:pPr algn="ctr" eaLnBrk="1" hangingPunct="1"/>
            <a:r>
              <a:rPr lang="fr-FR" altLang="fr-FR" sz="2000" b="1" dirty="0">
                <a:highlight>
                  <a:srgbClr val="FFFF00"/>
                </a:highlight>
                <a:latin typeface="Comic Sans MS" panose="030F0702030302020204" pitchFamily="66" charset="0"/>
              </a:rPr>
              <a:t>LE DECOLLAGE</a:t>
            </a:r>
          </a:p>
          <a:p>
            <a:pPr algn="ctr" eaLnBrk="1" hangingPunct="1"/>
            <a:endParaRPr lang="fr-FR" altLang="fr-FR" sz="2000" b="1" dirty="0">
              <a:highlight>
                <a:srgbClr val="FFFF00"/>
              </a:highlight>
              <a:latin typeface="Comic Sans MS" panose="030F0702030302020204" pitchFamily="66" charset="0"/>
            </a:endParaRPr>
          </a:p>
        </p:txBody>
      </p:sp>
    </p:spTree>
    <p:extLst>
      <p:ext uri="{BB962C8B-B14F-4D97-AF65-F5344CB8AC3E}">
        <p14:creationId xmlns:p14="http://schemas.microsoft.com/office/powerpoint/2010/main" val="297983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5</a:t>
            </a:fld>
            <a:endParaRPr lang="fr-FR"/>
          </a:p>
        </p:txBody>
      </p:sp>
      <p:sp>
        <p:nvSpPr>
          <p:cNvPr id="7" name="Text Box 5">
            <a:extLst>
              <a:ext uri="{FF2B5EF4-FFF2-40B4-BE49-F238E27FC236}">
                <a16:creationId xmlns:a16="http://schemas.microsoft.com/office/drawing/2014/main" id="{94EEE35C-59D6-49BF-8238-38C3DECB2DFD}"/>
              </a:ext>
            </a:extLst>
          </p:cNvPr>
          <p:cNvSpPr txBox="1">
            <a:spLocks noChangeArrowheads="1"/>
          </p:cNvSpPr>
          <p:nvPr/>
        </p:nvSpPr>
        <p:spPr bwMode="auto">
          <a:xfrm>
            <a:off x="348792" y="1866244"/>
            <a:ext cx="11472420"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ETAPE DE BASE</a:t>
            </a:r>
          </a:p>
        </p:txBody>
      </p:sp>
      <p:sp>
        <p:nvSpPr>
          <p:cNvPr id="8" name="Text Box 4">
            <a:extLst>
              <a:ext uri="{FF2B5EF4-FFF2-40B4-BE49-F238E27FC236}">
                <a16:creationId xmlns:a16="http://schemas.microsoft.com/office/drawing/2014/main" id="{C6BCD0A1-BA4F-47BC-A8D8-98C185DF360A}"/>
              </a:ext>
            </a:extLst>
          </p:cNvPr>
          <p:cNvSpPr txBox="1">
            <a:spLocks noChangeArrowheads="1"/>
          </p:cNvSpPr>
          <p:nvPr/>
        </p:nvSpPr>
        <p:spPr bwMode="auto">
          <a:xfrm>
            <a:off x="273377" y="2825570"/>
            <a:ext cx="11623250" cy="2954655"/>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r-FR" altLang="fr-FR" sz="2000" b="1" dirty="0">
              <a:solidFill>
                <a:srgbClr val="FF0000"/>
              </a:solidFill>
              <a:latin typeface="Comic Sans MS" panose="030F0702030302020204" pitchFamily="66" charset="0"/>
            </a:endParaRPr>
          </a:p>
          <a:p>
            <a:pPr algn="ctr"/>
            <a:r>
              <a:rPr lang="fr-FR" altLang="fr-FR" sz="2000" b="1" dirty="0">
                <a:latin typeface="Comic Sans MS" panose="030F0702030302020204" pitchFamily="66" charset="0"/>
              </a:rPr>
              <a:t>Vitesse: 1,45VS-Configuration conforme-ALTITUDE constante</a:t>
            </a:r>
          </a:p>
          <a:p>
            <a:pPr algn="ctr"/>
            <a:r>
              <a:rPr lang="fr-FR" altLang="fr-FR" sz="2000" b="1" dirty="0">
                <a:latin typeface="Comic Sans MS" panose="030F0702030302020204" pitchFamily="66" charset="0"/>
              </a:rPr>
              <a:t>Avion </a:t>
            </a:r>
            <a:r>
              <a:rPr lang="fr-FR" altLang="fr-FR" sz="2000" b="1" dirty="0" err="1">
                <a:latin typeface="Comic Sans MS" panose="030F0702030302020204" pitchFamily="66" charset="0"/>
              </a:rPr>
              <a:t>trimmé</a:t>
            </a:r>
            <a:endParaRPr lang="fr-FR" altLang="fr-FR" sz="2000" b="1" dirty="0">
              <a:latin typeface="Comic Sans MS" panose="030F0702030302020204" pitchFamily="66" charset="0"/>
            </a:endParaRPr>
          </a:p>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Vérifier le passage sous le plan final de l’approche</a:t>
            </a:r>
          </a:p>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Faire un dernier virage assez serré (30° d’inclinaison environ) pour être aligné sur l’axe de la piste  au plus tôt</a:t>
            </a:r>
          </a:p>
          <a:p>
            <a:pPr algn="ctr" eaLnBrk="1" hangingPunct="1"/>
            <a:endParaRPr lang="fr-FR" altLang="fr-FR" b="1" dirty="0">
              <a:latin typeface="Comic Sans MS" panose="030F0702030302020204" pitchFamily="66" charset="0"/>
            </a:endParaRPr>
          </a:p>
          <a:p>
            <a:pPr algn="ctr" eaLnBrk="1" hangingPunct="1"/>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367159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50</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103909" y="1604326"/>
            <a:ext cx="11738113"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DECOLLAGE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239894" y="2356135"/>
            <a:ext cx="11738113" cy="3416320"/>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b="1" dirty="0">
              <a:solidFill>
                <a:srgbClr val="FF0000"/>
              </a:solidFill>
              <a:latin typeface="Comic Sans MS" panose="030F0702030302020204" pitchFamily="66" charset="0"/>
            </a:endParaRPr>
          </a:p>
          <a:p>
            <a:pPr algn="ctr" eaLnBrk="1" hangingPunct="1"/>
            <a:endParaRPr lang="fr-FR" altLang="fr-FR" b="1" dirty="0">
              <a:solidFill>
                <a:srgbClr val="FF0000"/>
              </a:solidFill>
              <a:latin typeface="Comic Sans MS" panose="030F0702030302020204" pitchFamily="66" charset="0"/>
            </a:endParaRPr>
          </a:p>
          <a:p>
            <a:pPr marL="285750" indent="-285750" eaLnBrk="1" hangingPunct="1">
              <a:buFont typeface="Arial" panose="020B0604020202020204" pitchFamily="34" charset="0"/>
              <a:buChar char="•"/>
            </a:pPr>
            <a:r>
              <a:rPr lang="fr-FR" altLang="fr-FR" b="1" dirty="0">
                <a:latin typeface="Comic Sans MS" panose="030F0702030302020204" pitchFamily="66" charset="0"/>
              </a:rPr>
              <a:t>LE DECOLLAGE EST TRES CRITIQUE EN MONTAGNE POUR LES RAISONS SUIVANTES:</a:t>
            </a:r>
          </a:p>
          <a:p>
            <a:pPr eaLnBrk="1" hangingPunct="1"/>
            <a:endParaRPr lang="fr-FR" altLang="fr-FR" b="1" dirty="0">
              <a:latin typeface="Comic Sans MS" panose="030F0702030302020204" pitchFamily="66" charset="0"/>
            </a:endParaRPr>
          </a:p>
          <a:p>
            <a:pPr lvl="1" indent="0"/>
            <a:endParaRPr lang="fr-FR" altLang="fr-FR" b="1" dirty="0">
              <a:solidFill>
                <a:srgbClr val="FF0000"/>
              </a:solidFill>
              <a:latin typeface="Comic Sans MS" panose="030F0702030302020204" pitchFamily="66" charset="0"/>
            </a:endParaRPr>
          </a:p>
          <a:p>
            <a:pPr marL="1028700" lvl="1">
              <a:buFont typeface="Arial" panose="020B0604020202020204" pitchFamily="34" charset="0"/>
              <a:buChar char="•"/>
            </a:pPr>
            <a:r>
              <a:rPr lang="fr-FR" altLang="fr-FR" b="1" dirty="0">
                <a:solidFill>
                  <a:srgbClr val="0070C0"/>
                </a:solidFill>
                <a:latin typeface="Comic Sans MS" panose="030F0702030302020204" pitchFamily="66" charset="0"/>
              </a:rPr>
              <a:t>L’ACCELERATION-ARRET N’EST POSSIBLE QUE SI LA VITESSE EST TRES FAIBLE</a:t>
            </a:r>
          </a:p>
          <a:p>
            <a:pPr lvl="1" indent="0"/>
            <a:endParaRPr lang="fr-FR" altLang="fr-FR" b="1" dirty="0">
              <a:solidFill>
                <a:srgbClr val="0070C0"/>
              </a:solidFill>
              <a:latin typeface="Comic Sans MS" panose="030F0702030302020204" pitchFamily="66" charset="0"/>
            </a:endParaRPr>
          </a:p>
          <a:p>
            <a:pPr marL="1028700" lvl="1">
              <a:buFont typeface="Arial" panose="020B0604020202020204" pitchFamily="34" charset="0"/>
              <a:buChar char="•"/>
            </a:pPr>
            <a:r>
              <a:rPr lang="fr-FR" altLang="fr-FR" b="1" dirty="0">
                <a:solidFill>
                  <a:srgbClr val="0070C0"/>
                </a:solidFill>
                <a:latin typeface="Comic Sans MS" panose="030F0702030302020204" pitchFamily="66" charset="0"/>
              </a:rPr>
              <a:t>EN ALTITUDE, LES PERFORMANCES DE L’AVION SONT DEGRADEES</a:t>
            </a:r>
          </a:p>
          <a:p>
            <a:pPr lvl="1" indent="0"/>
            <a:endParaRPr lang="fr-FR" altLang="fr-FR" b="1" dirty="0">
              <a:solidFill>
                <a:srgbClr val="0070C0"/>
              </a:solidFill>
              <a:latin typeface="Comic Sans MS" panose="030F0702030302020204" pitchFamily="66" charset="0"/>
            </a:endParaRPr>
          </a:p>
          <a:p>
            <a:pPr marL="1028700" lvl="1">
              <a:buFont typeface="Arial" panose="020B0604020202020204" pitchFamily="34" charset="0"/>
              <a:buChar char="•"/>
            </a:pPr>
            <a:r>
              <a:rPr lang="fr-FR" altLang="fr-FR" b="1" dirty="0">
                <a:solidFill>
                  <a:srgbClr val="0070C0"/>
                </a:solidFill>
                <a:latin typeface="Comic Sans MS" panose="030F0702030302020204" pitchFamily="66" charset="0"/>
              </a:rPr>
              <a:t>LES PISTES UTILISEES PEUVENT AVOIR DES PIEGES QUI N’ONT PAS ÉTÉ VUS (trous par exemple)</a:t>
            </a:r>
          </a:p>
          <a:p>
            <a:pPr lvl="1" indent="0"/>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122792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51</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228600" y="1261426"/>
            <a:ext cx="11738113"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DECOLLAGE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208722" y="1846981"/>
            <a:ext cx="11738113" cy="4801314"/>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b="1" dirty="0">
              <a:solidFill>
                <a:srgbClr val="FF0000"/>
              </a:solidFill>
              <a:latin typeface="Comic Sans MS" panose="030F0702030302020204" pitchFamily="66" charset="0"/>
            </a:endParaRPr>
          </a:p>
          <a:p>
            <a:pPr algn="ctr" eaLnBrk="1" hangingPunct="1"/>
            <a:r>
              <a:rPr lang="fr-FR" altLang="fr-FR" b="1" dirty="0">
                <a:solidFill>
                  <a:srgbClr val="FF0000"/>
                </a:solidFill>
                <a:latin typeface="Comic Sans MS" panose="030F0702030302020204" pitchFamily="66" charset="0"/>
              </a:rPr>
              <a:t>« LE DECOLLAGE EST RAPIDEMENT IRREVERSIBLE/ PAS D’ACCELERATION-ARRET POSSIBLE»</a:t>
            </a:r>
          </a:p>
          <a:p>
            <a:pPr algn="ctr" eaLnBrk="1" hangingPunct="1"/>
            <a:endParaRPr lang="fr-FR" altLang="fr-FR" b="1" dirty="0">
              <a:solidFill>
                <a:srgbClr val="FF0000"/>
              </a:solidFill>
              <a:latin typeface="Comic Sans MS" panose="030F0702030302020204" pitchFamily="66" charset="0"/>
            </a:endParaRPr>
          </a:p>
          <a:p>
            <a:pPr marL="285750" indent="-285750" eaLnBrk="1" hangingPunct="1">
              <a:buFont typeface="Arial" panose="020B0604020202020204" pitchFamily="34" charset="0"/>
              <a:buChar char="•"/>
            </a:pPr>
            <a:r>
              <a:rPr lang="fr-FR" altLang="fr-FR" b="1" dirty="0">
                <a:latin typeface="Comic Sans MS" panose="030F0702030302020204" pitchFamily="66" charset="0"/>
              </a:rPr>
              <a:t>Préparation du vol:</a:t>
            </a:r>
          </a:p>
          <a:p>
            <a:pPr eaLnBrk="1" hangingPunct="1"/>
            <a:endParaRPr lang="fr-FR" altLang="fr-FR" b="1" dirty="0">
              <a:latin typeface="Comic Sans MS" panose="030F0702030302020204" pitchFamily="66" charset="0"/>
            </a:endParaRPr>
          </a:p>
          <a:p>
            <a:pPr marL="1028700" lvl="1">
              <a:buFont typeface="Arial" panose="020B0604020202020204" pitchFamily="34" charset="0"/>
              <a:buChar char="•"/>
            </a:pPr>
            <a:r>
              <a:rPr lang="fr-FR" altLang="fr-FR" b="1" dirty="0">
                <a:latin typeface="Comic Sans MS" panose="030F0702030302020204" pitchFamily="66" charset="0"/>
              </a:rPr>
              <a:t>Vérifier que les performances de décollage sont satisfaisantes: distance de roulement au sol et pente après décollage</a:t>
            </a:r>
          </a:p>
          <a:p>
            <a:pPr lvl="1" indent="0"/>
            <a:r>
              <a:rPr lang="fr-FR" altLang="fr-FR" b="1" dirty="0">
                <a:latin typeface="Comic Sans MS" panose="030F0702030302020204" pitchFamily="66" charset="0"/>
              </a:rPr>
              <a:t> </a:t>
            </a:r>
          </a:p>
          <a:p>
            <a:pPr marL="1028700" lvl="1">
              <a:buFont typeface="Arial" panose="020B0604020202020204" pitchFamily="34" charset="0"/>
              <a:buChar char="•"/>
            </a:pPr>
            <a:r>
              <a:rPr lang="fr-FR" altLang="fr-FR" b="1" dirty="0">
                <a:latin typeface="Comic Sans MS" panose="030F0702030302020204" pitchFamily="66" charset="0"/>
              </a:rPr>
              <a:t>Envisager la panne moteur après décollage et déterminer la trajectoire à suivre</a:t>
            </a:r>
          </a:p>
          <a:p>
            <a:pPr marL="1428750" lvl="2">
              <a:buFont typeface="Arial" panose="020B0604020202020204" pitchFamily="34" charset="0"/>
              <a:buChar char="•"/>
            </a:pPr>
            <a:endParaRPr lang="fr-FR" altLang="fr-FR" b="1" dirty="0">
              <a:latin typeface="Comic Sans MS" panose="030F0702030302020204" pitchFamily="66" charset="0"/>
            </a:endParaRPr>
          </a:p>
          <a:p>
            <a:pPr marL="1028700" lvl="1">
              <a:buFont typeface="Arial" panose="020B0604020202020204" pitchFamily="34" charset="0"/>
              <a:buChar char="•"/>
            </a:pPr>
            <a:r>
              <a:rPr lang="fr-FR" altLang="fr-FR" b="1" dirty="0">
                <a:latin typeface="Comic Sans MS" panose="030F0702030302020204" pitchFamily="66" charset="0"/>
              </a:rPr>
              <a:t>Il faut actualiser le calcul  des performances si les données du vol ont évolué par rapport à la préparation: Vent, Température, Pression atmosphérique, Passagers, Carburant, Etat de la piste, Bagages….!</a:t>
            </a:r>
          </a:p>
          <a:p>
            <a:pPr marL="342900" algn="just"/>
            <a:endParaRPr lang="fr-FR" altLang="fr-FR" b="1" dirty="0">
              <a:latin typeface="Comic Sans MS" panose="030F0702030302020204" pitchFamily="66" charset="0"/>
            </a:endParaRPr>
          </a:p>
          <a:p>
            <a:pPr marL="342900" indent="-285750">
              <a:buFont typeface="Arial" panose="020B0604020202020204" pitchFamily="34" charset="0"/>
              <a:buChar char="•"/>
            </a:pPr>
            <a:r>
              <a:rPr lang="fr-FR" altLang="fr-FR" b="1" dirty="0">
                <a:latin typeface="Comic Sans MS" panose="030F0702030302020204" pitchFamily="66" charset="0"/>
              </a:rPr>
              <a:t>En cas de vent arrière fort au décollage, il est préférable d’attendre ou éventuellement débarquer un passager</a:t>
            </a:r>
          </a:p>
          <a:p>
            <a:pPr marL="57150"/>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79143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52</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198785" y="1431294"/>
            <a:ext cx="11857380"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DECOLLAGE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188844" y="2041167"/>
            <a:ext cx="11887200" cy="4524315"/>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b="1" dirty="0">
              <a:solidFill>
                <a:srgbClr val="FF0000"/>
              </a:solidFill>
              <a:latin typeface="Comic Sans MS" panose="030F0702030302020204" pitchFamily="66" charset="0"/>
            </a:endParaRPr>
          </a:p>
          <a:p>
            <a:pPr algn="ctr" eaLnBrk="1" hangingPunct="1"/>
            <a:r>
              <a:rPr lang="fr-FR" altLang="fr-FR" b="1" dirty="0">
                <a:solidFill>
                  <a:srgbClr val="FF0000"/>
                </a:solidFill>
                <a:latin typeface="Comic Sans MS" panose="030F0702030302020204" pitchFamily="66" charset="0"/>
              </a:rPr>
              <a:t>« LE DECOLLAGE EST RAPIDEMENT IRREVERSIBLE/ PAS D’ACCELERATION-ARRET »</a:t>
            </a:r>
          </a:p>
          <a:p>
            <a:pPr algn="ctr" eaLnBrk="1" hangingPunct="1"/>
            <a:endParaRPr lang="fr-FR" altLang="fr-FR" b="1" dirty="0">
              <a:solidFill>
                <a:srgbClr val="FF0000"/>
              </a:solidFill>
              <a:latin typeface="Comic Sans MS" panose="030F0702030302020204" pitchFamily="66" charset="0"/>
            </a:endParaRPr>
          </a:p>
          <a:p>
            <a:pPr marL="285750" indent="-285750" eaLnBrk="1" hangingPunct="1">
              <a:buFont typeface="Arial" panose="020B0604020202020204" pitchFamily="34" charset="0"/>
              <a:buChar char="•"/>
            </a:pPr>
            <a:r>
              <a:rPr lang="fr-FR" altLang="fr-FR" b="1" dirty="0">
                <a:latin typeface="Comic Sans MS" panose="030F0702030302020204" pitchFamily="66" charset="0"/>
              </a:rPr>
              <a:t>Détermination de l’axe de décollage:</a:t>
            </a:r>
          </a:p>
          <a:p>
            <a:pPr marL="285750" indent="-285750" eaLnBrk="1" hangingPunct="1">
              <a:buFont typeface="Arial" panose="020B0604020202020204" pitchFamily="34" charset="0"/>
              <a:buChar char="•"/>
            </a:pPr>
            <a:endParaRPr lang="fr-FR" altLang="fr-FR" b="1" dirty="0">
              <a:latin typeface="Comic Sans MS" panose="030F0702030302020204" pitchFamily="66" charset="0"/>
            </a:endParaRPr>
          </a:p>
          <a:p>
            <a:pPr marL="1028700" lvl="1">
              <a:buFont typeface="Arial" panose="020B0604020202020204" pitchFamily="34" charset="0"/>
              <a:buChar char="•"/>
            </a:pPr>
            <a:r>
              <a:rPr lang="fr-FR" altLang="fr-FR" b="1" dirty="0">
                <a:latin typeface="Comic Sans MS" panose="030F0702030302020204" pitchFamily="66" charset="0"/>
              </a:rPr>
              <a:t>Il est préférable de descendre de l’avion pour repérer l’axe de décollage</a:t>
            </a:r>
          </a:p>
          <a:p>
            <a:pPr marL="1028700" lvl="1">
              <a:buFont typeface="Arial" panose="020B0604020202020204" pitchFamily="34" charset="0"/>
              <a:buChar char="•"/>
            </a:pPr>
            <a:r>
              <a:rPr lang="fr-FR" altLang="fr-FR" b="1" dirty="0">
                <a:latin typeface="Comic Sans MS" panose="030F0702030302020204" pitchFamily="66" charset="0"/>
              </a:rPr>
              <a:t>Prendre un repère immanquable et non ambigu visible depuis le point d’alignement et pendant le décollage</a:t>
            </a:r>
          </a:p>
          <a:p>
            <a:pPr lvl="1" indent="0"/>
            <a:endParaRPr lang="fr-FR" altLang="fr-FR" b="1" dirty="0">
              <a:latin typeface="Comic Sans MS" panose="030F0702030302020204" pitchFamily="66" charset="0"/>
            </a:endParaRPr>
          </a:p>
          <a:p>
            <a:pPr marL="285750" indent="-285750" eaLnBrk="1" hangingPunct="1">
              <a:buFont typeface="Arial" panose="020B0604020202020204" pitchFamily="34" charset="0"/>
              <a:buChar char="•"/>
            </a:pPr>
            <a:r>
              <a:rPr lang="fr-FR" altLang="fr-FR" b="1" dirty="0">
                <a:latin typeface="Comic Sans MS" panose="030F0702030302020204" pitchFamily="66" charset="0"/>
              </a:rPr>
              <a:t>Départ du point de stationnement:</a:t>
            </a:r>
          </a:p>
          <a:p>
            <a:pPr eaLnBrk="1" hangingPunct="1"/>
            <a:endParaRPr lang="fr-FR" altLang="fr-FR" b="1" dirty="0">
              <a:latin typeface="Comic Sans MS" panose="030F0702030302020204" pitchFamily="66" charset="0"/>
            </a:endParaRPr>
          </a:p>
          <a:p>
            <a:pPr marL="1028700" lvl="1">
              <a:buFont typeface="Arial" panose="020B0604020202020204" pitchFamily="34" charset="0"/>
              <a:buChar char="•"/>
            </a:pPr>
            <a:r>
              <a:rPr lang="fr-FR" altLang="fr-FR" b="1" dirty="0">
                <a:latin typeface="Comic Sans MS" panose="030F0702030302020204" pitchFamily="66" charset="0"/>
              </a:rPr>
              <a:t>S’assurer des marges par rapport aux obstacles (piquets, talus,,,)</a:t>
            </a:r>
          </a:p>
          <a:p>
            <a:pPr marL="1028700" lvl="1">
              <a:buFont typeface="Arial" panose="020B0604020202020204" pitchFamily="34" charset="0"/>
              <a:buChar char="•"/>
            </a:pPr>
            <a:r>
              <a:rPr lang="fr-FR" altLang="fr-FR" b="1" dirty="0">
                <a:latin typeface="Comic Sans MS" panose="030F0702030302020204" pitchFamily="66" charset="0"/>
              </a:rPr>
              <a:t>Penser au large déplacement de la roulette de queue lors de manœuvres serrées (train classique)</a:t>
            </a:r>
          </a:p>
          <a:p>
            <a:pPr marL="1028700" lvl="1">
              <a:buFont typeface="Arial" panose="020B0604020202020204" pitchFamily="34" charset="0"/>
              <a:buChar char="•"/>
            </a:pPr>
            <a:r>
              <a:rPr lang="fr-FR" altLang="fr-FR" b="1" dirty="0">
                <a:latin typeface="Comic Sans MS" panose="030F0702030302020204" pitchFamily="66" charset="0"/>
              </a:rPr>
              <a:t>S’annoncer à la radio lors des mouvements plateforme</a:t>
            </a:r>
          </a:p>
          <a:p>
            <a:pPr marL="1028700" lvl="1">
              <a:buFont typeface="Arial" panose="020B0604020202020204" pitchFamily="34" charset="0"/>
              <a:buChar char="•"/>
            </a:pPr>
            <a:r>
              <a:rPr lang="fr-FR" altLang="fr-FR" b="1" dirty="0">
                <a:latin typeface="Comic Sans MS" panose="030F0702030302020204" pitchFamily="66" charset="0"/>
              </a:rPr>
              <a:t>Checklist effectuées avec rigueur (volets, trims, essence, verrière, commandes)</a:t>
            </a:r>
          </a:p>
        </p:txBody>
      </p:sp>
    </p:spTree>
    <p:extLst>
      <p:ext uri="{BB962C8B-B14F-4D97-AF65-F5344CB8AC3E}">
        <p14:creationId xmlns:p14="http://schemas.microsoft.com/office/powerpoint/2010/main" val="18090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53</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258418" y="1281304"/>
            <a:ext cx="11608904"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DECOLLAGE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278296" y="1956311"/>
            <a:ext cx="11569147" cy="4247317"/>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b="1" dirty="0">
                <a:solidFill>
                  <a:srgbClr val="FF0000"/>
                </a:solidFill>
                <a:latin typeface="Comic Sans MS" panose="030F0702030302020204" pitchFamily="66" charset="0"/>
              </a:rPr>
              <a:t>« LE DECOLLAGE EST RAPIDEMENT IRREVERSIBLE/ PAS D’ACCELERATION-ARRET »</a:t>
            </a:r>
          </a:p>
          <a:p>
            <a:pPr algn="ctr" eaLnBrk="1" hangingPunct="1"/>
            <a:endParaRPr lang="fr-FR" altLang="fr-FR" b="1" dirty="0">
              <a:solidFill>
                <a:srgbClr val="FF0000"/>
              </a:solidFill>
              <a:latin typeface="Comic Sans MS" panose="030F0702030302020204" pitchFamily="66" charset="0"/>
            </a:endParaRPr>
          </a:p>
          <a:p>
            <a:pPr marL="285750" indent="-285750">
              <a:buFont typeface="Arial" panose="020B0604020202020204" pitchFamily="34" charset="0"/>
              <a:buChar char="•"/>
            </a:pPr>
            <a:r>
              <a:rPr lang="fr-FR" altLang="fr-FR" b="1" dirty="0">
                <a:latin typeface="Comic Sans MS" panose="030F0702030302020204" pitchFamily="66" charset="0"/>
              </a:rPr>
              <a:t>Décollage:</a:t>
            </a:r>
          </a:p>
          <a:p>
            <a:endParaRPr lang="fr-FR" altLang="fr-FR" sz="1200" b="1" dirty="0">
              <a:latin typeface="Comic Sans MS" panose="030F0702030302020204" pitchFamily="66" charset="0"/>
            </a:endParaRPr>
          </a:p>
          <a:p>
            <a:pPr marL="1028700" lvl="1">
              <a:buFont typeface="Arial" panose="020B0604020202020204" pitchFamily="34" charset="0"/>
              <a:buChar char="•"/>
            </a:pPr>
            <a:r>
              <a:rPr lang="fr-FR" altLang="fr-FR" b="1" dirty="0">
                <a:latin typeface="Comic Sans MS" panose="030F0702030302020204" pitchFamily="66" charset="0"/>
              </a:rPr>
              <a:t>Si du point d’alignement, on ne voit pas s’il y a un avion en finale, il faut maintenir la position pendant au moins une minute et s’annoncer à la radio avant de décoller</a:t>
            </a:r>
          </a:p>
          <a:p>
            <a:pPr lvl="1" indent="0"/>
            <a:endParaRPr lang="fr-FR" altLang="fr-FR" sz="1200" b="1" dirty="0">
              <a:latin typeface="Comic Sans MS" panose="030F0702030302020204" pitchFamily="66" charset="0"/>
            </a:endParaRPr>
          </a:p>
          <a:p>
            <a:pPr marL="1028700" lvl="1">
              <a:buFont typeface="Arial" panose="020B0604020202020204" pitchFamily="34" charset="0"/>
              <a:buChar char="•"/>
            </a:pPr>
            <a:r>
              <a:rPr lang="fr-FR" altLang="fr-FR" b="1" dirty="0">
                <a:latin typeface="Comic Sans MS" panose="030F0702030302020204" pitchFamily="66" charset="0"/>
              </a:rPr>
              <a:t>Après le lâché des freins:</a:t>
            </a:r>
          </a:p>
          <a:p>
            <a:pPr lvl="1" indent="0"/>
            <a:endParaRPr lang="fr-FR" altLang="fr-FR" sz="1200" b="1" dirty="0">
              <a:latin typeface="Comic Sans MS" panose="030F0702030302020204" pitchFamily="66" charset="0"/>
            </a:endParaRPr>
          </a:p>
          <a:p>
            <a:pPr marL="1428750" lvl="2">
              <a:buFont typeface="Arial" panose="020B0604020202020204" pitchFamily="34" charset="0"/>
              <a:buChar char="•"/>
            </a:pPr>
            <a:r>
              <a:rPr lang="fr-FR" altLang="fr-FR" b="1" dirty="0">
                <a:latin typeface="Comic Sans MS" panose="030F0702030302020204" pitchFamily="66" charset="0"/>
              </a:rPr>
              <a:t>Maintenir l’axe le plus précisément possible</a:t>
            </a:r>
          </a:p>
          <a:p>
            <a:pPr marL="1200150" lvl="2" indent="0"/>
            <a:endParaRPr lang="fr-FR" altLang="fr-FR" sz="1200" b="1" dirty="0">
              <a:latin typeface="Comic Sans MS" panose="030F0702030302020204" pitchFamily="66" charset="0"/>
            </a:endParaRPr>
          </a:p>
          <a:p>
            <a:pPr marL="1428750" lvl="2">
              <a:buFont typeface="Arial" panose="020B0604020202020204" pitchFamily="34" charset="0"/>
              <a:buChar char="•"/>
            </a:pPr>
            <a:r>
              <a:rPr lang="fr-FR" altLang="fr-FR" b="1" dirty="0">
                <a:latin typeface="Comic Sans MS" panose="030F0702030302020204" pitchFamily="66" charset="0"/>
              </a:rPr>
              <a:t>Pour les avions à train classique, maintenir la roulette de queue en contact avec la piste (profondeur légèrement en arrière), ceci diminue:</a:t>
            </a:r>
          </a:p>
          <a:p>
            <a:pPr marL="1200150" lvl="2" indent="0"/>
            <a:endParaRPr lang="fr-FR" altLang="fr-FR" sz="1200" b="1" dirty="0">
              <a:latin typeface="Comic Sans MS" panose="030F0702030302020204" pitchFamily="66" charset="0"/>
            </a:endParaRPr>
          </a:p>
          <a:p>
            <a:pPr marL="1885950" lvl="3">
              <a:buFont typeface="Arial" panose="020B0604020202020204" pitchFamily="34" charset="0"/>
              <a:buChar char="•"/>
            </a:pPr>
            <a:r>
              <a:rPr lang="fr-FR" altLang="fr-FR" b="1" dirty="0">
                <a:latin typeface="Comic Sans MS" panose="030F0702030302020204" pitchFamily="66" charset="0"/>
              </a:rPr>
              <a:t>Les risques de passage en pylône en cas de trous dans la piste</a:t>
            </a:r>
          </a:p>
          <a:p>
            <a:pPr marL="1657350" lvl="3" indent="0"/>
            <a:endParaRPr lang="fr-FR" altLang="fr-FR" sz="1200" b="1" dirty="0">
              <a:latin typeface="Comic Sans MS" panose="030F0702030302020204" pitchFamily="66" charset="0"/>
            </a:endParaRPr>
          </a:p>
          <a:p>
            <a:pPr marL="1885950" lvl="3">
              <a:buFont typeface="Arial" panose="020B0604020202020204" pitchFamily="34" charset="0"/>
              <a:buChar char="•"/>
            </a:pPr>
            <a:r>
              <a:rPr lang="fr-FR" altLang="fr-FR" b="1" dirty="0">
                <a:latin typeface="Comic Sans MS" panose="030F0702030302020204" pitchFamily="66" charset="0"/>
              </a:rPr>
              <a:t>Les efforts dus à l’enfoncement du train principal et de la roulette dans un sol mou.</a:t>
            </a:r>
          </a:p>
        </p:txBody>
      </p:sp>
    </p:spTree>
    <p:extLst>
      <p:ext uri="{BB962C8B-B14F-4D97-AF65-F5344CB8AC3E}">
        <p14:creationId xmlns:p14="http://schemas.microsoft.com/office/powerpoint/2010/main" val="318452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54</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636104" y="1579478"/>
            <a:ext cx="10803835"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DECOLLAGE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248478" y="2234607"/>
            <a:ext cx="11608905" cy="3693319"/>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b="1" dirty="0">
                <a:solidFill>
                  <a:srgbClr val="FF0000"/>
                </a:solidFill>
                <a:latin typeface="Comic Sans MS" panose="030F0702030302020204" pitchFamily="66" charset="0"/>
              </a:rPr>
              <a:t>« LE DECOLLAGE EST RAPIDEMENT IRREVERSIBLE/ PAS D’ACCELERATION-ARRET »</a:t>
            </a:r>
          </a:p>
          <a:p>
            <a:pPr algn="ctr" eaLnBrk="1" hangingPunct="1"/>
            <a:endParaRPr lang="fr-FR" altLang="fr-FR" b="1" dirty="0">
              <a:solidFill>
                <a:srgbClr val="FF0000"/>
              </a:solidFill>
              <a:latin typeface="Comic Sans MS" panose="030F0702030302020204" pitchFamily="66" charset="0"/>
            </a:endParaRPr>
          </a:p>
          <a:p>
            <a:pPr marL="285750" indent="-285750" eaLnBrk="1" hangingPunct="1">
              <a:buFont typeface="Arial" panose="020B0604020202020204" pitchFamily="34" charset="0"/>
              <a:buChar char="•"/>
            </a:pPr>
            <a:r>
              <a:rPr lang="fr-FR" altLang="fr-FR" b="1" dirty="0">
                <a:latin typeface="Comic Sans MS" panose="030F0702030302020204" pitchFamily="66" charset="0"/>
              </a:rPr>
              <a:t>Avec un train tricycle:</a:t>
            </a:r>
          </a:p>
          <a:p>
            <a:pPr eaLnBrk="1" hangingPunct="1"/>
            <a:endParaRPr lang="fr-FR" altLang="fr-FR" b="1" dirty="0">
              <a:latin typeface="Comic Sans MS" panose="030F0702030302020204" pitchFamily="66" charset="0"/>
            </a:endParaRPr>
          </a:p>
          <a:p>
            <a:pPr marL="1028700" lvl="1">
              <a:buFont typeface="Arial" panose="020B0604020202020204" pitchFamily="34" charset="0"/>
              <a:buChar char="•"/>
            </a:pPr>
            <a:r>
              <a:rPr lang="fr-FR" altLang="fr-FR" b="1" dirty="0">
                <a:latin typeface="Comic Sans MS" panose="030F0702030302020204" pitchFamily="66" charset="0"/>
              </a:rPr>
              <a:t>Le décollage est obtenu en soulageant la roulette de nez</a:t>
            </a:r>
          </a:p>
          <a:p>
            <a:pPr lvl="1" indent="0"/>
            <a:endParaRPr lang="fr-FR" altLang="fr-FR" b="1" dirty="0">
              <a:latin typeface="Comic Sans MS" panose="030F0702030302020204" pitchFamily="66" charset="0"/>
            </a:endParaRPr>
          </a:p>
          <a:p>
            <a:pPr marL="285750" indent="-285750">
              <a:buFont typeface="Arial" panose="020B0604020202020204" pitchFamily="34" charset="0"/>
              <a:buChar char="•"/>
            </a:pPr>
            <a:r>
              <a:rPr lang="fr-FR" altLang="fr-FR" b="1" dirty="0">
                <a:latin typeface="Comic Sans MS" panose="030F0702030302020204" pitchFamily="66" charset="0"/>
              </a:rPr>
              <a:t>L’avion décolle en descente: il  faut néanmoins prendre la vitesse de meilleure pente (fonction de la configuration) pour franchir les obstacles rapidement avec un maximum de sécurité</a:t>
            </a:r>
          </a:p>
          <a:p>
            <a:endParaRPr lang="fr-FR" altLang="fr-FR" b="1" dirty="0">
              <a:latin typeface="Comic Sans MS" panose="030F0702030302020204" pitchFamily="66" charset="0"/>
            </a:endParaRPr>
          </a:p>
          <a:p>
            <a:pPr marL="285750" indent="-285750">
              <a:buFont typeface="Arial" panose="020B0604020202020204" pitchFamily="34" charset="0"/>
              <a:buChar char="•"/>
            </a:pPr>
            <a:r>
              <a:rPr lang="fr-FR" altLang="fr-FR" b="1" dirty="0">
                <a:latin typeface="Comic Sans MS" panose="030F0702030302020204" pitchFamily="66" charset="0"/>
              </a:rPr>
              <a:t>Si l’accélération n’est pas celle attendue, on peut sortir momentanément des volets à l’approche du décollage pour diminuer les forces de frottement sur le sol, ensuite, on reste quelques instants en effet de sol pour accélérer et remettre les volets dans leur position standard</a:t>
            </a:r>
          </a:p>
          <a:p>
            <a:pPr marL="285750" indent="-285750">
              <a:buFont typeface="Arial" panose="020B0604020202020204" pitchFamily="34" charset="0"/>
              <a:buChar char="•"/>
            </a:pPr>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1223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55</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337931" y="1313471"/>
            <a:ext cx="11370366"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DECOLLAGE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367748" y="2014597"/>
            <a:ext cx="11340548" cy="4801314"/>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b="1" dirty="0">
              <a:solidFill>
                <a:srgbClr val="FF0000"/>
              </a:solidFill>
              <a:latin typeface="Comic Sans MS" panose="030F0702030302020204" pitchFamily="66" charset="0"/>
            </a:endParaRPr>
          </a:p>
          <a:p>
            <a:pPr algn="ctr" eaLnBrk="1" hangingPunct="1"/>
            <a:r>
              <a:rPr lang="fr-FR" altLang="fr-FR" b="1" dirty="0">
                <a:solidFill>
                  <a:srgbClr val="FF0000"/>
                </a:solidFill>
                <a:latin typeface="Comic Sans MS" panose="030F0702030302020204" pitchFamily="66" charset="0"/>
              </a:rPr>
              <a:t>« LE DECOLLAGE EST RAPIDEMENT IRREVERSIBLE/ PAS D’ACCELERATION-ARRET »</a:t>
            </a:r>
          </a:p>
          <a:p>
            <a:pPr algn="ctr" eaLnBrk="1" hangingPunct="1"/>
            <a:endParaRPr lang="fr-FR" altLang="fr-FR" b="1" dirty="0">
              <a:solidFill>
                <a:srgbClr val="FF0000"/>
              </a:solidFill>
              <a:latin typeface="Comic Sans MS" panose="030F0702030302020204" pitchFamily="66" charset="0"/>
            </a:endParaRPr>
          </a:p>
          <a:p>
            <a:pPr marL="285750" indent="-285750">
              <a:buFont typeface="Arial" panose="020B0604020202020204" pitchFamily="34" charset="0"/>
              <a:buChar char="•"/>
            </a:pPr>
            <a:r>
              <a:rPr lang="fr-FR" altLang="fr-FR" b="1" dirty="0">
                <a:latin typeface="Comic Sans MS" panose="030F0702030302020204" pitchFamily="66" charset="0"/>
              </a:rPr>
              <a:t>En cas d’arrêt moteur en phase de décollage, faire volontairement un « cheval de bois » si les obstacles en bout de piste sont dangereux (arbres, rochers par exemple) </a:t>
            </a:r>
          </a:p>
          <a:p>
            <a:endParaRPr lang="fr-FR" altLang="fr-FR" b="1" dirty="0">
              <a:latin typeface="Comic Sans MS" panose="030F0702030302020204" pitchFamily="66" charset="0"/>
            </a:endParaRPr>
          </a:p>
          <a:p>
            <a:pPr marL="285750" indent="-285750">
              <a:buFont typeface="Arial" panose="020B0604020202020204" pitchFamily="34" charset="0"/>
              <a:buChar char="•"/>
            </a:pPr>
            <a:r>
              <a:rPr lang="fr-FR" altLang="fr-FR" b="1" dirty="0">
                <a:latin typeface="Comic Sans MS" panose="030F0702030302020204" pitchFamily="66" charset="0"/>
              </a:rPr>
              <a:t>Après le décollage, suivre:</a:t>
            </a:r>
          </a:p>
          <a:p>
            <a:endParaRPr lang="fr-FR" altLang="fr-FR" b="1" dirty="0">
              <a:latin typeface="Comic Sans MS" panose="030F0702030302020204" pitchFamily="66" charset="0"/>
            </a:endParaRPr>
          </a:p>
          <a:p>
            <a:pPr marL="1028700" lvl="1">
              <a:buFont typeface="Arial" panose="020B0604020202020204" pitchFamily="34" charset="0"/>
              <a:buChar char="•"/>
            </a:pPr>
            <a:r>
              <a:rPr lang="fr-FR" altLang="fr-FR" b="1" dirty="0">
                <a:latin typeface="Comic Sans MS" panose="030F0702030302020204" pitchFamily="66" charset="0"/>
              </a:rPr>
              <a:t>Le cap pour rejoindre la vent arrière</a:t>
            </a:r>
          </a:p>
          <a:p>
            <a:pPr marL="1028700" lvl="1">
              <a:buFont typeface="Arial" panose="020B0604020202020204" pitchFamily="34" charset="0"/>
              <a:buChar char="•"/>
            </a:pPr>
            <a:r>
              <a:rPr lang="fr-FR" altLang="fr-FR" b="1" dirty="0">
                <a:latin typeface="Comic Sans MS" panose="030F0702030302020204" pitchFamily="66" charset="0"/>
              </a:rPr>
              <a:t>La trajectoire de décollage imposée</a:t>
            </a:r>
          </a:p>
          <a:p>
            <a:pPr marL="1028700" lvl="1">
              <a:buFont typeface="Arial" panose="020B0604020202020204" pitchFamily="34" charset="0"/>
              <a:buChar char="•"/>
            </a:pPr>
            <a:r>
              <a:rPr lang="fr-FR" altLang="fr-FR" b="1" dirty="0">
                <a:latin typeface="Comic Sans MS" panose="030F0702030302020204" pitchFamily="66" charset="0"/>
              </a:rPr>
              <a:t>Eventuellement la trajectoire panne moteur déterminée en préparation du vol</a:t>
            </a:r>
          </a:p>
          <a:p>
            <a:pPr lvl="1" indent="0"/>
            <a:endParaRPr lang="fr-FR" altLang="fr-FR" b="1" dirty="0">
              <a:latin typeface="Comic Sans MS" panose="030F0702030302020204" pitchFamily="66" charset="0"/>
            </a:endParaRPr>
          </a:p>
          <a:p>
            <a:pPr marL="285750" indent="-285750">
              <a:buFont typeface="Arial" panose="020B0604020202020204" pitchFamily="34" charset="0"/>
              <a:buChar char="•"/>
            </a:pPr>
            <a:r>
              <a:rPr lang="fr-FR" altLang="fr-FR" b="1" dirty="0">
                <a:latin typeface="Comic Sans MS" panose="030F0702030302020204" pitchFamily="66" charset="0"/>
              </a:rPr>
              <a:t>En cas de décollage sur terrain mou</a:t>
            </a:r>
          </a:p>
          <a:p>
            <a:endParaRPr lang="fr-FR" altLang="fr-FR" b="1" dirty="0">
              <a:latin typeface="Comic Sans MS" panose="030F0702030302020204" pitchFamily="66" charset="0"/>
            </a:endParaRPr>
          </a:p>
          <a:p>
            <a:pPr marL="1028700" lvl="1">
              <a:buFont typeface="Arial" panose="020B0604020202020204" pitchFamily="34" charset="0"/>
              <a:buChar char="•"/>
            </a:pPr>
            <a:r>
              <a:rPr lang="fr-FR" altLang="fr-FR" b="1" dirty="0">
                <a:latin typeface="Comic Sans MS" panose="030F0702030302020204" pitchFamily="66" charset="0"/>
              </a:rPr>
              <a:t>Eviter l’arrêt complet sinon l’avion va avoir tendance à s’enfoncer. Dans ce cas, ne pas hésiter à mettre « plein gaz » et à secouer l’avion avec le poids du corps et les gouvernes</a:t>
            </a:r>
          </a:p>
          <a:p>
            <a:pPr lvl="1" indent="0"/>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320001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56</a:t>
            </a:fld>
            <a:endParaRPr lang="fr-F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327991" y="1303581"/>
            <a:ext cx="11400183" cy="369332"/>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b="1" dirty="0">
                <a:solidFill>
                  <a:srgbClr val="FF0000"/>
                </a:solidFill>
                <a:latin typeface="Comic Sans MS" panose="030F0702030302020204" pitchFamily="66" charset="0"/>
              </a:rPr>
              <a:t>CHECK LIST AVANT DECOLLAGE</a:t>
            </a:r>
          </a:p>
        </p:txBody>
      </p:sp>
      <p:sp>
        <p:nvSpPr>
          <p:cNvPr id="7" name="Rectangle 6">
            <a:extLst>
              <a:ext uri="{FF2B5EF4-FFF2-40B4-BE49-F238E27FC236}">
                <a16:creationId xmlns:a16="http://schemas.microsoft.com/office/drawing/2014/main" id="{4EB4C7FC-AE1D-4319-8122-598DD90B684A}"/>
              </a:ext>
            </a:extLst>
          </p:cNvPr>
          <p:cNvSpPr>
            <a:spLocks noChangeArrowheads="1"/>
          </p:cNvSpPr>
          <p:nvPr/>
        </p:nvSpPr>
        <p:spPr bwMode="auto">
          <a:xfrm>
            <a:off x="6848060" y="1974503"/>
            <a:ext cx="4859691" cy="4708981"/>
          </a:xfrm>
          <a:prstGeom prst="rect">
            <a:avLst/>
          </a:prstGeom>
          <a:solidFill>
            <a:schemeClr val="accent2">
              <a:lumMod val="20000"/>
              <a:lumOff val="80000"/>
            </a:schemeClr>
          </a:solidFill>
          <a:ln w="38100">
            <a:solidFill>
              <a:schemeClr val="tx1"/>
            </a:solidFill>
            <a:miter lim="800000"/>
            <a:headEnd/>
            <a:tailEnd/>
          </a:ln>
        </p:spPr>
        <p:txBody>
          <a:bodyPr wrap="square">
            <a:spAutoFit/>
          </a:bodyPr>
          <a:lstStyle/>
          <a:p>
            <a:pPr algn="ctr" eaLnBrk="0" hangingPunct="0"/>
            <a:r>
              <a:rPr lang="fr-FR" sz="2000" b="1" dirty="0">
                <a:solidFill>
                  <a:srgbClr val="FF3300"/>
                </a:solidFill>
              </a:rPr>
              <a:t>AVANT DECOLLAGE (exemple)</a:t>
            </a:r>
            <a:endParaRPr lang="fr-FR" sz="2000" dirty="0">
              <a:solidFill>
                <a:srgbClr val="FF3300"/>
              </a:solidFill>
            </a:endParaRPr>
          </a:p>
          <a:p>
            <a:endParaRPr lang="fr-FR" sz="800" dirty="0"/>
          </a:p>
          <a:p>
            <a:r>
              <a:rPr lang="fr-FR" sz="1600" b="1" dirty="0"/>
              <a:t>Verrière			: Verrouillée</a:t>
            </a:r>
            <a:endParaRPr lang="fr-FR" sz="1600" dirty="0"/>
          </a:p>
          <a:p>
            <a:r>
              <a:rPr lang="fr-FR" sz="1600" b="1" dirty="0"/>
              <a:t>Ceintures			: Ajustées</a:t>
            </a:r>
            <a:endParaRPr lang="fr-FR" sz="1600" dirty="0"/>
          </a:p>
          <a:p>
            <a:r>
              <a:rPr lang="fr-FR" sz="1600" b="1" dirty="0"/>
              <a:t>Commandes		: Libres</a:t>
            </a:r>
            <a:endParaRPr lang="fr-FR" sz="1600" dirty="0"/>
          </a:p>
          <a:p>
            <a:r>
              <a:rPr lang="fr-FR" sz="1600" b="1" dirty="0"/>
              <a:t>Volets			: Décollage</a:t>
            </a:r>
            <a:endParaRPr lang="fr-FR" sz="1600" dirty="0"/>
          </a:p>
          <a:p>
            <a:r>
              <a:rPr lang="fr-FR" sz="1600" b="1" dirty="0"/>
              <a:t>Compensateur		: Réglé</a:t>
            </a:r>
            <a:endParaRPr lang="fr-FR" sz="1600" dirty="0"/>
          </a:p>
          <a:p>
            <a:r>
              <a:rPr lang="fr-FR" sz="1600" b="1" dirty="0"/>
              <a:t>Essence			: Ouverte</a:t>
            </a:r>
            <a:endParaRPr lang="fr-FR" sz="1600" dirty="0"/>
          </a:p>
          <a:p>
            <a:r>
              <a:rPr lang="fr-FR" sz="1600" b="1" dirty="0"/>
              <a:t>Pompe essence		: Marche</a:t>
            </a:r>
          </a:p>
          <a:p>
            <a:r>
              <a:rPr lang="fr-FR" sz="1600" b="1" dirty="0"/>
              <a:t>Mixture			: Réglée</a:t>
            </a:r>
          </a:p>
          <a:p>
            <a:r>
              <a:rPr lang="fr-FR" sz="1600" b="1" dirty="0"/>
              <a:t>Réchauffage Carburateur	: Arrêt (enfoncé)</a:t>
            </a:r>
            <a:endParaRPr lang="fr-FR" sz="1600" dirty="0"/>
          </a:p>
          <a:p>
            <a:r>
              <a:rPr lang="fr-FR" sz="1600" b="1" dirty="0"/>
              <a:t>Magnétos			: Both</a:t>
            </a:r>
            <a:endParaRPr lang="fr-FR" sz="1600" dirty="0"/>
          </a:p>
          <a:p>
            <a:r>
              <a:rPr lang="fr-FR" sz="1600" b="1" dirty="0"/>
              <a:t>Transpondeur		: ALT (code vérifié)</a:t>
            </a:r>
            <a:endParaRPr lang="fr-FR" sz="1600" dirty="0"/>
          </a:p>
          <a:p>
            <a:r>
              <a:rPr lang="fr-FR" sz="1600" b="1" dirty="0"/>
              <a:t>Briefing Décollage		: Effectué</a:t>
            </a:r>
            <a:endParaRPr lang="fr-FR" sz="1600" dirty="0"/>
          </a:p>
          <a:p>
            <a:r>
              <a:rPr lang="fr-FR" sz="1600" b="1" dirty="0"/>
              <a:t>Axe d’approche		: Dégagé</a:t>
            </a:r>
            <a:endParaRPr lang="fr-FR" sz="1600" dirty="0"/>
          </a:p>
          <a:p>
            <a:r>
              <a:rPr lang="fr-FR" sz="1600" b="1" dirty="0"/>
              <a:t>Message radio		: Effectué</a:t>
            </a:r>
          </a:p>
          <a:p>
            <a:r>
              <a:rPr lang="fr-FR" sz="1600" b="1" dirty="0"/>
              <a:t>Réchauffage Pitot		: Selon</a:t>
            </a:r>
          </a:p>
          <a:p>
            <a:r>
              <a:rPr lang="fr-FR" sz="1600" b="1" dirty="0"/>
              <a:t>Parachute			: Déverrouillé</a:t>
            </a:r>
          </a:p>
          <a:p>
            <a:endParaRPr lang="fr-FR" sz="1600" b="1" dirty="0"/>
          </a:p>
        </p:txBody>
      </p:sp>
      <p:sp>
        <p:nvSpPr>
          <p:cNvPr id="8" name="Rectangle 7">
            <a:extLst>
              <a:ext uri="{FF2B5EF4-FFF2-40B4-BE49-F238E27FC236}">
                <a16:creationId xmlns:a16="http://schemas.microsoft.com/office/drawing/2014/main" id="{FA96198B-50E2-4FEB-BFE4-7CB08C53C820}"/>
              </a:ext>
            </a:extLst>
          </p:cNvPr>
          <p:cNvSpPr>
            <a:spLocks noChangeArrowheads="1"/>
          </p:cNvSpPr>
          <p:nvPr/>
        </p:nvSpPr>
        <p:spPr bwMode="auto">
          <a:xfrm>
            <a:off x="318051" y="1769165"/>
            <a:ext cx="6192079" cy="4955203"/>
          </a:xfrm>
          <a:prstGeom prst="rect">
            <a:avLst/>
          </a:prstGeom>
          <a:solidFill>
            <a:schemeClr val="accent2">
              <a:lumMod val="20000"/>
              <a:lumOff val="80000"/>
            </a:schemeClr>
          </a:solidFill>
          <a:ln w="38100">
            <a:solidFill>
              <a:schemeClr val="tx1"/>
            </a:solidFill>
            <a:miter lim="800000"/>
            <a:headEnd/>
            <a:tailEnd/>
          </a:ln>
        </p:spPr>
        <p:txBody>
          <a:bodyPr wrap="square">
            <a:spAutoFit/>
          </a:bodyPr>
          <a:lstStyle/>
          <a:p>
            <a:pPr algn="ctr" eaLnBrk="0" hangingPunct="0"/>
            <a:r>
              <a:rPr lang="fr-FR" sz="2000" b="1" dirty="0">
                <a:solidFill>
                  <a:srgbClr val="FF3300"/>
                </a:solidFill>
              </a:rPr>
              <a:t>IMPORTANT</a:t>
            </a:r>
            <a:endParaRPr lang="fr-FR" sz="2000" dirty="0">
              <a:solidFill>
                <a:srgbClr val="FF3300"/>
              </a:solidFill>
            </a:endParaRPr>
          </a:p>
          <a:p>
            <a:endParaRPr lang="fr-FR" sz="800" dirty="0"/>
          </a:p>
          <a:p>
            <a:endParaRPr lang="fr-FR" sz="800" dirty="0"/>
          </a:p>
          <a:p>
            <a:endParaRPr lang="fr-FR" sz="800" dirty="0"/>
          </a:p>
          <a:p>
            <a:pPr marL="285750" indent="-285750">
              <a:buFont typeface="Arial" panose="020B0604020202020204" pitchFamily="34" charset="0"/>
              <a:buChar char="•"/>
            </a:pPr>
            <a:r>
              <a:rPr lang="fr-FR" sz="1600" b="1" dirty="0"/>
              <a:t>Certains accidents en Montagne sont dus à des checklist non appliquées ou incomplètes.</a:t>
            </a:r>
          </a:p>
          <a:p>
            <a:endParaRPr lang="fr-FR" sz="1600" b="1" dirty="0"/>
          </a:p>
          <a:p>
            <a:pPr marL="285750" indent="-285750">
              <a:buFont typeface="Arial" panose="020B0604020202020204" pitchFamily="34" charset="0"/>
              <a:buChar char="•"/>
            </a:pPr>
            <a:r>
              <a:rPr lang="fr-FR" sz="1600" b="1" dirty="0"/>
              <a:t>En plaine, si les check-list sont non appliquées ou incomplètes, les conséquences peuvent être moindres.</a:t>
            </a:r>
          </a:p>
          <a:p>
            <a:endParaRPr lang="fr-FR" sz="1600" b="1" dirty="0"/>
          </a:p>
          <a:p>
            <a:pPr marL="285750" indent="-285750">
              <a:buFont typeface="Arial" panose="020B0604020202020204" pitchFamily="34" charset="0"/>
              <a:buChar char="•"/>
            </a:pPr>
            <a:r>
              <a:rPr lang="fr-FR" sz="1600" b="1" dirty="0"/>
              <a:t>Parmi les items importants on peut citer:</a:t>
            </a:r>
          </a:p>
          <a:p>
            <a:endParaRPr lang="fr-FR" sz="1600" b="1" dirty="0"/>
          </a:p>
          <a:p>
            <a:pPr marL="742950" lvl="1" indent="-285750">
              <a:buFont typeface="Arial" panose="020B0604020202020204" pitchFamily="34" charset="0"/>
              <a:buChar char="•"/>
            </a:pPr>
            <a:r>
              <a:rPr lang="fr-FR" sz="1600" b="1" dirty="0"/>
              <a:t>Verrière		: Verrouillée</a:t>
            </a:r>
            <a:endParaRPr lang="fr-FR" sz="1600" dirty="0"/>
          </a:p>
          <a:p>
            <a:pPr marL="742950" lvl="1" indent="-285750">
              <a:buFont typeface="Arial" panose="020B0604020202020204" pitchFamily="34" charset="0"/>
              <a:buChar char="•"/>
            </a:pPr>
            <a:r>
              <a:rPr lang="fr-FR" sz="1600" b="1" dirty="0"/>
              <a:t>Volets		: Décollage</a:t>
            </a:r>
            <a:endParaRPr lang="fr-FR" sz="1600" dirty="0"/>
          </a:p>
          <a:p>
            <a:pPr marL="742950" lvl="1" indent="-285750">
              <a:buFont typeface="Arial" panose="020B0604020202020204" pitchFamily="34" charset="0"/>
              <a:buChar char="•"/>
            </a:pPr>
            <a:r>
              <a:rPr lang="fr-FR" sz="1600" b="1" dirty="0"/>
              <a:t>Mixture		: Réglée</a:t>
            </a:r>
          </a:p>
          <a:p>
            <a:pPr marL="742950" lvl="1" indent="-285750">
              <a:buFont typeface="Arial" panose="020B0604020202020204" pitchFamily="34" charset="0"/>
              <a:buChar char="•"/>
            </a:pPr>
            <a:r>
              <a:rPr lang="fr-FR" sz="1600" b="1" dirty="0"/>
              <a:t>Message radio	: Effectué</a:t>
            </a:r>
          </a:p>
          <a:p>
            <a:pPr marL="742950" lvl="1" indent="-285750">
              <a:buFont typeface="Arial" panose="020B0604020202020204" pitchFamily="34" charset="0"/>
              <a:buChar char="•"/>
            </a:pPr>
            <a:r>
              <a:rPr lang="fr-FR" sz="1600" b="1" dirty="0"/>
              <a:t>Compensateur	: Réglé</a:t>
            </a:r>
          </a:p>
          <a:p>
            <a:pPr lvl="1"/>
            <a:endParaRPr lang="fr-FR" sz="1600" dirty="0"/>
          </a:p>
          <a:p>
            <a:pPr marL="285750" indent="-285750">
              <a:buFont typeface="Arial" panose="020B0604020202020204" pitchFamily="34" charset="0"/>
              <a:buChar char="•"/>
            </a:pPr>
            <a:r>
              <a:rPr lang="fr-FR" sz="1600" b="1" dirty="0"/>
              <a:t>Il est primordial que la Checklist avant décollage soit faite en vérifiant tous les items</a:t>
            </a:r>
          </a:p>
          <a:p>
            <a:endParaRPr lang="fr-FR" sz="1600" dirty="0"/>
          </a:p>
        </p:txBody>
      </p:sp>
    </p:spTree>
    <p:extLst>
      <p:ext uri="{BB962C8B-B14F-4D97-AF65-F5344CB8AC3E}">
        <p14:creationId xmlns:p14="http://schemas.microsoft.com/office/powerpoint/2010/main" val="8224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57</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1517072" y="2389968"/>
            <a:ext cx="9445337" cy="1508105"/>
          </a:xfrm>
          <a:prstGeom prst="rect">
            <a:avLst/>
          </a:prstGeom>
          <a:solidFill>
            <a:srgbClr val="FFFF00"/>
          </a:solidFill>
          <a:ln w="952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sz="2000" b="1" dirty="0">
              <a:latin typeface="Comic Sans MS" panose="030F0702030302020204" pitchFamily="66" charset="0"/>
            </a:endParaRPr>
          </a:p>
          <a:p>
            <a:pPr algn="ctr" eaLnBrk="1" hangingPunct="1"/>
            <a:r>
              <a:rPr lang="fr-FR" altLang="fr-FR" sz="2400" b="1" dirty="0">
                <a:latin typeface="Comic Sans MS" panose="030F0702030302020204" pitchFamily="66" charset="0"/>
              </a:rPr>
              <a:t>DECOLLAGE</a:t>
            </a:r>
          </a:p>
          <a:p>
            <a:pPr algn="ctr" eaLnBrk="1" hangingPunct="1"/>
            <a:endParaRPr lang="fr-FR" altLang="fr-FR" sz="2400" b="1" dirty="0">
              <a:latin typeface="Comic Sans MS" panose="030F0702030302020204" pitchFamily="66" charset="0"/>
            </a:endParaRPr>
          </a:p>
          <a:p>
            <a:pPr algn="ctr" eaLnBrk="1" hangingPunct="1"/>
            <a:r>
              <a:rPr lang="fr-FR" altLang="fr-FR" sz="2400" b="1" dirty="0">
                <a:latin typeface="Comic Sans MS" panose="030F0702030302020204" pitchFamily="66" charset="0"/>
              </a:rPr>
              <a:t>FIN</a:t>
            </a:r>
          </a:p>
        </p:txBody>
      </p:sp>
    </p:spTree>
    <p:extLst>
      <p:ext uri="{BB962C8B-B14F-4D97-AF65-F5344CB8AC3E}">
        <p14:creationId xmlns:p14="http://schemas.microsoft.com/office/powerpoint/2010/main" val="402470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6</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292231" y="1230345"/>
            <a:ext cx="11604396"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STABILISATION DE L’ALTITUDE AVANT DESCENTE FINALE</a:t>
            </a:r>
          </a:p>
        </p:txBody>
      </p:sp>
      <p:sp>
        <p:nvSpPr>
          <p:cNvPr id="6" name="Text Box 4">
            <a:extLst>
              <a:ext uri="{FF2B5EF4-FFF2-40B4-BE49-F238E27FC236}">
                <a16:creationId xmlns:a16="http://schemas.microsoft.com/office/drawing/2014/main" id="{0D9ABB91-8BBE-46F5-ACBD-0919EB89B7D5}"/>
              </a:ext>
            </a:extLst>
          </p:cNvPr>
          <p:cNvSpPr txBox="1">
            <a:spLocks noChangeArrowheads="1"/>
          </p:cNvSpPr>
          <p:nvPr/>
        </p:nvSpPr>
        <p:spPr bwMode="auto">
          <a:xfrm>
            <a:off x="311085" y="1783657"/>
            <a:ext cx="11613822" cy="4893647"/>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fr-FR" sz="2000" b="1" dirty="0">
                <a:solidFill>
                  <a:srgbClr val="7030A0"/>
                </a:solidFill>
                <a:latin typeface="Comic Sans MS" panose="030F0702030302020204" pitchFamily="66" charset="0"/>
              </a:rPr>
              <a:t>Vitesse: celle choisie pour le palier précédent la descente finale-configuration conforme- altitude constante, avion </a:t>
            </a:r>
            <a:r>
              <a:rPr lang="fr-FR" altLang="fr-FR" sz="2000" b="1" dirty="0" err="1">
                <a:solidFill>
                  <a:srgbClr val="7030A0"/>
                </a:solidFill>
                <a:latin typeface="Comic Sans MS" panose="030F0702030302020204" pitchFamily="66" charset="0"/>
              </a:rPr>
              <a:t>trimmé</a:t>
            </a:r>
            <a:endParaRPr lang="fr-FR" altLang="fr-FR" sz="2000" b="1" dirty="0">
              <a:solidFill>
                <a:srgbClr val="7030A0"/>
              </a:solidFill>
              <a:latin typeface="Comic Sans MS" panose="030F0702030302020204" pitchFamily="66" charset="0"/>
            </a:endParaRPr>
          </a:p>
          <a:p>
            <a:pPr algn="ctr" eaLnBrk="1" hangingPunct="1"/>
            <a:endParaRPr lang="fr-FR" altLang="fr-FR" sz="2000" b="1" dirty="0">
              <a:solidFill>
                <a:schemeClr val="folHlink"/>
              </a:solidFill>
              <a:latin typeface="Comic Sans MS" panose="030F0702030302020204" pitchFamily="66" charset="0"/>
            </a:endParaRPr>
          </a:p>
          <a:p>
            <a:pPr>
              <a:buFontTx/>
              <a:buChar char="•"/>
            </a:pPr>
            <a:r>
              <a:rPr lang="fr-FR" altLang="fr-FR" b="1" dirty="0">
                <a:latin typeface="Comic Sans MS" panose="030F0702030302020204" pitchFamily="66" charset="0"/>
              </a:rPr>
              <a:t>Prendre la configuration choisie en fonction de l’avion</a:t>
            </a:r>
          </a:p>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Faire un palier le plus stable possible en altitude et en vitesse</a:t>
            </a:r>
          </a:p>
          <a:p>
            <a:endParaRPr lang="fr-FR" altLang="fr-FR" b="1" dirty="0">
              <a:latin typeface="Comic Sans MS" panose="030F0702030302020204" pitchFamily="66" charset="0"/>
            </a:endParaRPr>
          </a:p>
          <a:p>
            <a:pPr>
              <a:buFontTx/>
              <a:buChar char="•"/>
            </a:pPr>
            <a:r>
              <a:rPr lang="fr-FR" altLang="fr-FR" b="1" dirty="0">
                <a:latin typeface="Comic Sans MS" panose="030F0702030302020204" pitchFamily="66" charset="0"/>
              </a:rPr>
              <a:t>Lorsque la pente de descente est atteinte (le repère choisi arrivant sur le point d’aboutissement), mise en descente:</a:t>
            </a:r>
          </a:p>
          <a:p>
            <a:pPr lvl="2">
              <a:buFontTx/>
              <a:buChar char="•"/>
            </a:pPr>
            <a:r>
              <a:rPr lang="fr-FR" altLang="fr-FR" b="1" dirty="0">
                <a:latin typeface="Comic Sans MS" panose="030F0702030302020204" pitchFamily="66" charset="0"/>
              </a:rPr>
              <a:t>Prendre l’assiette</a:t>
            </a:r>
          </a:p>
          <a:p>
            <a:pPr marL="914400" lvl="2" indent="0"/>
            <a:endParaRPr lang="fr-FR" altLang="fr-FR" b="1" dirty="0">
              <a:latin typeface="Comic Sans MS" panose="030F0702030302020204" pitchFamily="66" charset="0"/>
            </a:endParaRPr>
          </a:p>
          <a:p>
            <a:pPr lvl="2">
              <a:buFontTx/>
              <a:buChar char="•"/>
            </a:pPr>
            <a:r>
              <a:rPr lang="fr-FR" altLang="fr-FR" b="1" dirty="0">
                <a:latin typeface="Comic Sans MS" panose="030F0702030302020204" pitchFamily="66" charset="0"/>
              </a:rPr>
              <a:t>Mise en configuration ou vérification de la configuration « approche finale »</a:t>
            </a:r>
          </a:p>
          <a:p>
            <a:pPr marL="914400" lvl="2" indent="0"/>
            <a:endParaRPr lang="fr-FR" altLang="fr-FR" b="1" dirty="0">
              <a:latin typeface="Comic Sans MS" panose="030F0702030302020204" pitchFamily="66" charset="0"/>
            </a:endParaRPr>
          </a:p>
          <a:p>
            <a:pPr lvl="2">
              <a:buFontTx/>
              <a:buChar char="•"/>
            </a:pPr>
            <a:r>
              <a:rPr lang="fr-FR" altLang="fr-FR" b="1" dirty="0">
                <a:latin typeface="Comic Sans MS" panose="030F0702030302020204" pitchFamily="66" charset="0"/>
              </a:rPr>
              <a:t>Prendre la motorisation la plus adaptée pour maintenir la vitesse et la pente</a:t>
            </a:r>
          </a:p>
          <a:p>
            <a:pPr marL="914400" lvl="2" indent="0"/>
            <a:endParaRPr lang="fr-FR" altLang="fr-FR" b="1" dirty="0">
              <a:latin typeface="Comic Sans MS" panose="030F0702030302020204" pitchFamily="66" charset="0"/>
            </a:endParaRPr>
          </a:p>
          <a:p>
            <a:pPr lvl="2">
              <a:buFontTx/>
              <a:buChar char="•"/>
            </a:pPr>
            <a:r>
              <a:rPr lang="fr-FR" altLang="fr-FR" b="1" dirty="0">
                <a:latin typeface="Comic Sans MS" panose="030F0702030302020204" pitchFamily="66" charset="0"/>
              </a:rPr>
              <a:t>Maintien de la vitesse finale (par la manette des gaz si le plan est correct et que l’avion va vers le PA)</a:t>
            </a:r>
          </a:p>
        </p:txBody>
      </p:sp>
    </p:spTree>
    <p:extLst>
      <p:ext uri="{BB962C8B-B14F-4D97-AF65-F5344CB8AC3E}">
        <p14:creationId xmlns:p14="http://schemas.microsoft.com/office/powerpoint/2010/main" val="34419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7</a:t>
            </a:fld>
            <a:endParaRPr lang="fr-FR"/>
          </a:p>
        </p:txBody>
      </p:sp>
      <p:sp>
        <p:nvSpPr>
          <p:cNvPr id="7" name="Text Box 5">
            <a:extLst>
              <a:ext uri="{FF2B5EF4-FFF2-40B4-BE49-F238E27FC236}">
                <a16:creationId xmlns:a16="http://schemas.microsoft.com/office/drawing/2014/main" id="{94EEE35C-59D6-49BF-8238-38C3DECB2DFD}"/>
              </a:ext>
            </a:extLst>
          </p:cNvPr>
          <p:cNvSpPr txBox="1">
            <a:spLocks noChangeArrowheads="1"/>
          </p:cNvSpPr>
          <p:nvPr/>
        </p:nvSpPr>
        <p:spPr bwMode="auto">
          <a:xfrm>
            <a:off x="1" y="1769296"/>
            <a:ext cx="12191999" cy="400110"/>
          </a:xfrm>
          <a:prstGeom prst="rect">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latin typeface="Comic Sans MS" panose="030F0702030302020204" pitchFamily="66" charset="0"/>
              </a:rPr>
              <a:t>APPROCHE FINALE</a:t>
            </a:r>
          </a:p>
        </p:txBody>
      </p:sp>
      <p:sp>
        <p:nvSpPr>
          <p:cNvPr id="8" name="Text Box 4">
            <a:extLst>
              <a:ext uri="{FF2B5EF4-FFF2-40B4-BE49-F238E27FC236}">
                <a16:creationId xmlns:a16="http://schemas.microsoft.com/office/drawing/2014/main" id="{C6BCD0A1-BA4F-47BC-A8D8-98C185DF360A}"/>
              </a:ext>
            </a:extLst>
          </p:cNvPr>
          <p:cNvSpPr txBox="1">
            <a:spLocks noChangeArrowheads="1"/>
          </p:cNvSpPr>
          <p:nvPr/>
        </p:nvSpPr>
        <p:spPr bwMode="auto">
          <a:xfrm>
            <a:off x="367645" y="2312756"/>
            <a:ext cx="11472421" cy="646331"/>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fr-FR" altLang="fr-FR" b="1" dirty="0">
                <a:latin typeface="Comic Sans MS" panose="030F0702030302020204" pitchFamily="66" charset="0"/>
              </a:rPr>
              <a:t>Configuration de l’avion établie</a:t>
            </a:r>
          </a:p>
          <a:p>
            <a:pPr>
              <a:buFontTx/>
              <a:buChar char="•"/>
            </a:pPr>
            <a:r>
              <a:rPr lang="fr-FR" altLang="fr-FR" b="1" dirty="0">
                <a:latin typeface="Comic Sans MS" panose="030F0702030302020204" pitchFamily="66" charset="0"/>
              </a:rPr>
              <a:t>Maintenir le plan de descente jusqu’à l’arrondi (début de la phase d’atterrissage)</a:t>
            </a:r>
          </a:p>
        </p:txBody>
      </p:sp>
      <p:sp>
        <p:nvSpPr>
          <p:cNvPr id="9" name="Text Box 17">
            <a:extLst>
              <a:ext uri="{FF2B5EF4-FFF2-40B4-BE49-F238E27FC236}">
                <a16:creationId xmlns:a16="http://schemas.microsoft.com/office/drawing/2014/main" id="{7A2E0C16-C583-4016-B8BD-51D17A25A594}"/>
              </a:ext>
            </a:extLst>
          </p:cNvPr>
          <p:cNvSpPr txBox="1">
            <a:spLocks noChangeArrowheads="1"/>
          </p:cNvSpPr>
          <p:nvPr/>
        </p:nvSpPr>
        <p:spPr bwMode="auto">
          <a:xfrm>
            <a:off x="66502" y="3815048"/>
            <a:ext cx="5694219" cy="2906427"/>
          </a:xfrm>
          <a:prstGeom prst="rect">
            <a:avLst/>
          </a:prstGeom>
          <a:solidFill>
            <a:srgbClr val="CCFFCC"/>
          </a:solidFill>
          <a:ln w="190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000" b="1" dirty="0">
              <a:solidFill>
                <a:srgbClr val="000000"/>
              </a:solidFill>
              <a:latin typeface="Comic Sans MS" panose="030F0702030302020204" pitchFamily="66" charset="0"/>
              <a:cs typeface="Times New Roman" panose="02020603050405020304" pitchFamily="18" charset="0"/>
            </a:endParaRPr>
          </a:p>
          <a:p>
            <a:pPr eaLnBrk="1" hangingPunct="1">
              <a:spcBef>
                <a:spcPct val="0"/>
              </a:spcBef>
            </a:pPr>
            <a:r>
              <a:rPr lang="fr-FR" altLang="fr-FR" sz="1200" b="1" dirty="0">
                <a:solidFill>
                  <a:srgbClr val="7030A0"/>
                </a:solidFill>
                <a:latin typeface="Comic Sans MS" panose="030F0702030302020204" pitchFamily="66" charset="0"/>
                <a:cs typeface="Times New Roman" panose="02020603050405020304" pitchFamily="18" charset="0"/>
              </a:rPr>
              <a:t>VARIO FORT:</a:t>
            </a:r>
          </a:p>
          <a:p>
            <a:pPr eaLnBrk="1" hangingPunct="1">
              <a:spcBef>
                <a:spcPct val="0"/>
              </a:spcBef>
            </a:pPr>
            <a:endParaRPr lang="fr-FR" altLang="fr-FR" sz="1200" b="1" dirty="0">
              <a:solidFill>
                <a:srgbClr val="7030A0"/>
              </a:solidFill>
              <a:latin typeface="Comic Sans MS" panose="030F0702030302020204" pitchFamily="66" charset="0"/>
              <a:cs typeface="Times New Roman" panose="02020603050405020304" pitchFamily="18" charset="0"/>
            </a:endParaRPr>
          </a:p>
          <a:p>
            <a:pPr lvl="1" eaLnBrk="1" hangingPunct="1">
              <a:spcBef>
                <a:spcPct val="0"/>
              </a:spcBef>
              <a:buFontTx/>
              <a:buChar char="•"/>
            </a:pPr>
            <a:r>
              <a:rPr lang="fr-FR" altLang="fr-FR" sz="1200" b="1" dirty="0">
                <a:solidFill>
                  <a:srgbClr val="7030A0"/>
                </a:solidFill>
                <a:latin typeface="Comic Sans MS" panose="030F0702030302020204" pitchFamily="66" charset="0"/>
                <a:cs typeface="Times New Roman" panose="02020603050405020304" pitchFamily="18" charset="0"/>
              </a:rPr>
              <a:t>Assiette à piquer (abandon momentané du PA)</a:t>
            </a:r>
          </a:p>
          <a:p>
            <a:pPr lvl="1" eaLnBrk="1" hangingPunct="1">
              <a:spcBef>
                <a:spcPct val="0"/>
              </a:spcBef>
              <a:buFontTx/>
              <a:buChar char="•"/>
            </a:pPr>
            <a:r>
              <a:rPr lang="fr-FR" altLang="fr-FR" sz="1200" b="1" dirty="0">
                <a:solidFill>
                  <a:srgbClr val="7030A0"/>
                </a:solidFill>
                <a:latin typeface="Comic Sans MS" panose="030F0702030302020204" pitchFamily="66" charset="0"/>
                <a:cs typeface="Times New Roman" panose="02020603050405020304" pitchFamily="18" charset="0"/>
              </a:rPr>
              <a:t>Réduire franchement le moteur</a:t>
            </a:r>
          </a:p>
          <a:p>
            <a:pPr lvl="1" eaLnBrk="1" hangingPunct="1">
              <a:spcBef>
                <a:spcPct val="0"/>
              </a:spcBef>
              <a:buFontTx/>
              <a:buChar char="•"/>
            </a:pPr>
            <a:r>
              <a:rPr lang="fr-FR" altLang="fr-FR" sz="1200" b="1" dirty="0">
                <a:solidFill>
                  <a:srgbClr val="7030A0"/>
                </a:solidFill>
                <a:latin typeface="Comic Sans MS" panose="030F0702030302020204" pitchFamily="66" charset="0"/>
                <a:cs typeface="Times New Roman" panose="02020603050405020304" pitchFamily="18" charset="0"/>
              </a:rPr>
              <a:t>Maintenir VAPP</a:t>
            </a:r>
          </a:p>
          <a:p>
            <a:pPr lvl="1" eaLnBrk="1" hangingPunct="1">
              <a:spcBef>
                <a:spcPct val="0"/>
              </a:spcBef>
              <a:buFontTx/>
              <a:buChar char="•"/>
            </a:pPr>
            <a:r>
              <a:rPr lang="fr-FR" altLang="fr-FR" sz="1200" b="1" dirty="0">
                <a:solidFill>
                  <a:srgbClr val="7030A0"/>
                </a:solidFill>
                <a:latin typeface="Comic Sans MS" panose="030F0702030302020204" pitchFamily="66" charset="0"/>
                <a:cs typeface="Times New Roman" panose="02020603050405020304" pitchFamily="18" charset="0"/>
              </a:rPr>
              <a:t>Reprise de la trajectoire vers le PA quand le plan estimé semble correct )</a:t>
            </a:r>
          </a:p>
          <a:p>
            <a:pPr lvl="1" eaLnBrk="1" hangingPunct="1">
              <a:spcBef>
                <a:spcPct val="0"/>
              </a:spcBef>
              <a:buFontTx/>
              <a:buChar char="•"/>
            </a:pPr>
            <a:r>
              <a:rPr lang="fr-FR" altLang="fr-FR" sz="1200" b="1" dirty="0">
                <a:solidFill>
                  <a:srgbClr val="7030A0"/>
                </a:solidFill>
                <a:latin typeface="Comic Sans MS" panose="030F0702030302020204" pitchFamily="66" charset="0"/>
                <a:cs typeface="Times New Roman" panose="02020603050405020304" pitchFamily="18" charset="0"/>
              </a:rPr>
              <a:t>Nouveau </a:t>
            </a:r>
            <a:r>
              <a:rPr lang="fr-FR" altLang="fr-FR" sz="1200" b="1" dirty="0" err="1">
                <a:solidFill>
                  <a:srgbClr val="7030A0"/>
                </a:solidFill>
                <a:latin typeface="Comic Sans MS" panose="030F0702030302020204" pitchFamily="66" charset="0"/>
                <a:cs typeface="Times New Roman" panose="02020603050405020304" pitchFamily="18" charset="0"/>
              </a:rPr>
              <a:t>vario</a:t>
            </a:r>
            <a:r>
              <a:rPr lang="fr-FR" altLang="fr-FR" sz="1200" b="1" dirty="0">
                <a:solidFill>
                  <a:srgbClr val="7030A0"/>
                </a:solidFill>
                <a:latin typeface="Comic Sans MS" panose="030F0702030302020204" pitchFamily="66" charset="0"/>
                <a:cs typeface="Times New Roman" panose="02020603050405020304" pitchFamily="18" charset="0"/>
              </a:rPr>
              <a:t>?</a:t>
            </a:r>
          </a:p>
          <a:p>
            <a:pPr lvl="2" eaLnBrk="1" hangingPunct="1">
              <a:spcBef>
                <a:spcPct val="0"/>
              </a:spcBef>
            </a:pPr>
            <a:r>
              <a:rPr lang="fr-FR" altLang="fr-FR" sz="1200" b="1" dirty="0">
                <a:solidFill>
                  <a:srgbClr val="7030A0"/>
                </a:solidFill>
                <a:latin typeface="Comic Sans MS" panose="030F0702030302020204" pitchFamily="66" charset="0"/>
                <a:cs typeface="Times New Roman" panose="02020603050405020304" pitchFamily="18" charset="0"/>
              </a:rPr>
              <a:t>Acceptable: Trajectoire pilotée vers le PA</a:t>
            </a:r>
          </a:p>
          <a:p>
            <a:pPr lvl="2" eaLnBrk="1" hangingPunct="1">
              <a:spcBef>
                <a:spcPct val="0"/>
              </a:spcBef>
            </a:pPr>
            <a:r>
              <a:rPr lang="fr-FR" altLang="fr-FR" sz="1200" b="1" dirty="0">
                <a:solidFill>
                  <a:srgbClr val="7030A0"/>
                </a:solidFill>
                <a:latin typeface="Comic Sans MS" panose="030F0702030302020204" pitchFamily="66" charset="0"/>
                <a:cs typeface="Times New Roman" panose="02020603050405020304" pitchFamily="18" charset="0"/>
              </a:rPr>
              <a:t>Trop fort: nouvelle correction</a:t>
            </a:r>
          </a:p>
          <a:p>
            <a:pPr lvl="1" eaLnBrk="1" hangingPunct="1">
              <a:spcBef>
                <a:spcPct val="0"/>
              </a:spcBef>
              <a:buFontTx/>
              <a:buChar char="•"/>
            </a:pPr>
            <a:r>
              <a:rPr lang="fr-FR" altLang="fr-FR" sz="1200" b="1" dirty="0">
                <a:solidFill>
                  <a:srgbClr val="7030A0"/>
                </a:solidFill>
                <a:latin typeface="Comic Sans MS" panose="030F0702030302020204" pitchFamily="66" charset="0"/>
                <a:cs typeface="Times New Roman" panose="02020603050405020304" pitchFamily="18" charset="0"/>
              </a:rPr>
              <a:t>Pas de correction de plan dans les 100 derniers pieds mais on continue vers le point A à la VAPP</a:t>
            </a:r>
          </a:p>
          <a:p>
            <a:pPr lvl="1" eaLnBrk="1" hangingPunct="1">
              <a:spcBef>
                <a:spcPct val="0"/>
              </a:spcBef>
              <a:buFontTx/>
              <a:buChar char="•"/>
            </a:pPr>
            <a:endParaRPr lang="fr-FR" altLang="fr-FR" sz="1200" b="1" dirty="0">
              <a:solidFill>
                <a:srgbClr val="7030A0"/>
              </a:solidFill>
              <a:latin typeface="Comic Sans MS" panose="030F0702030302020204" pitchFamily="66" charset="0"/>
              <a:cs typeface="Times New Roman" panose="02020603050405020304" pitchFamily="18" charset="0"/>
            </a:endParaRPr>
          </a:p>
        </p:txBody>
      </p:sp>
      <p:sp>
        <p:nvSpPr>
          <p:cNvPr id="10" name="Text Box 18">
            <a:extLst>
              <a:ext uri="{FF2B5EF4-FFF2-40B4-BE49-F238E27FC236}">
                <a16:creationId xmlns:a16="http://schemas.microsoft.com/office/drawing/2014/main" id="{95FB2375-764A-44D3-8BE5-CA210C7008B1}"/>
              </a:ext>
            </a:extLst>
          </p:cNvPr>
          <p:cNvSpPr txBox="1">
            <a:spLocks noChangeArrowheads="1"/>
          </p:cNvSpPr>
          <p:nvPr/>
        </p:nvSpPr>
        <p:spPr bwMode="auto">
          <a:xfrm>
            <a:off x="5932340" y="3813535"/>
            <a:ext cx="6176529" cy="2906427"/>
          </a:xfrm>
          <a:prstGeom prst="rect">
            <a:avLst/>
          </a:prstGeom>
          <a:solidFill>
            <a:srgbClr val="CCFFCC"/>
          </a:solidFill>
          <a:ln w="190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000" b="1" dirty="0">
              <a:solidFill>
                <a:srgbClr val="000000"/>
              </a:solidFill>
              <a:latin typeface="Comic Sans MS" panose="030F0702030302020204" pitchFamily="66" charset="0"/>
              <a:cs typeface="Times New Roman" panose="02020603050405020304" pitchFamily="18" charset="0"/>
            </a:endParaRPr>
          </a:p>
          <a:p>
            <a:pPr eaLnBrk="1" hangingPunct="1">
              <a:spcBef>
                <a:spcPct val="0"/>
              </a:spcBef>
            </a:pPr>
            <a:r>
              <a:rPr lang="fr-FR" altLang="fr-FR" sz="1200" b="1" dirty="0">
                <a:solidFill>
                  <a:srgbClr val="7030A0"/>
                </a:solidFill>
                <a:latin typeface="Comic Sans MS" panose="030F0702030302020204" pitchFamily="66" charset="0"/>
                <a:cs typeface="Times New Roman" panose="02020603050405020304" pitchFamily="18" charset="0"/>
              </a:rPr>
              <a:t>VARIO FAIBLE:</a:t>
            </a:r>
          </a:p>
          <a:p>
            <a:pPr eaLnBrk="1" hangingPunct="1">
              <a:spcBef>
                <a:spcPct val="0"/>
              </a:spcBef>
            </a:pPr>
            <a:endParaRPr lang="fr-FR" altLang="fr-FR" sz="1200" b="1" dirty="0">
              <a:solidFill>
                <a:srgbClr val="7030A0"/>
              </a:solidFill>
              <a:latin typeface="Comic Sans MS" panose="030F0702030302020204" pitchFamily="66" charset="0"/>
              <a:cs typeface="Times New Roman" panose="02020603050405020304" pitchFamily="18" charset="0"/>
            </a:endParaRPr>
          </a:p>
          <a:p>
            <a:pPr lvl="1" eaLnBrk="1" hangingPunct="1">
              <a:spcBef>
                <a:spcPct val="0"/>
              </a:spcBef>
              <a:buFontTx/>
              <a:buChar char="•"/>
            </a:pPr>
            <a:r>
              <a:rPr lang="fr-FR" altLang="fr-FR" sz="1200" b="1" dirty="0">
                <a:solidFill>
                  <a:srgbClr val="7030A0"/>
                </a:solidFill>
                <a:latin typeface="Comic Sans MS" panose="030F0702030302020204" pitchFamily="66" charset="0"/>
                <a:cs typeface="Times New Roman" panose="02020603050405020304" pitchFamily="18" charset="0"/>
              </a:rPr>
              <a:t>Assiette à cabrer</a:t>
            </a:r>
          </a:p>
          <a:p>
            <a:pPr lvl="1" eaLnBrk="1" hangingPunct="1">
              <a:spcBef>
                <a:spcPct val="0"/>
              </a:spcBef>
              <a:buFontTx/>
              <a:buChar char="•"/>
            </a:pPr>
            <a:r>
              <a:rPr lang="fr-FR" altLang="fr-FR" sz="1200" b="1" dirty="0">
                <a:solidFill>
                  <a:srgbClr val="7030A0"/>
                </a:solidFill>
                <a:latin typeface="Comic Sans MS" panose="030F0702030302020204" pitchFamily="66" charset="0"/>
                <a:cs typeface="Times New Roman" panose="02020603050405020304" pitchFamily="18" charset="0"/>
              </a:rPr>
              <a:t>Maintenir le palier (abandon momentané du PA)</a:t>
            </a:r>
          </a:p>
          <a:p>
            <a:pPr lvl="1" eaLnBrk="1" hangingPunct="1">
              <a:spcBef>
                <a:spcPct val="0"/>
              </a:spcBef>
              <a:buFontTx/>
              <a:buChar char="•"/>
            </a:pPr>
            <a:r>
              <a:rPr lang="fr-FR" altLang="fr-FR" sz="1200" b="1" dirty="0">
                <a:solidFill>
                  <a:srgbClr val="7030A0"/>
                </a:solidFill>
                <a:latin typeface="Comic Sans MS" panose="030F0702030302020204" pitchFamily="66" charset="0"/>
                <a:cs typeface="Times New Roman" panose="02020603050405020304" pitchFamily="18" charset="0"/>
              </a:rPr>
              <a:t>Maintenir VAPP</a:t>
            </a:r>
          </a:p>
          <a:p>
            <a:pPr lvl="1" eaLnBrk="1" hangingPunct="1">
              <a:spcBef>
                <a:spcPct val="0"/>
              </a:spcBef>
              <a:buFontTx/>
              <a:buChar char="•"/>
            </a:pPr>
            <a:r>
              <a:rPr lang="fr-FR" altLang="fr-FR" sz="1200" b="1" dirty="0">
                <a:solidFill>
                  <a:srgbClr val="7030A0"/>
                </a:solidFill>
                <a:latin typeface="Comic Sans MS" panose="030F0702030302020204" pitchFamily="66" charset="0"/>
                <a:cs typeface="Times New Roman" panose="02020603050405020304" pitchFamily="18" charset="0"/>
              </a:rPr>
              <a:t>Reprise de la trajectoire vers le PA quand le plan estimé semble correct</a:t>
            </a:r>
          </a:p>
          <a:p>
            <a:pPr lvl="1" eaLnBrk="1" hangingPunct="1">
              <a:spcBef>
                <a:spcPct val="0"/>
              </a:spcBef>
              <a:buFontTx/>
              <a:buChar char="•"/>
            </a:pPr>
            <a:r>
              <a:rPr lang="fr-FR" altLang="fr-FR" sz="1200" b="1" dirty="0">
                <a:solidFill>
                  <a:srgbClr val="7030A0"/>
                </a:solidFill>
                <a:latin typeface="Comic Sans MS" panose="030F0702030302020204" pitchFamily="66" charset="0"/>
                <a:cs typeface="Times New Roman" panose="02020603050405020304" pitchFamily="18" charset="0"/>
              </a:rPr>
              <a:t>Nouveau </a:t>
            </a:r>
            <a:r>
              <a:rPr lang="fr-FR" altLang="fr-FR" sz="1200" b="1" dirty="0" err="1">
                <a:solidFill>
                  <a:srgbClr val="7030A0"/>
                </a:solidFill>
                <a:latin typeface="Comic Sans MS" panose="030F0702030302020204" pitchFamily="66" charset="0"/>
                <a:cs typeface="Times New Roman" panose="02020603050405020304" pitchFamily="18" charset="0"/>
              </a:rPr>
              <a:t>vario</a:t>
            </a:r>
            <a:r>
              <a:rPr lang="fr-FR" altLang="fr-FR" sz="1200" b="1" dirty="0">
                <a:solidFill>
                  <a:srgbClr val="7030A0"/>
                </a:solidFill>
                <a:latin typeface="Comic Sans MS" panose="030F0702030302020204" pitchFamily="66" charset="0"/>
                <a:cs typeface="Times New Roman" panose="02020603050405020304" pitchFamily="18" charset="0"/>
              </a:rPr>
              <a:t>?</a:t>
            </a:r>
          </a:p>
          <a:p>
            <a:pPr lvl="2" eaLnBrk="1" hangingPunct="1">
              <a:spcBef>
                <a:spcPct val="0"/>
              </a:spcBef>
            </a:pPr>
            <a:r>
              <a:rPr lang="fr-FR" altLang="fr-FR" sz="1200" b="1" dirty="0">
                <a:solidFill>
                  <a:srgbClr val="7030A0"/>
                </a:solidFill>
                <a:latin typeface="Comic Sans MS" panose="030F0702030302020204" pitchFamily="66" charset="0"/>
                <a:cs typeface="Times New Roman" panose="02020603050405020304" pitchFamily="18" charset="0"/>
              </a:rPr>
              <a:t>Acceptable: Trajectoire pilotée vers le PA</a:t>
            </a:r>
          </a:p>
          <a:p>
            <a:pPr lvl="2" eaLnBrk="1" hangingPunct="1">
              <a:spcBef>
                <a:spcPct val="0"/>
              </a:spcBef>
            </a:pPr>
            <a:r>
              <a:rPr lang="fr-FR" altLang="fr-FR" sz="1200" b="1" dirty="0">
                <a:solidFill>
                  <a:srgbClr val="7030A0"/>
                </a:solidFill>
                <a:latin typeface="Comic Sans MS" panose="030F0702030302020204" pitchFamily="66" charset="0"/>
                <a:cs typeface="Times New Roman" panose="02020603050405020304" pitchFamily="18" charset="0"/>
              </a:rPr>
              <a:t>Trop faible: nouvelle correction</a:t>
            </a:r>
          </a:p>
          <a:p>
            <a:pPr lvl="1" eaLnBrk="1" hangingPunct="1">
              <a:spcBef>
                <a:spcPct val="0"/>
              </a:spcBef>
              <a:buFontTx/>
              <a:buChar char="•"/>
            </a:pPr>
            <a:r>
              <a:rPr lang="fr-FR" altLang="fr-FR" sz="1200" b="1" dirty="0">
                <a:solidFill>
                  <a:srgbClr val="7030A0"/>
                </a:solidFill>
                <a:latin typeface="Comic Sans MS" panose="030F0702030302020204" pitchFamily="66" charset="0"/>
              </a:rPr>
              <a:t>Pas de correction de plan dans les 100 derniers pieds</a:t>
            </a:r>
            <a:r>
              <a:rPr lang="fr-FR" altLang="fr-FR" sz="1200" b="1" dirty="0">
                <a:solidFill>
                  <a:srgbClr val="7030A0"/>
                </a:solidFill>
                <a:latin typeface="Comic Sans MS" panose="030F0702030302020204" pitchFamily="66" charset="0"/>
                <a:cs typeface="Times New Roman" panose="02020603050405020304" pitchFamily="18" charset="0"/>
              </a:rPr>
              <a:t> mais on continue vers le point A à la VAPP</a:t>
            </a:r>
            <a:endParaRPr lang="fr-FR" altLang="fr-FR" sz="1200" b="1" dirty="0">
              <a:solidFill>
                <a:srgbClr val="7030A0"/>
              </a:solidFill>
              <a:latin typeface="Comic Sans MS" panose="030F0702030302020204" pitchFamily="66" charset="0"/>
            </a:endParaRPr>
          </a:p>
          <a:p>
            <a:pPr lvl="1" eaLnBrk="1" hangingPunct="1">
              <a:spcBef>
                <a:spcPct val="0"/>
              </a:spcBef>
              <a:buFontTx/>
              <a:buNone/>
            </a:pPr>
            <a:endParaRPr lang="fr-FR" altLang="fr-FR" sz="1000" b="1" dirty="0">
              <a:solidFill>
                <a:schemeClr val="accent2"/>
              </a:solidFill>
              <a:latin typeface="Comic Sans MS" panose="030F0702030302020204" pitchFamily="66" charset="0"/>
              <a:cs typeface="Times New Roman" panose="02020603050405020304" pitchFamily="18" charset="0"/>
            </a:endParaRPr>
          </a:p>
        </p:txBody>
      </p:sp>
      <p:sp>
        <p:nvSpPr>
          <p:cNvPr id="11" name="Text Box 4">
            <a:extLst>
              <a:ext uri="{FF2B5EF4-FFF2-40B4-BE49-F238E27FC236}">
                <a16:creationId xmlns:a16="http://schemas.microsoft.com/office/drawing/2014/main" id="{9DC5DCFD-1604-404B-BA00-90D4B910FC36}"/>
              </a:ext>
            </a:extLst>
          </p:cNvPr>
          <p:cNvSpPr txBox="1">
            <a:spLocks noChangeArrowheads="1"/>
          </p:cNvSpPr>
          <p:nvPr/>
        </p:nvSpPr>
        <p:spPr bwMode="auto">
          <a:xfrm>
            <a:off x="339365" y="3102437"/>
            <a:ext cx="11481847" cy="369332"/>
          </a:xfrm>
          <a:prstGeom prst="rect">
            <a:avLst/>
          </a:prstGeom>
          <a:solidFill>
            <a:schemeClr val="accent5">
              <a:lumMod val="20000"/>
              <a:lumOff val="80000"/>
            </a:schemeClr>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fr-FR" altLang="fr-FR" b="1" dirty="0">
                <a:solidFill>
                  <a:schemeClr val="accent4"/>
                </a:solidFill>
                <a:latin typeface="Comic Sans MS" panose="030F0702030302020204" pitchFamily="66" charset="0"/>
              </a:rPr>
              <a:t>COMMENT DETECTER ET REVENIR RAPIDEMENT SUR UN PLAN CORRECT</a:t>
            </a:r>
            <a:r>
              <a:rPr lang="fr-FR" altLang="fr-FR" b="1" dirty="0">
                <a:solidFill>
                  <a:srgbClr val="FF0000"/>
                </a:solidFill>
                <a:latin typeface="Comic Sans MS" panose="030F0702030302020204" pitchFamily="66" charset="0"/>
              </a:rPr>
              <a:t> </a:t>
            </a:r>
            <a:endParaRPr lang="fr-FR" altLang="fr-FR" b="1" dirty="0">
              <a:latin typeface="Comic Sans MS" panose="030F0702030302020204" pitchFamily="66" charset="0"/>
            </a:endParaRPr>
          </a:p>
        </p:txBody>
      </p:sp>
    </p:spTree>
    <p:extLst>
      <p:ext uri="{BB962C8B-B14F-4D97-AF65-F5344CB8AC3E}">
        <p14:creationId xmlns:p14="http://schemas.microsoft.com/office/powerpoint/2010/main" val="236272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a:lstStyle/>
          <a:p>
            <a:fld id="{C701A05D-CAB0-47AB-AA99-118C35E4A44E}" type="slidenum">
              <a:rPr lang="fr-FR" smtClean="0"/>
              <a:t>8</a:t>
            </a:fld>
            <a:endParaRPr lang="fr-FR"/>
          </a:p>
        </p:txBody>
      </p:sp>
      <p:sp>
        <p:nvSpPr>
          <p:cNvPr id="5" name="Text Box 5">
            <a:extLst>
              <a:ext uri="{FF2B5EF4-FFF2-40B4-BE49-F238E27FC236}">
                <a16:creationId xmlns:a16="http://schemas.microsoft.com/office/drawing/2014/main" id="{AF459BE3-ED14-4D4D-ABDE-3F72EC3B0F9A}"/>
              </a:ext>
            </a:extLst>
          </p:cNvPr>
          <p:cNvSpPr txBox="1">
            <a:spLocks noChangeArrowheads="1"/>
          </p:cNvSpPr>
          <p:nvPr/>
        </p:nvSpPr>
        <p:spPr bwMode="auto">
          <a:xfrm>
            <a:off x="1160208" y="2941157"/>
            <a:ext cx="9576618" cy="1323439"/>
          </a:xfrm>
          <a:prstGeom prst="rect">
            <a:avLst/>
          </a:prstGeom>
          <a:solidFill>
            <a:srgbClr val="FFFF00"/>
          </a:solidFill>
          <a:ln w="952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fr-FR" sz="2000" b="1" dirty="0">
              <a:latin typeface="Comic Sans MS" panose="030F0702030302020204" pitchFamily="66" charset="0"/>
            </a:endParaRPr>
          </a:p>
          <a:p>
            <a:pPr algn="ctr" eaLnBrk="1" hangingPunct="1"/>
            <a:r>
              <a:rPr lang="fr-FR" altLang="fr-FR" sz="2000" b="1" dirty="0">
                <a:latin typeface="Comic Sans MS" panose="030F0702030302020204" pitchFamily="66" charset="0"/>
              </a:rPr>
              <a:t>LE TOUR DE PISTE</a:t>
            </a:r>
          </a:p>
          <a:p>
            <a:pPr algn="ctr" eaLnBrk="1" hangingPunct="1"/>
            <a:r>
              <a:rPr lang="fr-FR" altLang="fr-FR" sz="2000" b="1" dirty="0">
                <a:latin typeface="Comic Sans MS" panose="030F0702030302020204" pitchFamily="66" charset="0"/>
              </a:rPr>
              <a:t>FIN</a:t>
            </a:r>
          </a:p>
          <a:p>
            <a:pPr algn="ctr" eaLnBrk="1" hangingPunct="1"/>
            <a:endParaRPr lang="fr-FR" altLang="fr-FR" sz="2000" b="1" dirty="0">
              <a:latin typeface="Comic Sans MS" panose="030F0702030302020204" pitchFamily="66" charset="0"/>
            </a:endParaRPr>
          </a:p>
        </p:txBody>
      </p:sp>
    </p:spTree>
    <p:extLst>
      <p:ext uri="{BB962C8B-B14F-4D97-AF65-F5344CB8AC3E}">
        <p14:creationId xmlns:p14="http://schemas.microsoft.com/office/powerpoint/2010/main" val="82807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2E3C6F9-F915-4132-84B6-9780203EB97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517B0C-5A81-48F0-85FC-1D3E4BB8918D}" type="slidenum">
              <a:rPr lang="fr-FR" smtClean="0"/>
              <a:pPr/>
              <a:t>9</a:t>
            </a:fld>
            <a:endParaRPr lang="fr-FR"/>
          </a:p>
        </p:txBody>
      </p:sp>
      <p:sp>
        <p:nvSpPr>
          <p:cNvPr id="9" name="Text Box 4">
            <a:extLst>
              <a:ext uri="{FF2B5EF4-FFF2-40B4-BE49-F238E27FC236}">
                <a16:creationId xmlns:a16="http://schemas.microsoft.com/office/drawing/2014/main" id="{CC87FDD8-75C2-4098-A6ED-4C8C9CCCF011}"/>
              </a:ext>
            </a:extLst>
          </p:cNvPr>
          <p:cNvSpPr txBox="1">
            <a:spLocks noChangeArrowheads="1"/>
          </p:cNvSpPr>
          <p:nvPr/>
        </p:nvSpPr>
        <p:spPr bwMode="auto">
          <a:xfrm>
            <a:off x="609600" y="2093341"/>
            <a:ext cx="10943303" cy="1938992"/>
          </a:xfrm>
          <a:prstGeom prst="rect">
            <a:avLst/>
          </a:prstGeom>
          <a:solidFill>
            <a:srgbClr val="FFFF00"/>
          </a:solidFill>
          <a:ln w="28575">
            <a:solidFill>
              <a:schemeClr val="tx1"/>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r-FR" altLang="fr-FR" sz="2000" b="1" dirty="0">
              <a:latin typeface="Comic Sans MS" panose="030F0702030302020204" pitchFamily="66" charset="0"/>
            </a:endParaRPr>
          </a:p>
          <a:p>
            <a:pPr algn="ctr"/>
            <a:endParaRPr lang="fr-FR" altLang="fr-FR" sz="2000" b="1" dirty="0">
              <a:latin typeface="Comic Sans MS" panose="030F0702030302020204" pitchFamily="66" charset="0"/>
            </a:endParaRPr>
          </a:p>
          <a:p>
            <a:pPr algn="ctr"/>
            <a:r>
              <a:rPr lang="fr-FR" altLang="fr-FR" sz="2000" b="1" dirty="0">
                <a:latin typeface="Comic Sans MS" panose="030F0702030302020204" pitchFamily="66" charset="0"/>
              </a:rPr>
              <a:t>L’APPROCHE</a:t>
            </a:r>
          </a:p>
          <a:p>
            <a:pPr algn="ctr"/>
            <a:r>
              <a:rPr lang="fr-FR" altLang="fr-FR" sz="2000" b="1" dirty="0">
                <a:latin typeface="Comic Sans MS" panose="030F0702030302020204" pitchFamily="66" charset="0"/>
              </a:rPr>
              <a:t>COMMENCE A L’INTERCEPTION DU PLAN DE DESCENTE</a:t>
            </a:r>
          </a:p>
          <a:p>
            <a:pPr algn="ctr"/>
            <a:endParaRPr lang="fr-FR" altLang="fr-FR" sz="2000" b="1" dirty="0">
              <a:solidFill>
                <a:srgbClr val="FF0000"/>
              </a:solidFill>
              <a:latin typeface="Comic Sans MS" panose="030F0702030302020204" pitchFamily="66" charset="0"/>
            </a:endParaRPr>
          </a:p>
          <a:p>
            <a:pPr algn="ctr"/>
            <a:endParaRPr lang="fr-FR" altLang="fr-FR" sz="20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96480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14837</TotalTime>
  <Words>4689</Words>
  <Application>Microsoft Office PowerPoint</Application>
  <PresentationFormat>Grand écran</PresentationFormat>
  <Paragraphs>792</Paragraphs>
  <Slides>57</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57</vt:i4>
      </vt:variant>
    </vt:vector>
  </HeadingPairs>
  <TitlesOfParts>
    <vt:vector size="62" baseType="lpstr">
      <vt:lpstr>Arial</vt:lpstr>
      <vt:lpstr>Calibri</vt:lpstr>
      <vt:lpstr>Calibri Light</vt:lpstr>
      <vt:lpstr>Comic Sans MS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elisabeth dumas</dc:creator>
  <cp:lastModifiedBy>elisabeth dumas</cp:lastModifiedBy>
  <cp:revision>14</cp:revision>
  <dcterms:created xsi:type="dcterms:W3CDTF">2022-03-09T13:20:31Z</dcterms:created>
  <dcterms:modified xsi:type="dcterms:W3CDTF">2022-04-02T08:00:41Z</dcterms:modified>
</cp:coreProperties>
</file>