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383" r:id="rId2"/>
    <p:sldId id="277" r:id="rId3"/>
    <p:sldId id="273" r:id="rId4"/>
    <p:sldId id="281" r:id="rId5"/>
    <p:sldId id="282" r:id="rId6"/>
    <p:sldId id="274" r:id="rId7"/>
    <p:sldId id="275" r:id="rId8"/>
    <p:sldId id="276" r:id="rId9"/>
    <p:sldId id="267" r:id="rId10"/>
    <p:sldId id="260" r:id="rId11"/>
    <p:sldId id="268" r:id="rId12"/>
    <p:sldId id="259" r:id="rId13"/>
    <p:sldId id="269" r:id="rId14"/>
    <p:sldId id="266" r:id="rId15"/>
    <p:sldId id="270" r:id="rId16"/>
    <p:sldId id="265" r:id="rId17"/>
    <p:sldId id="261" r:id="rId18"/>
    <p:sldId id="271" r:id="rId19"/>
    <p:sldId id="263" r:id="rId20"/>
    <p:sldId id="280" r:id="rId21"/>
    <p:sldId id="272" r:id="rId22"/>
    <p:sldId id="279" r:id="rId2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6" d="100"/>
          <a:sy n="56" d="100"/>
        </p:scale>
        <p:origin x="58" y="31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F57C24-7C04-41E3-8F4E-48A68D845CF3}" type="datetimeFigureOut">
              <a:rPr lang="fr-FR" smtClean="0"/>
              <a:t>02/04/2022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85B08F-20D7-407E-AA24-3F12924F7AF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0267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A639F0-DCFD-4926-92C1-2B65BA841399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30798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A639F0-DCFD-4926-92C1-2B65BA841399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5276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07DEC5-B9A8-43D4-9C4E-AEEE7DC1D1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90EAF67-068D-44C2-8D11-22786BD83F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DE1734E-CCFA-4A68-AF8F-127A1D3D6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03426-FDDC-43B6-8635-07360FF87AE7}" type="datetimeFigureOut">
              <a:rPr lang="fr-FR" smtClean="0"/>
              <a:t>02/04/2022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AB10D3F-58DD-4029-871F-03879689C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E88F698-EB1C-45A8-BC7D-5A41F1508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17B0C-5A81-48F0-85FC-1D3E4BB891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82667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D56168-9CA6-4DA2-8ACD-50051F54D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075A5BE-E6C2-414C-BC79-A48F00CE34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6F29FF8-4F90-4CC5-8BBD-09E49423E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03426-FDDC-43B6-8635-07360FF87AE7}" type="datetimeFigureOut">
              <a:rPr lang="fr-FR" smtClean="0"/>
              <a:t>02/04/2022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654D3ED-0095-4781-8B1D-FD6AEC1D8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1F3A4E2-8395-476F-BD2B-7ACAC98DC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17B0C-5A81-48F0-85FC-1D3E4BB891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7452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69ACE64-4BEC-4A34-9798-5F772742F6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C95BC69-190A-40B8-9A03-3F4BFA2329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6E3BEEE-6C39-48EE-991D-313E16C9F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03426-FDDC-43B6-8635-07360FF87AE7}" type="datetimeFigureOut">
              <a:rPr lang="fr-FR" smtClean="0"/>
              <a:t>02/04/2022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6A959C5-9744-46EA-86EF-57303BD81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FB89227-E93A-4EDC-8A8A-909964521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17B0C-5A81-48F0-85FC-1D3E4BB891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86290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36AB6F-51C5-4F0B-9B52-6D346BD563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08 Mars 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473F8BC-D34E-43ED-9AE2-217680A7E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06529" y="6297356"/>
            <a:ext cx="5459362" cy="365125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Association Française des Pilotes de Montagne</a:t>
            </a:r>
          </a:p>
        </p:txBody>
      </p:sp>
      <p:sp>
        <p:nvSpPr>
          <p:cNvPr id="6" name="Text Box 15">
            <a:extLst>
              <a:ext uri="{FF2B5EF4-FFF2-40B4-BE49-F238E27FC236}">
                <a16:creationId xmlns:a16="http://schemas.microsoft.com/office/drawing/2014/main" id="{2032F599-D696-4D23-94E6-3E1B6943767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317517" y="245558"/>
            <a:ext cx="9434945" cy="400110"/>
          </a:xfrm>
          <a:prstGeom prst="rect">
            <a:avLst/>
          </a:prstGeom>
          <a:solidFill>
            <a:srgbClr val="FAFAA4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2000" b="1" dirty="0">
                <a:latin typeface="Comic Sans MS" panose="030F0702030302020204" pitchFamily="66" charset="0"/>
              </a:rPr>
              <a:t>COURS THEORIQUES STAGE MI 2022</a:t>
            </a:r>
          </a:p>
        </p:txBody>
      </p:sp>
    </p:spTree>
    <p:extLst>
      <p:ext uri="{BB962C8B-B14F-4D97-AF65-F5344CB8AC3E}">
        <p14:creationId xmlns:p14="http://schemas.microsoft.com/office/powerpoint/2010/main" val="918258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097248-33DF-4BD9-8A63-37F4EE68C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C22B82F-D22F-4AAB-B5F6-8D1E9EED9C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EFC8053-0B23-412A-AAE0-46DE7D6EF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03426-FDDC-43B6-8635-07360FF87AE7}" type="datetimeFigureOut">
              <a:rPr lang="fr-FR" smtClean="0"/>
              <a:t>02/04/2022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FD91BE6-B211-4C64-8451-28EBE06EB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C374F5F-B908-4D1C-AF52-D18B7779C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17B0C-5A81-48F0-85FC-1D3E4BB891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2081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A567B2-A28A-4CDE-803A-FD9F31B45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DC11E51-875A-4EAE-9D32-014574D5D8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A5834AA-E4B3-415E-9943-20AEC1E57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03426-FDDC-43B6-8635-07360FF87AE7}" type="datetimeFigureOut">
              <a:rPr lang="fr-FR" smtClean="0"/>
              <a:t>02/04/2022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20F5D67-10E0-4E9D-9B03-C0E002672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AF727A0-3C64-4ABE-85C9-B91AF1312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17B0C-5A81-48F0-85FC-1D3E4BB891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3377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AAC517-32A2-4649-93C9-C342F8B5E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350676E-F3A0-4361-999B-9AF0706708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87FE15F-7536-42A6-84F0-E0F7002BAB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5241F9F-8078-4617-AA4F-72B43E260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03426-FDDC-43B6-8635-07360FF87AE7}" type="datetimeFigureOut">
              <a:rPr lang="fr-FR" smtClean="0"/>
              <a:t>02/04/2022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3578ABB-C8EC-4911-8063-5FB083446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33CB774-F808-463B-9673-052A3989D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17B0C-5A81-48F0-85FC-1D3E4BB891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747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55AAA5-88C5-4531-BB6D-627B60EA3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E34D36E-9353-46B6-B388-CDA1F0A538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E6B8FDB-DCC3-4A9C-BF9D-21507E6AED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BBB19BC-CF31-4C7F-9EF7-8CBE7F5CB5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124E678-4526-486B-BB0E-8CBF665EAC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F00FC08C-8F7A-436A-BFDF-5AC1AA842B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03426-FDDC-43B6-8635-07360FF87AE7}" type="datetimeFigureOut">
              <a:rPr lang="fr-FR" smtClean="0"/>
              <a:t>02/04/2022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39D06ED4-B1D3-4D4C-9001-D920C6FDA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FDCD944-BD8A-46A5-9E34-01C57993B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17B0C-5A81-48F0-85FC-1D3E4BB891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7770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1F0A3D-10D7-4AF7-AC5F-48941048F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60CA683-B86D-4E12-A74B-B17EF68BA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03426-FDDC-43B6-8635-07360FF87AE7}" type="datetimeFigureOut">
              <a:rPr lang="fr-FR" smtClean="0"/>
              <a:t>02/04/2022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3887B48-31D7-48E5-974E-DF653F6AE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33E70D0-3BFC-4210-9AAA-E5ADF13A1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17B0C-5A81-48F0-85FC-1D3E4BB891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3610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DE28E01-03EB-417C-B65E-D2C22A84C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03426-FDDC-43B6-8635-07360FF87AE7}" type="datetimeFigureOut">
              <a:rPr lang="fr-FR" smtClean="0"/>
              <a:t>02/04/2022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0C2D2D3-B22B-4EE0-AF80-05D926A53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C464ECE-E07E-4C62-8F9C-952F60DA4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17B0C-5A81-48F0-85FC-1D3E4BB891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6457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711991-F14E-4B78-A52D-452F8B33A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C062C1C-60E5-4F87-A674-2B63EE46DE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70B88C9-33B6-432D-91EB-39D4494058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7070666-F5EA-4C6D-878C-FAFC14532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03426-FDDC-43B6-8635-07360FF87AE7}" type="datetimeFigureOut">
              <a:rPr lang="fr-FR" smtClean="0"/>
              <a:t>02/04/2022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35AE024-7144-4905-97FB-0B449BBAC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542331A-D563-407E-AEF1-CDA5BE389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17B0C-5A81-48F0-85FC-1D3E4BB891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8788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75AC47-F68C-450A-B733-70647CF14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00E7DFD7-8658-4F1D-B3F6-D6834F88D1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5DCDDC3-58C8-4491-8E56-AD4E0055A1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FCD80EE-F059-43FD-B6E8-0C64654E6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03426-FDDC-43B6-8635-07360FF87AE7}" type="datetimeFigureOut">
              <a:rPr lang="fr-FR" smtClean="0"/>
              <a:t>02/04/2022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0633C9A-AC7E-4420-A29D-7522241C8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682EC99-D177-41EE-A602-DAC7D012E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17B0C-5A81-48F0-85FC-1D3E4BB891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6749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7E333DE-5813-457A-97EF-AFA0947B68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D03426-FDDC-43B6-8635-07360FF87AE7}" type="datetimeFigureOut">
              <a:rPr lang="fr-FR" smtClean="0"/>
              <a:t>02/04/2022</a:t>
            </a:fld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CD673E3-41A9-47B5-85E1-1C5E0C4B5E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17B0C-5A81-48F0-85FC-1D3E4BB8918D}" type="slidenum">
              <a:rPr lang="fr-FR" smtClean="0"/>
              <a:t>‹N°›</a:t>
            </a:fld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143EA2F-5CB5-4097-B769-B456D1B1D94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70351" y="249601"/>
            <a:ext cx="957155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467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CC04E021-2E0C-4E19-8A7D-4493EA127B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3704"/>
            <a:ext cx="12192000" cy="9144000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E3C6F9-F915-4132-84B6-9780203EB97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01A05D-CAB0-47AB-AA99-118C35E4A44E}" type="slidenum">
              <a:rPr lang="fr-FR" smtClean="0"/>
              <a:t>1</a:t>
            </a:fld>
            <a:endParaRPr lang="fr-FR"/>
          </a:p>
        </p:txBody>
      </p:sp>
      <p:sp>
        <p:nvSpPr>
          <p:cNvPr id="5" name="Text Box 15">
            <a:extLst>
              <a:ext uri="{FF2B5EF4-FFF2-40B4-BE49-F238E27FC236}">
                <a16:creationId xmlns:a16="http://schemas.microsoft.com/office/drawing/2014/main" id="{E6B55666-8208-414F-9886-478E235E94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440" y="1238617"/>
            <a:ext cx="9434945" cy="400110"/>
          </a:xfrm>
          <a:prstGeom prst="rect">
            <a:avLst/>
          </a:prstGeom>
          <a:solidFill>
            <a:srgbClr val="FAFAA4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2000" b="1" dirty="0">
                <a:latin typeface="Comic Sans MS" panose="030F0702030302020204" pitchFamily="66" charset="0"/>
              </a:rPr>
              <a:t>PLAN DES COURS MI</a:t>
            </a:r>
          </a:p>
        </p:txBody>
      </p:sp>
      <p:sp>
        <p:nvSpPr>
          <p:cNvPr id="6" name="Text Box 13">
            <a:extLst>
              <a:ext uri="{FF2B5EF4-FFF2-40B4-BE49-F238E27FC236}">
                <a16:creationId xmlns:a16="http://schemas.microsoft.com/office/drawing/2014/main" id="{0A881067-EDBF-404D-8025-8CABC6D36A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476" y="1192161"/>
            <a:ext cx="10526485" cy="378565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lvl="1" indent="0"/>
            <a:endParaRPr lang="fr-FR" altLang="fr-FR" sz="2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marL="457200" lvl="1" indent="0"/>
            <a:endParaRPr lang="fr-FR" altLang="fr-FR" sz="2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lvl="1">
              <a:buFontTx/>
              <a:buChar char="•"/>
            </a:pPr>
            <a:r>
              <a:rPr lang="fr-FR" altLang="fr-FR" sz="2000" b="1" dirty="0">
                <a:solidFill>
                  <a:schemeClr val="bg1"/>
                </a:solidFill>
                <a:latin typeface="Comic Sans MS" panose="030F0702030302020204" pitchFamily="66" charset="0"/>
              </a:rPr>
              <a:t>LA RECONNAISSANCE</a:t>
            </a:r>
          </a:p>
          <a:p>
            <a:pPr marL="457200" lvl="1" indent="0"/>
            <a:endParaRPr lang="fr-FR" altLang="fr-FR" sz="2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lvl="1">
              <a:buFontTx/>
              <a:buChar char="•"/>
            </a:pPr>
            <a:r>
              <a:rPr lang="fr-FR" altLang="fr-FR" sz="2000" b="1" dirty="0">
                <a:solidFill>
                  <a:schemeClr val="bg1"/>
                </a:solidFill>
                <a:latin typeface="Comic Sans MS" panose="030F0702030302020204" pitchFamily="66" charset="0"/>
              </a:rPr>
              <a:t>LE TOUR DE PISTE</a:t>
            </a:r>
          </a:p>
          <a:p>
            <a:pPr lvl="1">
              <a:buFontTx/>
              <a:buChar char="•"/>
            </a:pPr>
            <a:endParaRPr lang="fr-FR" altLang="fr-FR" sz="2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lvl="1">
              <a:buFontTx/>
              <a:buChar char="•"/>
            </a:pPr>
            <a:r>
              <a:rPr lang="fr-FR" altLang="fr-FR" sz="2000" b="1" dirty="0">
                <a:solidFill>
                  <a:schemeClr val="bg1"/>
                </a:solidFill>
                <a:latin typeface="Comic Sans MS" panose="030F0702030302020204" pitchFamily="66" charset="0"/>
              </a:rPr>
              <a:t>L’APPROCHE</a:t>
            </a:r>
          </a:p>
          <a:p>
            <a:pPr marL="457200" lvl="1" indent="0"/>
            <a:endParaRPr lang="fr-FR" altLang="fr-FR" sz="2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lvl="1">
              <a:buFontTx/>
              <a:buChar char="•"/>
            </a:pPr>
            <a:r>
              <a:rPr lang="fr-FR" altLang="fr-FR" sz="2000" b="1" dirty="0">
                <a:solidFill>
                  <a:schemeClr val="bg1"/>
                </a:solidFill>
                <a:latin typeface="Comic Sans MS" panose="030F0702030302020204" pitchFamily="66" charset="0"/>
              </a:rPr>
              <a:t>L’ATTERRISSAGE</a:t>
            </a:r>
          </a:p>
          <a:p>
            <a:pPr marL="457200" lvl="1" indent="0"/>
            <a:endParaRPr lang="fr-FR" altLang="fr-FR" sz="2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lvl="1">
              <a:buFontTx/>
              <a:buChar char="•"/>
            </a:pPr>
            <a:r>
              <a:rPr lang="fr-FR" altLang="fr-FR" sz="2000" b="1" dirty="0">
                <a:solidFill>
                  <a:schemeClr val="bg1"/>
                </a:solidFill>
                <a:latin typeface="Comic Sans MS" panose="030F0702030302020204" pitchFamily="66" charset="0"/>
              </a:rPr>
              <a:t>LE DECOLLAGE</a:t>
            </a:r>
          </a:p>
          <a:p>
            <a:pPr marL="457200" lvl="1" indent="0"/>
            <a:endParaRPr lang="fr-FR" altLang="fr-FR" sz="2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193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E3C6F9-F915-4132-84B6-9780203EB97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01A05D-CAB0-47AB-AA99-118C35E4A44E}" type="slidenum">
              <a:rPr lang="fr-FR" smtClean="0"/>
              <a:t>10</a:t>
            </a:fld>
            <a:endParaRPr lang="fr-FR"/>
          </a:p>
        </p:txBody>
      </p:sp>
      <p:sp>
        <p:nvSpPr>
          <p:cNvPr id="5" name="Text Box 15">
            <a:extLst>
              <a:ext uri="{FF2B5EF4-FFF2-40B4-BE49-F238E27FC236}">
                <a16:creationId xmlns:a16="http://schemas.microsoft.com/office/drawing/2014/main" id="{E6B55666-8208-414F-9886-478E235E94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6622" y="1417944"/>
            <a:ext cx="9434945" cy="400110"/>
          </a:xfrm>
          <a:prstGeom prst="rect">
            <a:avLst/>
          </a:prstGeom>
          <a:solidFill>
            <a:srgbClr val="FAFAA4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2000" b="1" dirty="0">
                <a:latin typeface="Comic Sans MS" panose="030F0702030302020204" pitchFamily="66" charset="0"/>
              </a:rPr>
              <a:t>VOL DE CROISIERE AVANT RECONNAISSANCE: ACTIONS</a:t>
            </a:r>
          </a:p>
        </p:txBody>
      </p:sp>
      <p:sp>
        <p:nvSpPr>
          <p:cNvPr id="6" name="Text Box 13">
            <a:extLst>
              <a:ext uri="{FF2B5EF4-FFF2-40B4-BE49-F238E27FC236}">
                <a16:creationId xmlns:a16="http://schemas.microsoft.com/office/drawing/2014/main" id="{0A881067-EDBF-404D-8025-8CABC6D36A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943" y="2124270"/>
            <a:ext cx="11876314" cy="40934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>
              <a:buFontTx/>
              <a:buChar char="•"/>
            </a:pPr>
            <a:r>
              <a:rPr lang="fr-FR" altLang="fr-FR" sz="2000" b="1" dirty="0">
                <a:latin typeface="Comic Sans MS" panose="030F0702030302020204" pitchFamily="66" charset="0"/>
              </a:rPr>
              <a:t>Mesure de Vs en configuration atterrissage</a:t>
            </a:r>
          </a:p>
          <a:p>
            <a:pPr marL="457200" lvl="1" indent="0"/>
            <a:endParaRPr lang="fr-FR" altLang="fr-FR" sz="2000" b="1" dirty="0">
              <a:latin typeface="Comic Sans MS" panose="030F0702030302020204" pitchFamily="66" charset="0"/>
            </a:endParaRPr>
          </a:p>
          <a:p>
            <a:pPr lvl="1">
              <a:buFontTx/>
              <a:buChar char="•"/>
            </a:pPr>
            <a:r>
              <a:rPr lang="fr-FR" altLang="fr-FR" sz="2000" b="1" dirty="0">
                <a:latin typeface="Comic Sans MS" panose="030F0702030302020204" pitchFamily="66" charset="0"/>
              </a:rPr>
              <a:t>Calcul de VREF (1,3VS)</a:t>
            </a:r>
          </a:p>
          <a:p>
            <a:pPr marL="457200" lvl="1" indent="0"/>
            <a:endParaRPr lang="fr-FR" altLang="fr-FR" sz="2000" b="1" dirty="0">
              <a:latin typeface="Comic Sans MS" panose="030F0702030302020204" pitchFamily="66" charset="0"/>
            </a:endParaRPr>
          </a:p>
          <a:p>
            <a:pPr lvl="2">
              <a:buFontTx/>
              <a:buChar char="•"/>
            </a:pPr>
            <a:r>
              <a:rPr lang="fr-FR" altLang="fr-FR" sz="2000" b="1" dirty="0">
                <a:latin typeface="Comic Sans MS" panose="030F0702030302020204" pitchFamily="66" charset="0"/>
              </a:rPr>
              <a:t>Détermination de VAPP</a:t>
            </a:r>
          </a:p>
          <a:p>
            <a:pPr marL="914400" lvl="2" indent="0"/>
            <a:endParaRPr lang="fr-FR" altLang="fr-FR" sz="2000" b="1" dirty="0">
              <a:latin typeface="Comic Sans MS" panose="030F0702030302020204" pitchFamily="66" charset="0"/>
            </a:endParaRPr>
          </a:p>
          <a:p>
            <a:pPr lvl="2">
              <a:buFontTx/>
              <a:buChar char="•"/>
            </a:pPr>
            <a:r>
              <a:rPr lang="fr-FR" altLang="fr-FR" sz="2000" b="1" dirty="0">
                <a:latin typeface="Comic Sans MS" panose="030F0702030302020204" pitchFamily="66" charset="0"/>
              </a:rPr>
              <a:t>Détermination du Vario en finale</a:t>
            </a:r>
          </a:p>
          <a:p>
            <a:pPr marL="914400" lvl="2" indent="0"/>
            <a:endParaRPr lang="fr-FR" altLang="fr-FR" sz="2000" b="1" dirty="0">
              <a:latin typeface="Comic Sans MS" panose="030F0702030302020204" pitchFamily="66" charset="0"/>
            </a:endParaRPr>
          </a:p>
          <a:p>
            <a:pPr lvl="1">
              <a:buFontTx/>
              <a:buChar char="•"/>
            </a:pPr>
            <a:r>
              <a:rPr lang="fr-FR" altLang="fr-FR" sz="2000" b="1" dirty="0">
                <a:latin typeface="Comic Sans MS" panose="030F0702030302020204" pitchFamily="66" charset="0"/>
              </a:rPr>
              <a:t>Observation et analyse vent, convection, nuages, aérologie</a:t>
            </a:r>
          </a:p>
          <a:p>
            <a:pPr lvl="1">
              <a:buFontTx/>
              <a:buChar char="•"/>
            </a:pPr>
            <a:endParaRPr lang="fr-FR" altLang="fr-FR" sz="2000" b="1" dirty="0">
              <a:latin typeface="Comic Sans MS" panose="030F0702030302020204" pitchFamily="66" charset="0"/>
            </a:endParaRPr>
          </a:p>
          <a:p>
            <a:pPr lvl="1">
              <a:buFontTx/>
              <a:buChar char="•"/>
            </a:pPr>
            <a:r>
              <a:rPr lang="fr-FR" altLang="fr-FR" sz="2000" b="1" dirty="0">
                <a:latin typeface="Comic Sans MS" panose="030F0702030302020204" pitchFamily="66" charset="0"/>
              </a:rPr>
              <a:t>Régime moteur pour maintenir la pente et la vitesse en finale</a:t>
            </a:r>
          </a:p>
          <a:p>
            <a:pPr marL="457200" lvl="1" indent="0"/>
            <a:endParaRPr lang="fr-FR" altLang="fr-FR" sz="2000" b="1" dirty="0">
              <a:latin typeface="Comic Sans MS" panose="030F0702030302020204" pitchFamily="66" charset="0"/>
            </a:endParaRPr>
          </a:p>
          <a:p>
            <a:pPr lvl="1">
              <a:buFontTx/>
              <a:buChar char="•"/>
            </a:pPr>
            <a:r>
              <a:rPr lang="fr-FR" altLang="fr-FR" sz="2000" b="1" dirty="0">
                <a:latin typeface="Comic Sans MS" panose="030F0702030302020204" pitchFamily="66" charset="0"/>
              </a:rPr>
              <a:t>Réglage du mélange</a:t>
            </a:r>
          </a:p>
        </p:txBody>
      </p:sp>
    </p:spTree>
    <p:extLst>
      <p:ext uri="{BB962C8B-B14F-4D97-AF65-F5344CB8AC3E}">
        <p14:creationId xmlns:p14="http://schemas.microsoft.com/office/powerpoint/2010/main" val="4126115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E3C6F9-F915-4132-84B6-9780203EB97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01A05D-CAB0-47AB-AA99-118C35E4A44E}" type="slidenum">
              <a:rPr lang="fr-FR" smtClean="0"/>
              <a:t>11</a:t>
            </a:fld>
            <a:endParaRPr lang="fr-FR"/>
          </a:p>
        </p:txBody>
      </p:sp>
      <p:sp>
        <p:nvSpPr>
          <p:cNvPr id="5" name="Text Box 15">
            <a:extLst>
              <a:ext uri="{FF2B5EF4-FFF2-40B4-BE49-F238E27FC236}">
                <a16:creationId xmlns:a16="http://schemas.microsoft.com/office/drawing/2014/main" id="{E6B55666-8208-414F-9886-478E235E94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1050" y="1657429"/>
            <a:ext cx="9434945" cy="400110"/>
          </a:xfrm>
          <a:prstGeom prst="rect">
            <a:avLst/>
          </a:prstGeom>
          <a:solidFill>
            <a:srgbClr val="FAFAA4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2000" b="1" dirty="0">
                <a:latin typeface="Comic Sans MS" panose="030F0702030302020204" pitchFamily="66" charset="0"/>
              </a:rPr>
              <a:t>VOL DE CROISIERE AVANT RECONNAISSANCE: ACTIONS</a:t>
            </a:r>
          </a:p>
        </p:txBody>
      </p:sp>
      <p:sp>
        <p:nvSpPr>
          <p:cNvPr id="6" name="Text Box 13">
            <a:extLst>
              <a:ext uri="{FF2B5EF4-FFF2-40B4-BE49-F238E27FC236}">
                <a16:creationId xmlns:a16="http://schemas.microsoft.com/office/drawing/2014/main" id="{0A881067-EDBF-404D-8025-8CABC6D36A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464" y="2221040"/>
            <a:ext cx="11170227" cy="40934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lvl="1" indent="0"/>
            <a:endParaRPr lang="fr-FR" altLang="fr-FR" sz="2000" b="1" dirty="0">
              <a:latin typeface="Comic Sans MS" panose="030F0702030302020204" pitchFamily="66" charset="0"/>
            </a:endParaRPr>
          </a:p>
          <a:p>
            <a:pPr marL="457200" lvl="1" indent="0"/>
            <a:endParaRPr lang="fr-FR" altLang="fr-FR" sz="2000" b="1" dirty="0">
              <a:latin typeface="Comic Sans MS" panose="030F0702030302020204" pitchFamily="66" charset="0"/>
            </a:endParaRPr>
          </a:p>
          <a:p>
            <a:pPr lvl="1">
              <a:buFontTx/>
              <a:buChar char="•"/>
            </a:pPr>
            <a:r>
              <a:rPr lang="fr-FR" altLang="fr-FR" sz="2000" b="1" dirty="0">
                <a:latin typeface="Comic Sans MS" panose="030F0702030302020204" pitchFamily="66" charset="0"/>
              </a:rPr>
              <a:t>Humidité, température, risque de givrage du carburateur</a:t>
            </a:r>
          </a:p>
          <a:p>
            <a:pPr marL="457200" lvl="1" indent="0"/>
            <a:endParaRPr lang="fr-FR" altLang="fr-FR" sz="2000" b="1" dirty="0">
              <a:latin typeface="Comic Sans MS" panose="030F0702030302020204" pitchFamily="66" charset="0"/>
            </a:endParaRPr>
          </a:p>
          <a:p>
            <a:pPr lvl="1">
              <a:buFontTx/>
              <a:buChar char="•"/>
            </a:pPr>
            <a:r>
              <a:rPr lang="fr-FR" altLang="fr-FR" sz="2000" b="1" dirty="0">
                <a:latin typeface="Comic Sans MS" panose="030F0702030302020204" pitchFamily="66" charset="0"/>
              </a:rPr>
              <a:t>Voir la fiche de terrain (si nécessaire)</a:t>
            </a:r>
          </a:p>
          <a:p>
            <a:pPr marL="457200" lvl="1" indent="0"/>
            <a:endParaRPr lang="fr-FR" altLang="fr-FR" sz="2000" b="1" dirty="0">
              <a:latin typeface="Comic Sans MS" panose="030F0702030302020204" pitchFamily="66" charset="0"/>
            </a:endParaRPr>
          </a:p>
          <a:p>
            <a:pPr lvl="1">
              <a:buFontTx/>
              <a:buChar char="•"/>
            </a:pPr>
            <a:r>
              <a:rPr lang="fr-FR" altLang="fr-FR" sz="2000" b="1" dirty="0">
                <a:latin typeface="Comic Sans MS" panose="030F0702030302020204" pitchFamily="66" charset="0"/>
              </a:rPr>
              <a:t>Préparer la trajectoire d'arrivée</a:t>
            </a:r>
          </a:p>
          <a:p>
            <a:pPr marL="457200" lvl="1" indent="0"/>
            <a:endParaRPr lang="fr-FR" altLang="fr-FR" sz="2000" b="1" dirty="0">
              <a:latin typeface="Comic Sans MS" panose="030F0702030302020204" pitchFamily="66" charset="0"/>
            </a:endParaRPr>
          </a:p>
          <a:p>
            <a:pPr lvl="1">
              <a:buFontTx/>
              <a:buChar char="•"/>
            </a:pPr>
            <a:r>
              <a:rPr lang="fr-FR" altLang="fr-FR" sz="2000" b="1" dirty="0">
                <a:latin typeface="Comic Sans MS" panose="030F0702030302020204" pitchFamily="66" charset="0"/>
              </a:rPr>
              <a:t>S'annoncer sur la fréquence adéquate (130,0 ou autre)</a:t>
            </a:r>
          </a:p>
          <a:p>
            <a:pPr marL="457200" lvl="1" indent="0"/>
            <a:endParaRPr lang="fr-FR" altLang="fr-FR" sz="2000" b="1" dirty="0">
              <a:latin typeface="Comic Sans MS" panose="030F0702030302020204" pitchFamily="66" charset="0"/>
            </a:endParaRPr>
          </a:p>
          <a:p>
            <a:pPr lvl="1">
              <a:buFontTx/>
              <a:buChar char="•"/>
            </a:pPr>
            <a:r>
              <a:rPr lang="fr-FR" altLang="fr-FR" sz="2000" b="1" dirty="0">
                <a:latin typeface="Comic Sans MS" panose="030F0702030302020204" pitchFamily="66" charset="0"/>
              </a:rPr>
              <a:t>Descendre vers la verticale du terrain en descente continue (vers Zterrain+1000ft environ par rapport au point le plus haut) </a:t>
            </a:r>
          </a:p>
          <a:p>
            <a:pPr eaLnBrk="1" hangingPunct="1"/>
            <a:endParaRPr lang="fr-FR" altLang="fr-FR" sz="2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96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>
            <a:extLst>
              <a:ext uri="{FF2B5EF4-FFF2-40B4-BE49-F238E27FC236}">
                <a16:creationId xmlns:a16="http://schemas.microsoft.com/office/drawing/2014/main" id="{AF459BE3-ED14-4D4D-ABDE-3F72EC3B0F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20148"/>
            <a:ext cx="12191999" cy="707886"/>
          </a:xfrm>
          <a:prstGeom prst="rect">
            <a:avLst/>
          </a:prstGeom>
          <a:solidFill>
            <a:srgbClr val="FAFAA4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2000" b="1" dirty="0">
                <a:latin typeface="Comic Sans MS" panose="030F0702030302020204" pitchFamily="66" charset="0"/>
              </a:rPr>
              <a:t> RECONNAISSANCE EN DESCENTE CONTINUE VERS LE PASSAGE BAS DEPUIS ZTERRAIN +1000ft environ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741C47AD-8E1D-4569-BAEA-7244D7367F72}"/>
              </a:ext>
            </a:extLst>
          </p:cNvPr>
          <p:cNvGrpSpPr/>
          <p:nvPr/>
        </p:nvGrpSpPr>
        <p:grpSpPr>
          <a:xfrm>
            <a:off x="127816" y="1740309"/>
            <a:ext cx="11837219" cy="5016758"/>
            <a:chOff x="-69742" y="1631821"/>
            <a:chExt cx="11837219" cy="5016758"/>
          </a:xfrm>
        </p:grpSpPr>
        <p:sp>
          <p:nvSpPr>
            <p:cNvPr id="6" name="Text Box 4">
              <a:extLst>
                <a:ext uri="{FF2B5EF4-FFF2-40B4-BE49-F238E27FC236}">
                  <a16:creationId xmlns:a16="http://schemas.microsoft.com/office/drawing/2014/main" id="{0D9ABB91-8BBE-46F5-ACBD-0919EB89B7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69742" y="1631821"/>
              <a:ext cx="11837219" cy="501675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fr-FR" altLang="fr-FR" sz="20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« Objectif: déterminer si l’ATR et D/L sont possibles? »</a:t>
              </a:r>
            </a:p>
            <a:p>
              <a:pPr algn="ctr"/>
              <a:r>
                <a:rPr lang="fr-FR" altLang="fr-FR" sz="2000" b="1" dirty="0">
                  <a:solidFill>
                    <a:schemeClr val="folHlink"/>
                  </a:solidFill>
                  <a:latin typeface="Comic Sans MS" panose="030F0702030302020204" pitchFamily="66" charset="0"/>
                </a:rPr>
                <a:t>SUIVI DES TRAJECTOIRES 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fr-FR" altLang="fr-FR" sz="2000" b="1" dirty="0">
                  <a:latin typeface="Comic Sans MS" panose="030F0702030302020204" pitchFamily="66" charset="0"/>
                </a:rPr>
                <a:t>Si la reconnaissance se fait près du relief, piloter en regardant dans l’axe de l’avion</a:t>
              </a:r>
            </a:p>
            <a:p>
              <a:r>
                <a:rPr lang="fr-FR" altLang="fr-FR" sz="2000" b="1" dirty="0">
                  <a:latin typeface="Comic Sans MS" panose="030F0702030302020204" pitchFamily="66" charset="0"/>
                </a:rPr>
                <a:t> 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fr-FR" altLang="fr-FR" sz="2000" b="1" dirty="0">
                  <a:latin typeface="Comic Sans MS" panose="030F0702030302020204" pitchFamily="66" charset="0"/>
                </a:rPr>
                <a:t>S’annoncer à la radio</a:t>
              </a:r>
            </a:p>
            <a:p>
              <a:endParaRPr lang="fr-FR" altLang="fr-FR" sz="1600" b="1" dirty="0">
                <a:latin typeface="Comic Sans MS" panose="030F0702030302020204" pitchFamily="66" charset="0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fr-FR" altLang="fr-FR" sz="2000" b="1" dirty="0">
                  <a:latin typeface="Comic Sans MS" panose="030F0702030302020204" pitchFamily="66" charset="0"/>
                </a:rPr>
                <a:t>Avant la verticale du terrain, positionner l’axe de l’avion si possible:</a:t>
              </a:r>
            </a:p>
            <a:p>
              <a:pPr marL="1085850" lvl="1" indent="-342900">
                <a:buFont typeface="Arial" panose="020B0604020202020204" pitchFamily="34" charset="0"/>
                <a:buChar char="•"/>
              </a:pPr>
              <a:r>
                <a:rPr lang="fr-FR" altLang="fr-FR" sz="2000" b="1" dirty="0">
                  <a:latin typeface="Comic Sans MS" panose="030F0702030302020204" pitchFamily="66" charset="0"/>
                </a:rPr>
                <a:t>A « gauche » du terrain si le tour de piste est « main gauche »</a:t>
              </a:r>
            </a:p>
            <a:p>
              <a:pPr marL="1085850" lvl="1" indent="-342900">
                <a:buFont typeface="Arial" panose="020B0604020202020204" pitchFamily="34" charset="0"/>
                <a:buChar char="•"/>
              </a:pPr>
              <a:r>
                <a:rPr lang="fr-FR" altLang="fr-FR" sz="2000" b="1" dirty="0">
                  <a:latin typeface="Comic Sans MS" panose="030F0702030302020204" pitchFamily="66" charset="0"/>
                </a:rPr>
                <a:t>A « droite » du terrain si le tour de piste est « main droite »</a:t>
              </a:r>
            </a:p>
            <a:p>
              <a:endParaRPr lang="fr-FR" altLang="fr-FR" sz="1600" b="1" dirty="0">
                <a:latin typeface="Comic Sans MS" panose="030F0702030302020204" pitchFamily="66" charset="0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fr-FR" altLang="fr-FR" sz="2000" b="1" dirty="0">
                  <a:latin typeface="Comic Sans MS" panose="030F0702030302020204" pitchFamily="66" charset="0"/>
                </a:rPr>
                <a:t>Vitesse autour de 1,5VS et </a:t>
              </a:r>
              <a:r>
                <a:rPr lang="fr-FR" altLang="fr-FR" sz="2000" b="1" dirty="0" err="1">
                  <a:latin typeface="Comic Sans MS" panose="030F0702030302020204" pitchFamily="66" charset="0"/>
                </a:rPr>
                <a:t>vario</a:t>
              </a:r>
              <a:r>
                <a:rPr lang="fr-FR" altLang="fr-FR" sz="2000" b="1" dirty="0">
                  <a:latin typeface="Comic Sans MS" panose="030F0702030302020204" pitchFamily="66" charset="0"/>
                </a:rPr>
                <a:t> autour de -500ft/min ( à adapter en fonction de l’avion et de la connaissance que l’on a du terrain-Quand on ne connait pas le terrain, Vario plus faible, Quand on vole avec un élève, Vario plus faible, Faire un tour supplémentaire si nécessaire) </a:t>
              </a:r>
            </a:p>
            <a:p>
              <a:endParaRPr lang="fr-FR" altLang="fr-FR" sz="1600" b="1" dirty="0">
                <a:latin typeface="Comic Sans MS" panose="030F0702030302020204" pitchFamily="66" charset="0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fr-FR" altLang="fr-FR" sz="2000" b="1" dirty="0">
                  <a:latin typeface="Comic Sans MS" panose="030F0702030302020204" pitchFamily="66" charset="0"/>
                </a:rPr>
                <a:t>Limiter les nuisances: régime moteur constant et peu élevé</a:t>
              </a:r>
            </a:p>
          </p:txBody>
        </p:sp>
        <p:pic>
          <p:nvPicPr>
            <p:cNvPr id="2" name="Image 1">
              <a:extLst>
                <a:ext uri="{FF2B5EF4-FFF2-40B4-BE49-F238E27FC236}">
                  <a16:creationId xmlns:a16="http://schemas.microsoft.com/office/drawing/2014/main" id="{9786CE1B-F66E-4BD1-82AC-CAA55DE366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38935" y="2835966"/>
              <a:ext cx="1396434" cy="14014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1145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E3C6F9-F915-4132-84B6-9780203EB97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454737" y="6221268"/>
            <a:ext cx="2743200" cy="365125"/>
          </a:xfrm>
          <a:prstGeom prst="rect">
            <a:avLst/>
          </a:prstGeom>
        </p:spPr>
        <p:txBody>
          <a:bodyPr/>
          <a:lstStyle/>
          <a:p>
            <a:fld id="{C701A05D-CAB0-47AB-AA99-118C35E4A44E}" type="slidenum">
              <a:rPr lang="fr-FR" smtClean="0"/>
              <a:t>13</a:t>
            </a:fld>
            <a:endParaRPr lang="fr-FR"/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AF459BE3-ED14-4D4D-ABDE-3F72EC3B0F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76" y="1521704"/>
            <a:ext cx="11905130" cy="707886"/>
          </a:xfrm>
          <a:prstGeom prst="rect">
            <a:avLst/>
          </a:prstGeom>
          <a:solidFill>
            <a:srgbClr val="FAFAA4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fr-FR" altLang="fr-FR" sz="2000" b="1" dirty="0">
                <a:latin typeface="Comic Sans MS" panose="030F0702030302020204" pitchFamily="66" charset="0"/>
              </a:rPr>
              <a:t>RECONNAISSANCE EN DESCENTE CONTINUE DEPUIS ZTERRAIN +1000ft ENVIRON VERS LE PASSAGE BAS</a:t>
            </a:r>
            <a:endParaRPr lang="fr-FR" sz="2000" dirty="0"/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0D9ABB91-8BBE-46F5-ACBD-0919EB89B7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762" y="2348798"/>
            <a:ext cx="11911444" cy="406265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fr-FR" altLang="fr-FR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« Objectif: déterminer si l’ATR et D/L sont possibles? »</a:t>
            </a:r>
          </a:p>
          <a:p>
            <a:pPr algn="ctr" eaLnBrk="1" hangingPunct="1"/>
            <a:endParaRPr lang="fr-FR" altLang="fr-FR" sz="2000" b="1" dirty="0">
              <a:solidFill>
                <a:srgbClr val="FF9999"/>
              </a:solidFill>
              <a:latin typeface="Comic Sans MS" panose="030F0702030302020204" pitchFamily="66" charset="0"/>
            </a:endParaRPr>
          </a:p>
          <a:p>
            <a:pPr algn="ctr" eaLnBrk="1" hangingPunct="1"/>
            <a:r>
              <a:rPr lang="fr-FR" altLang="fr-FR" sz="2000" b="1" dirty="0">
                <a:solidFill>
                  <a:schemeClr val="folHlink"/>
                </a:solidFill>
                <a:latin typeface="Comic Sans MS" panose="030F0702030302020204" pitchFamily="66" charset="0"/>
              </a:rPr>
              <a:t>ENVIRONNEMENT</a:t>
            </a:r>
          </a:p>
          <a:p>
            <a:pPr algn="ctr" eaLnBrk="1" hangingPunct="1"/>
            <a:endParaRPr lang="fr-FR" altLang="fr-FR" b="1" dirty="0">
              <a:latin typeface="Comic Sans MS" panose="030F0702030302020204" pitchFamily="66" charset="0"/>
            </a:endParaRPr>
          </a:p>
          <a:p>
            <a:pPr eaLnBrk="1" hangingPunct="1">
              <a:buFontTx/>
              <a:buChar char="•"/>
            </a:pPr>
            <a:r>
              <a:rPr lang="fr-FR" altLang="fr-FR" sz="2000" b="1" dirty="0">
                <a:latin typeface="Comic Sans MS" panose="030F0702030302020204" pitchFamily="66" charset="0"/>
              </a:rPr>
              <a:t>Avions dans le circuit et au sol, Parapentes, Drones,,,,?</a:t>
            </a:r>
          </a:p>
          <a:p>
            <a:pPr eaLnBrk="1" hangingPunct="1"/>
            <a:endParaRPr lang="fr-FR" altLang="fr-FR" sz="2000" b="1" dirty="0">
              <a:latin typeface="Comic Sans MS" panose="030F0702030302020204" pitchFamily="66" charset="0"/>
            </a:endParaRPr>
          </a:p>
          <a:p>
            <a:pPr eaLnBrk="1" hangingPunct="1">
              <a:buFontTx/>
              <a:buChar char="•"/>
            </a:pPr>
            <a:r>
              <a:rPr lang="fr-FR" altLang="fr-FR" sz="2000" b="1" dirty="0">
                <a:latin typeface="Comic Sans MS" panose="030F0702030302020204" pitchFamily="66" charset="0"/>
              </a:rPr>
              <a:t>Obstacles naturels et artificiels</a:t>
            </a:r>
          </a:p>
          <a:p>
            <a:pPr eaLnBrk="1" hangingPunct="1"/>
            <a:endParaRPr lang="fr-FR" altLang="fr-FR" sz="2000" b="1" dirty="0">
              <a:latin typeface="Comic Sans MS" panose="030F0702030302020204" pitchFamily="66" charset="0"/>
            </a:endParaRPr>
          </a:p>
          <a:p>
            <a:pPr eaLnBrk="1" hangingPunct="1">
              <a:buFontTx/>
              <a:buChar char="•"/>
            </a:pPr>
            <a:r>
              <a:rPr lang="fr-FR" altLang="fr-FR" sz="2000" b="1" dirty="0">
                <a:latin typeface="Comic Sans MS" panose="030F0702030302020204" pitchFamily="66" charset="0"/>
              </a:rPr>
              <a:t>Trafic au sol: personnels, machines, animaux,…</a:t>
            </a:r>
          </a:p>
          <a:p>
            <a:pPr eaLnBrk="1" hangingPunct="1"/>
            <a:endParaRPr lang="fr-FR" altLang="fr-FR" sz="2000" b="1" dirty="0">
              <a:latin typeface="Comic Sans MS" panose="030F0702030302020204" pitchFamily="66" charset="0"/>
            </a:endParaRPr>
          </a:p>
          <a:p>
            <a:pPr eaLnBrk="1" hangingPunct="1">
              <a:buFontTx/>
              <a:buChar char="•"/>
            </a:pPr>
            <a:r>
              <a:rPr lang="fr-FR" altLang="fr-FR" sz="2000" b="1" dirty="0">
                <a:latin typeface="Comic Sans MS" panose="030F0702030302020204" pitchFamily="66" charset="0"/>
              </a:rPr>
              <a:t>Eclairement (décollage et atterrissage)</a:t>
            </a:r>
          </a:p>
          <a:p>
            <a:pPr eaLnBrk="1" hangingPunct="1"/>
            <a:endParaRPr lang="fr-FR" altLang="fr-FR" sz="2000" b="1" dirty="0">
              <a:latin typeface="Comic Sans MS" panose="030F0702030302020204" pitchFamily="66" charset="0"/>
            </a:endParaRPr>
          </a:p>
          <a:p>
            <a:pPr eaLnBrk="1" hangingPunct="1">
              <a:buFontTx/>
              <a:buChar char="•"/>
            </a:pPr>
            <a:r>
              <a:rPr lang="fr-FR" altLang="fr-FR" sz="2000" b="1" dirty="0">
                <a:latin typeface="Comic Sans MS" panose="030F0702030302020204" pitchFamily="66" charset="0"/>
              </a:rPr>
              <a:t>Déplacement de l’ombre des nuages (risque d’obscurcissement de la piste?)</a:t>
            </a:r>
            <a:endParaRPr lang="fr-FR" altLang="fr-FR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15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E3C6F9-F915-4132-84B6-9780203EB97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01A05D-CAB0-47AB-AA99-118C35E4A44E}" type="slidenum">
              <a:rPr lang="fr-FR" smtClean="0"/>
              <a:t>14</a:t>
            </a:fld>
            <a:endParaRPr lang="fr-FR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C2E11ED6-32F6-4152-92DE-17C33E19FE23}"/>
              </a:ext>
            </a:extLst>
          </p:cNvPr>
          <p:cNvGrpSpPr/>
          <p:nvPr/>
        </p:nvGrpSpPr>
        <p:grpSpPr>
          <a:xfrm>
            <a:off x="758536" y="2366521"/>
            <a:ext cx="10577946" cy="4031873"/>
            <a:chOff x="758536" y="2366521"/>
            <a:chExt cx="10577946" cy="4031873"/>
          </a:xfrm>
        </p:grpSpPr>
        <p:sp>
          <p:nvSpPr>
            <p:cNvPr id="6" name="Text Box 4">
              <a:extLst>
                <a:ext uri="{FF2B5EF4-FFF2-40B4-BE49-F238E27FC236}">
                  <a16:creationId xmlns:a16="http://schemas.microsoft.com/office/drawing/2014/main" id="{0D9ABB91-8BBE-46F5-ACBD-0919EB89B7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8536" y="2366521"/>
              <a:ext cx="10577946" cy="403187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fr-FR" altLang="fr-FR" sz="20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« Objectif: déterminer si l’ATR et D/L sont possibles? »</a:t>
              </a:r>
            </a:p>
            <a:p>
              <a:pPr algn="ctr" eaLnBrk="1" hangingPunct="1"/>
              <a:endParaRPr lang="fr-FR" altLang="fr-FR" sz="2000" b="1" dirty="0">
                <a:solidFill>
                  <a:srgbClr val="FF9999"/>
                </a:solidFill>
                <a:latin typeface="Comic Sans MS" panose="030F0702030302020204" pitchFamily="66" charset="0"/>
              </a:endParaRPr>
            </a:p>
            <a:p>
              <a:pPr algn="ctr" eaLnBrk="1" hangingPunct="1"/>
              <a:r>
                <a:rPr lang="fr-FR" altLang="fr-FR" b="1" dirty="0">
                  <a:solidFill>
                    <a:schemeClr val="folHlink"/>
                  </a:solidFill>
                  <a:latin typeface="Comic Sans MS" panose="030F0702030302020204" pitchFamily="66" charset="0"/>
                </a:rPr>
                <a:t>AEROLOGIE</a:t>
              </a:r>
            </a:p>
            <a:p>
              <a:pPr>
                <a:buFontTx/>
                <a:buChar char="•"/>
              </a:pPr>
              <a:r>
                <a:rPr lang="fr-FR" altLang="fr-FR" b="1" dirty="0">
                  <a:latin typeface="Comic Sans MS" panose="030F0702030302020204" pitchFamily="66" charset="0"/>
                </a:rPr>
                <a:t>Vent: force et direction, s’aider de la vitesse sol (si GPS à bord)</a:t>
              </a:r>
            </a:p>
            <a:p>
              <a:endParaRPr lang="fr-FR" altLang="fr-FR" b="1" dirty="0">
                <a:latin typeface="Comic Sans MS" panose="030F0702030302020204" pitchFamily="66" charset="0"/>
              </a:endParaRPr>
            </a:p>
            <a:p>
              <a:pPr>
                <a:buFontTx/>
                <a:buChar char="•"/>
              </a:pPr>
              <a:r>
                <a:rPr lang="fr-FR" altLang="fr-FR" b="1" dirty="0">
                  <a:latin typeface="Comic Sans MS" panose="030F0702030302020204" pitchFamily="66" charset="0"/>
                </a:rPr>
                <a:t>Analyse du relief environnant: utilisation des prévisions de vent pour se faire une idée:</a:t>
              </a:r>
            </a:p>
            <a:p>
              <a:endParaRPr lang="fr-FR" altLang="fr-FR" b="1" dirty="0">
                <a:latin typeface="Comic Sans MS" panose="030F0702030302020204" pitchFamily="66" charset="0"/>
              </a:endParaRPr>
            </a:p>
            <a:p>
              <a:pPr lvl="1">
                <a:buFontTx/>
                <a:buChar char="•"/>
              </a:pPr>
              <a:r>
                <a:rPr lang="fr-FR" altLang="fr-FR" b="1" dirty="0">
                  <a:latin typeface="Comic Sans MS" panose="030F0702030302020204" pitchFamily="66" charset="0"/>
                </a:rPr>
                <a:t>Du vent local</a:t>
              </a:r>
            </a:p>
            <a:p>
              <a:pPr marL="457200" lvl="1" indent="0"/>
              <a:endParaRPr lang="fr-FR" altLang="fr-FR" b="1" dirty="0">
                <a:latin typeface="Comic Sans MS" panose="030F0702030302020204" pitchFamily="66" charset="0"/>
              </a:endParaRPr>
            </a:p>
            <a:p>
              <a:pPr lvl="1">
                <a:buFontTx/>
                <a:buChar char="•"/>
              </a:pPr>
              <a:r>
                <a:rPr lang="fr-FR" altLang="fr-FR" b="1" dirty="0">
                  <a:latin typeface="Comic Sans MS" panose="030F0702030302020204" pitchFamily="66" charset="0"/>
                </a:rPr>
                <a:t>De la turbulence</a:t>
              </a:r>
            </a:p>
            <a:p>
              <a:pPr marL="457200" lvl="1" indent="0"/>
              <a:endParaRPr lang="fr-FR" altLang="fr-FR" b="1" dirty="0">
                <a:latin typeface="Comic Sans MS" panose="030F0702030302020204" pitchFamily="66" charset="0"/>
              </a:endParaRPr>
            </a:p>
            <a:p>
              <a:pPr lvl="1">
                <a:buFontTx/>
                <a:buChar char="•"/>
              </a:pPr>
              <a:r>
                <a:rPr lang="fr-FR" altLang="fr-FR" b="1" dirty="0">
                  <a:latin typeface="Comic Sans MS" panose="030F0702030302020204" pitchFamily="66" charset="0"/>
                </a:rPr>
                <a:t>Des gradients de vent</a:t>
              </a:r>
            </a:p>
            <a:p>
              <a:pPr marL="457200" lvl="1" indent="0"/>
              <a:r>
                <a:rPr lang="fr-FR" altLang="fr-FR" b="1" dirty="0">
                  <a:latin typeface="Comic Sans MS" panose="030F0702030302020204" pitchFamily="66" charset="0"/>
                </a:rPr>
                <a:t> </a:t>
              </a:r>
            </a:p>
            <a:p>
              <a:pPr eaLnBrk="1" hangingPunct="1"/>
              <a:endParaRPr lang="fr-FR" altLang="fr-FR" b="1" dirty="0">
                <a:latin typeface="Comic Sans MS" panose="030F0702030302020204" pitchFamily="66" charset="0"/>
              </a:endParaRPr>
            </a:p>
          </p:txBody>
        </p:sp>
        <p:pic>
          <p:nvPicPr>
            <p:cNvPr id="2" name="Image 1">
              <a:extLst>
                <a:ext uri="{FF2B5EF4-FFF2-40B4-BE49-F238E27FC236}">
                  <a16:creationId xmlns:a16="http://schemas.microsoft.com/office/drawing/2014/main" id="{8AB0E05D-3C37-4D20-A092-EE31E45724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16579" y="4260767"/>
              <a:ext cx="1350033" cy="1420850"/>
            </a:xfrm>
            <a:prstGeom prst="rect">
              <a:avLst/>
            </a:prstGeom>
          </p:spPr>
        </p:pic>
      </p:grpSp>
      <p:sp>
        <p:nvSpPr>
          <p:cNvPr id="8" name="Text Box 5">
            <a:extLst>
              <a:ext uri="{FF2B5EF4-FFF2-40B4-BE49-F238E27FC236}">
                <a16:creationId xmlns:a16="http://schemas.microsoft.com/office/drawing/2014/main" id="{94E6B39E-151A-477E-A0B8-643E278318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29" y="1458951"/>
            <a:ext cx="11860306" cy="707886"/>
          </a:xfrm>
          <a:prstGeom prst="rect">
            <a:avLst/>
          </a:prstGeom>
          <a:solidFill>
            <a:srgbClr val="FAFAA4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fr-FR" altLang="fr-FR" sz="2000" b="1">
                <a:latin typeface="Comic Sans MS" panose="030F0702030302020204" pitchFamily="66" charset="0"/>
              </a:rPr>
              <a:t>RECONNAISSANCE EN DESCENTE CONTINUE DEPUIS ZTERRAIN +1000ft ENVIRON VERS LE PASSAGE BAS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342548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E3C6F9-F915-4132-84B6-9780203EB97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01A05D-CAB0-47AB-AA99-118C35E4A44E}" type="slidenum">
              <a:rPr lang="fr-FR" smtClean="0"/>
              <a:t>15</a:t>
            </a:fld>
            <a:endParaRPr lang="fr-FR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2F8ECC67-911F-423F-A9E3-AA9D154881CC}"/>
              </a:ext>
            </a:extLst>
          </p:cNvPr>
          <p:cNvGrpSpPr/>
          <p:nvPr/>
        </p:nvGrpSpPr>
        <p:grpSpPr>
          <a:xfrm>
            <a:off x="883228" y="2366521"/>
            <a:ext cx="9964882" cy="4031873"/>
            <a:chOff x="883228" y="2366521"/>
            <a:chExt cx="9964882" cy="4031873"/>
          </a:xfrm>
        </p:grpSpPr>
        <p:sp>
          <p:nvSpPr>
            <p:cNvPr id="6" name="Text Box 4">
              <a:extLst>
                <a:ext uri="{FF2B5EF4-FFF2-40B4-BE49-F238E27FC236}">
                  <a16:creationId xmlns:a16="http://schemas.microsoft.com/office/drawing/2014/main" id="{0D9ABB91-8BBE-46F5-ACBD-0919EB89B7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3228" y="2366521"/>
              <a:ext cx="9964882" cy="403187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fr-FR" altLang="fr-FR" sz="20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« Objectif: déterminer si l’ATR et D/L sont possibles? »</a:t>
              </a:r>
            </a:p>
            <a:p>
              <a:pPr algn="ctr" eaLnBrk="1" hangingPunct="1"/>
              <a:endParaRPr lang="fr-FR" altLang="fr-FR" sz="2000" b="1" dirty="0">
                <a:solidFill>
                  <a:srgbClr val="FF9999"/>
                </a:solidFill>
                <a:latin typeface="Comic Sans MS" panose="030F0702030302020204" pitchFamily="66" charset="0"/>
              </a:endParaRPr>
            </a:p>
            <a:p>
              <a:pPr algn="ctr" eaLnBrk="1" hangingPunct="1"/>
              <a:r>
                <a:rPr lang="fr-FR" altLang="fr-FR" b="1" dirty="0">
                  <a:solidFill>
                    <a:schemeClr val="folHlink"/>
                  </a:solidFill>
                  <a:latin typeface="Comic Sans MS" panose="030F0702030302020204" pitchFamily="66" charset="0"/>
                </a:rPr>
                <a:t>AEROLOGIE</a:t>
              </a:r>
            </a:p>
            <a:p>
              <a:pPr marL="457200" lvl="1" indent="0"/>
              <a:r>
                <a:rPr lang="fr-FR" altLang="fr-FR" b="1" dirty="0">
                  <a:latin typeface="Comic Sans MS" panose="030F0702030302020204" pitchFamily="66" charset="0"/>
                </a:rPr>
                <a:t> </a:t>
              </a:r>
            </a:p>
            <a:p>
              <a:pPr>
                <a:buFontTx/>
                <a:buChar char="•"/>
              </a:pPr>
              <a:r>
                <a:rPr lang="fr-FR" altLang="fr-FR" b="1" dirty="0">
                  <a:latin typeface="Comic Sans MS" panose="030F0702030302020204" pitchFamily="66" charset="0"/>
                </a:rPr>
                <a:t>Déplacement des nuages</a:t>
              </a:r>
            </a:p>
            <a:p>
              <a:endParaRPr lang="fr-FR" altLang="fr-FR" b="1" dirty="0">
                <a:latin typeface="Comic Sans MS" panose="030F0702030302020204" pitchFamily="66" charset="0"/>
              </a:endParaRPr>
            </a:p>
            <a:p>
              <a:pPr eaLnBrk="1" hangingPunct="1">
                <a:buFontTx/>
                <a:buChar char="•"/>
              </a:pPr>
              <a:r>
                <a:rPr lang="fr-FR" altLang="fr-FR" b="1" dirty="0">
                  <a:latin typeface="Comic Sans MS" panose="030F0702030302020204" pitchFamily="66" charset="0"/>
                </a:rPr>
                <a:t>Turbulences (dynamique et/ou thermique)</a:t>
              </a:r>
            </a:p>
            <a:p>
              <a:pPr eaLnBrk="1" hangingPunct="1"/>
              <a:endParaRPr lang="fr-FR" altLang="fr-FR" b="1" dirty="0">
                <a:latin typeface="Comic Sans MS" panose="030F0702030302020204" pitchFamily="66" charset="0"/>
              </a:endParaRPr>
            </a:p>
            <a:p>
              <a:pPr>
                <a:buFontTx/>
                <a:buChar char="•"/>
              </a:pPr>
              <a:r>
                <a:rPr lang="fr-FR" altLang="fr-FR" b="1" dirty="0">
                  <a:latin typeface="Comic Sans MS" panose="030F0702030302020204" pitchFamily="66" charset="0"/>
                </a:rPr>
                <a:t>Influence de l’aérologie sur les perfos ATR et D/L</a:t>
              </a:r>
            </a:p>
            <a:p>
              <a:endParaRPr lang="fr-FR" altLang="fr-FR" b="1" dirty="0">
                <a:latin typeface="Comic Sans MS" panose="030F0702030302020204" pitchFamily="66" charset="0"/>
              </a:endParaRPr>
            </a:p>
            <a:p>
              <a:pPr>
                <a:buFontTx/>
                <a:buChar char="•"/>
              </a:pPr>
              <a:r>
                <a:rPr lang="fr-FR" altLang="fr-FR" b="1" dirty="0">
                  <a:latin typeface="Comic Sans MS" panose="030F0702030302020204" pitchFamily="66" charset="0"/>
                </a:rPr>
                <a:t>Variation Vi à ALT et Pu=constantes (ascendances, descendances)</a:t>
              </a:r>
              <a:endParaRPr lang="fr-FR" altLang="fr-FR" b="1" dirty="0">
                <a:solidFill>
                  <a:schemeClr val="folHlink"/>
                </a:solidFill>
                <a:latin typeface="Comic Sans MS" panose="030F0702030302020204" pitchFamily="66" charset="0"/>
              </a:endParaRPr>
            </a:p>
            <a:p>
              <a:pPr eaLnBrk="1" hangingPunct="1">
                <a:buFontTx/>
                <a:buChar char="•"/>
              </a:pPr>
              <a:endParaRPr lang="fr-FR" altLang="fr-FR" b="1" dirty="0">
                <a:latin typeface="Comic Sans MS" panose="030F0702030302020204" pitchFamily="66" charset="0"/>
              </a:endParaRPr>
            </a:p>
            <a:p>
              <a:pPr eaLnBrk="1" hangingPunct="1"/>
              <a:endParaRPr lang="fr-FR" altLang="fr-FR" b="1" dirty="0">
                <a:latin typeface="Comic Sans MS" panose="030F0702030302020204" pitchFamily="66" charset="0"/>
              </a:endParaRPr>
            </a:p>
            <a:p>
              <a:pPr eaLnBrk="1" hangingPunct="1"/>
              <a:endParaRPr lang="fr-FR" altLang="fr-FR" b="1" dirty="0">
                <a:latin typeface="Comic Sans MS" panose="030F0702030302020204" pitchFamily="66" charset="0"/>
              </a:endParaRPr>
            </a:p>
          </p:txBody>
        </p:sp>
        <p:pic>
          <p:nvPicPr>
            <p:cNvPr id="2" name="Image 1">
              <a:extLst>
                <a:ext uri="{FF2B5EF4-FFF2-40B4-BE49-F238E27FC236}">
                  <a16:creationId xmlns:a16="http://schemas.microsoft.com/office/drawing/2014/main" id="{8AB0E05D-3C37-4D20-A092-EE31E45724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66310" y="2968004"/>
              <a:ext cx="1786945" cy="1739957"/>
            </a:xfrm>
            <a:prstGeom prst="rect">
              <a:avLst/>
            </a:prstGeom>
          </p:spPr>
        </p:pic>
      </p:grpSp>
      <p:sp>
        <p:nvSpPr>
          <p:cNvPr id="7" name="Text Box 5">
            <a:extLst>
              <a:ext uri="{FF2B5EF4-FFF2-40B4-BE49-F238E27FC236}">
                <a16:creationId xmlns:a16="http://schemas.microsoft.com/office/drawing/2014/main" id="{EBE2E66A-A3B8-412C-AA55-AE722B4888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29" y="1458951"/>
            <a:ext cx="11860306" cy="707886"/>
          </a:xfrm>
          <a:prstGeom prst="rect">
            <a:avLst/>
          </a:prstGeom>
          <a:solidFill>
            <a:srgbClr val="FAFAA4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fr-FR" altLang="fr-FR" sz="2000" b="1">
                <a:latin typeface="Comic Sans MS" panose="030F0702030302020204" pitchFamily="66" charset="0"/>
              </a:rPr>
              <a:t>RECONNAISSANCE EN DESCENTE CONTINUE DEPUIS ZTERRAIN +1000ft ENVIRON VERS LE PASSAGE BAS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809485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A4AA5AAB-BBBC-4E74-A040-C5478FB74A53}"/>
              </a:ext>
            </a:extLst>
          </p:cNvPr>
          <p:cNvGrpSpPr/>
          <p:nvPr/>
        </p:nvGrpSpPr>
        <p:grpSpPr>
          <a:xfrm>
            <a:off x="779319" y="2582654"/>
            <a:ext cx="10287000" cy="3724096"/>
            <a:chOff x="779319" y="2582654"/>
            <a:chExt cx="10287000" cy="3724096"/>
          </a:xfrm>
        </p:grpSpPr>
        <p:sp>
          <p:nvSpPr>
            <p:cNvPr id="6" name="Text Box 4">
              <a:extLst>
                <a:ext uri="{FF2B5EF4-FFF2-40B4-BE49-F238E27FC236}">
                  <a16:creationId xmlns:a16="http://schemas.microsoft.com/office/drawing/2014/main" id="{0D9ABB91-8BBE-46F5-ACBD-0919EB89B7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9319" y="2582654"/>
              <a:ext cx="10287000" cy="372409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fr-FR" altLang="fr-FR" sz="20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« Objectif: déterminer si l’ATR et D/L sont possibles? »</a:t>
              </a:r>
            </a:p>
            <a:p>
              <a:pPr algn="ctr" eaLnBrk="1" hangingPunct="1"/>
              <a:endParaRPr lang="fr-FR" altLang="fr-FR" b="1" dirty="0">
                <a:latin typeface="Comic Sans MS" panose="030F0702030302020204" pitchFamily="66" charset="0"/>
              </a:endParaRPr>
            </a:p>
            <a:p>
              <a:pPr algn="ctr" eaLnBrk="1" hangingPunct="1"/>
              <a:r>
                <a:rPr lang="fr-FR" altLang="fr-FR" b="1" dirty="0">
                  <a:solidFill>
                    <a:schemeClr val="folHlink"/>
                  </a:solidFill>
                  <a:latin typeface="Comic Sans MS" panose="030F0702030302020204" pitchFamily="66" charset="0"/>
                </a:rPr>
                <a:t>PISTE: CONFIRMATION DE CE QUI A ÉTÉ VU EN PREPARATION DU VOL</a:t>
              </a:r>
            </a:p>
            <a:p>
              <a:pPr algn="ctr" eaLnBrk="1" hangingPunct="1"/>
              <a:endParaRPr lang="fr-FR" altLang="fr-FR" b="1" dirty="0">
                <a:solidFill>
                  <a:schemeClr val="folHlink"/>
                </a:solidFill>
                <a:latin typeface="Comic Sans MS" panose="030F0702030302020204" pitchFamily="66" charset="0"/>
              </a:endParaRPr>
            </a:p>
            <a:p>
              <a:pPr eaLnBrk="1" hangingPunct="1">
                <a:buFontTx/>
                <a:buChar char="•"/>
              </a:pPr>
              <a:r>
                <a:rPr lang="fr-FR" altLang="fr-FR" b="1" dirty="0">
                  <a:latin typeface="Comic Sans MS" panose="030F0702030302020204" pitchFamily="66" charset="0"/>
                </a:rPr>
                <a:t>Caractéristiques: longueur, pente et dévers</a:t>
              </a:r>
            </a:p>
            <a:p>
              <a:pPr eaLnBrk="1" hangingPunct="1"/>
              <a:endParaRPr lang="fr-FR" altLang="fr-FR" b="1" dirty="0">
                <a:latin typeface="Comic Sans MS" panose="030F0702030302020204" pitchFamily="66" charset="0"/>
              </a:endParaRPr>
            </a:p>
            <a:p>
              <a:pPr eaLnBrk="1" hangingPunct="1">
                <a:buFontTx/>
                <a:buChar char="•"/>
              </a:pPr>
              <a:r>
                <a:rPr lang="fr-FR" altLang="fr-FR" b="1" dirty="0">
                  <a:latin typeface="Comic Sans MS" panose="030F0702030302020204" pitchFamily="66" charset="0"/>
                </a:rPr>
                <a:t>Etat de surface</a:t>
              </a:r>
            </a:p>
            <a:p>
              <a:pPr eaLnBrk="1" hangingPunct="1"/>
              <a:endParaRPr lang="fr-FR" altLang="fr-FR" b="1" dirty="0">
                <a:latin typeface="Comic Sans MS" panose="030F0702030302020204" pitchFamily="66" charset="0"/>
              </a:endParaRPr>
            </a:p>
            <a:p>
              <a:pPr eaLnBrk="1" hangingPunct="1">
                <a:buFontTx/>
                <a:buChar char="•"/>
              </a:pPr>
              <a:r>
                <a:rPr lang="fr-FR" altLang="fr-FR" b="1" dirty="0">
                  <a:latin typeface="Comic Sans MS" panose="030F0702030302020204" pitchFamily="66" charset="0"/>
                </a:rPr>
                <a:t>Prolongement dégagé?</a:t>
              </a:r>
            </a:p>
            <a:p>
              <a:pPr eaLnBrk="1" hangingPunct="1"/>
              <a:endParaRPr lang="fr-FR" altLang="fr-FR" b="1" dirty="0">
                <a:latin typeface="Comic Sans MS" panose="030F0702030302020204" pitchFamily="66" charset="0"/>
              </a:endParaRPr>
            </a:p>
            <a:p>
              <a:pPr eaLnBrk="1" hangingPunct="1">
                <a:buFontTx/>
                <a:buChar char="•"/>
              </a:pPr>
              <a:r>
                <a:rPr lang="fr-FR" altLang="fr-FR" b="1" dirty="0">
                  <a:latin typeface="Comic Sans MS" panose="030F0702030302020204" pitchFamily="66" charset="0"/>
                </a:rPr>
                <a:t>Parking: position et place</a:t>
              </a:r>
            </a:p>
            <a:p>
              <a:pPr algn="ctr" eaLnBrk="1" hangingPunct="1"/>
              <a:endParaRPr lang="fr-FR" altLang="fr-FR" b="1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  <a:p>
              <a:pPr algn="ctr" eaLnBrk="1" hangingPunct="1"/>
              <a:r>
                <a:rPr lang="fr-FR" altLang="fr-FR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"Prise de décision: ATR et D/L possibles?"</a:t>
              </a:r>
            </a:p>
          </p:txBody>
        </p:sp>
        <p:pic>
          <p:nvPicPr>
            <p:cNvPr id="2" name="Image 1">
              <a:extLst>
                <a:ext uri="{FF2B5EF4-FFF2-40B4-BE49-F238E27FC236}">
                  <a16:creationId xmlns:a16="http://schemas.microsoft.com/office/drawing/2014/main" id="{96C56507-A4E0-4583-831D-7AD4DAB806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05157" y="3884121"/>
              <a:ext cx="1828799" cy="1544357"/>
            </a:xfrm>
            <a:prstGeom prst="rect">
              <a:avLst/>
            </a:prstGeom>
          </p:spPr>
        </p:pic>
      </p:grpSp>
      <p:sp>
        <p:nvSpPr>
          <p:cNvPr id="7" name="Text Box 5">
            <a:extLst>
              <a:ext uri="{FF2B5EF4-FFF2-40B4-BE49-F238E27FC236}">
                <a16:creationId xmlns:a16="http://schemas.microsoft.com/office/drawing/2014/main" id="{5E69A3E8-9BA3-44A2-87A2-54EBC885E2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29" y="1458951"/>
            <a:ext cx="11860306" cy="707886"/>
          </a:xfrm>
          <a:prstGeom prst="rect">
            <a:avLst/>
          </a:prstGeom>
          <a:solidFill>
            <a:srgbClr val="FAFAA4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fr-FR" altLang="fr-FR" sz="2000" b="1">
                <a:latin typeface="Comic Sans MS" panose="030F0702030302020204" pitchFamily="66" charset="0"/>
              </a:rPr>
              <a:t>RECONNAISSANCE EN DESCENTE CONTINUE DEPUIS ZTERRAIN +1000ft ENVIRON VERS LE PASSAGE BAS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110941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E361027F-0F67-434D-BC3E-CD328BC7A3EC}"/>
              </a:ext>
            </a:extLst>
          </p:cNvPr>
          <p:cNvGrpSpPr/>
          <p:nvPr/>
        </p:nvGrpSpPr>
        <p:grpSpPr>
          <a:xfrm>
            <a:off x="828420" y="2531468"/>
            <a:ext cx="10775373" cy="3785652"/>
            <a:chOff x="828420" y="2531468"/>
            <a:chExt cx="10775373" cy="3785652"/>
          </a:xfrm>
        </p:grpSpPr>
        <p:sp>
          <p:nvSpPr>
            <p:cNvPr id="8" name="Text Box 14">
              <a:extLst>
                <a:ext uri="{FF2B5EF4-FFF2-40B4-BE49-F238E27FC236}">
                  <a16:creationId xmlns:a16="http://schemas.microsoft.com/office/drawing/2014/main" id="{BFFE9068-CB92-4C8C-A7D0-F28F73C351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8420" y="2531468"/>
              <a:ext cx="10775373" cy="378565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fr-FR" altLang="fr-FR" sz="2000" b="1" dirty="0">
                  <a:solidFill>
                    <a:srgbClr val="008000"/>
                  </a:solidFill>
                  <a:latin typeface="Comic Sans MS" panose="030F0702030302020204" pitchFamily="66" charset="0"/>
                </a:rPr>
                <a:t>ATTERRISSAGE POSSIBLE=OUI DECOLLAGE POSSIBLE=OUI</a:t>
              </a:r>
              <a:endParaRPr lang="fr-FR" altLang="fr-FR" sz="2000" b="1" dirty="0">
                <a:latin typeface="Comic Sans MS" panose="030F0702030302020204" pitchFamily="66" charset="0"/>
              </a:endParaRPr>
            </a:p>
            <a:p>
              <a:pPr lvl="1" algn="ctr" eaLnBrk="1" hangingPunct="1"/>
              <a:endParaRPr lang="fr-FR" altLang="fr-FR" sz="2000" b="1" dirty="0">
                <a:solidFill>
                  <a:srgbClr val="FF9999"/>
                </a:solidFill>
                <a:latin typeface="Comic Sans MS" panose="030F0702030302020204" pitchFamily="66" charset="0"/>
              </a:endParaRPr>
            </a:p>
            <a:p>
              <a:pPr>
                <a:buFontTx/>
                <a:buChar char="•"/>
              </a:pPr>
              <a:r>
                <a:rPr lang="fr-FR" altLang="fr-FR" sz="2000" b="1" dirty="0">
                  <a:latin typeface="Comic Sans MS" panose="030F0702030302020204" pitchFamily="66" charset="0"/>
                </a:rPr>
                <a:t>Point de stationnement (S)</a:t>
              </a:r>
            </a:p>
            <a:p>
              <a:endParaRPr lang="fr-FR" altLang="fr-FR" sz="2000" b="1" dirty="0">
                <a:latin typeface="Comic Sans MS" panose="030F0702030302020204" pitchFamily="66" charset="0"/>
              </a:endParaRPr>
            </a:p>
            <a:p>
              <a:pPr>
                <a:buFontTx/>
                <a:buChar char="•"/>
              </a:pPr>
              <a:r>
                <a:rPr lang="fr-FR" altLang="fr-FR" sz="2000" b="1" dirty="0">
                  <a:latin typeface="Comic Sans MS" panose="030F0702030302020204" pitchFamily="66" charset="0"/>
                </a:rPr>
                <a:t>Point de touché (C)</a:t>
              </a:r>
            </a:p>
            <a:p>
              <a:endParaRPr lang="fr-FR" altLang="fr-FR" sz="2000" b="1" dirty="0">
                <a:latin typeface="Comic Sans MS" panose="030F0702030302020204" pitchFamily="66" charset="0"/>
              </a:endParaRPr>
            </a:p>
            <a:p>
              <a:pPr>
                <a:buFontTx/>
                <a:buChar char="•"/>
              </a:pPr>
              <a:r>
                <a:rPr lang="fr-FR" altLang="fr-FR" sz="2000" b="1" dirty="0">
                  <a:latin typeface="Comic Sans MS" panose="030F0702030302020204" pitchFamily="66" charset="0"/>
                </a:rPr>
                <a:t>Vitesse d'APP et configuration</a:t>
              </a:r>
            </a:p>
            <a:p>
              <a:endParaRPr lang="fr-FR" altLang="fr-FR" sz="2000" b="1" dirty="0">
                <a:latin typeface="Comic Sans MS" panose="030F0702030302020204" pitchFamily="66" charset="0"/>
              </a:endParaRPr>
            </a:p>
            <a:p>
              <a:pPr>
                <a:buFontTx/>
                <a:buChar char="•"/>
              </a:pPr>
              <a:r>
                <a:rPr lang="fr-FR" altLang="fr-FR" sz="2000" b="1" dirty="0">
                  <a:latin typeface="Comic Sans MS" panose="030F0702030302020204" pitchFamily="66" charset="0"/>
                </a:rPr>
                <a:t>Point d'aboutissement (A)</a:t>
              </a:r>
            </a:p>
            <a:p>
              <a:endParaRPr lang="fr-FR" altLang="fr-FR" sz="2000" b="1" dirty="0">
                <a:latin typeface="Comic Sans MS" panose="030F0702030302020204" pitchFamily="66" charset="0"/>
              </a:endParaRPr>
            </a:p>
            <a:p>
              <a:pPr>
                <a:buFontTx/>
                <a:buChar char="•"/>
              </a:pPr>
              <a:r>
                <a:rPr lang="fr-FR" altLang="fr-FR" sz="2000" b="1" dirty="0">
                  <a:latin typeface="Comic Sans MS" panose="030F0702030302020204" pitchFamily="66" charset="0"/>
                </a:rPr>
                <a:t>Détermination de repères matérialisant l'axe de l’ approche</a:t>
              </a:r>
            </a:p>
            <a:p>
              <a:pPr algn="ctr" eaLnBrk="1" hangingPunct="1"/>
              <a:r>
                <a:rPr lang="fr-FR" altLang="fr-FR" sz="2000" b="1" dirty="0">
                  <a:latin typeface="Comic Sans MS" panose="030F0702030302020204" pitchFamily="66" charset="0"/>
                </a:rPr>
                <a:t> </a:t>
              </a:r>
            </a:p>
          </p:txBody>
        </p:sp>
        <p:pic>
          <p:nvPicPr>
            <p:cNvPr id="2" name="Image 1">
              <a:extLst>
                <a:ext uri="{FF2B5EF4-FFF2-40B4-BE49-F238E27FC236}">
                  <a16:creationId xmlns:a16="http://schemas.microsoft.com/office/drawing/2014/main" id="{B2647374-6A95-403F-A451-206E886AF7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87514" y="3091668"/>
              <a:ext cx="2367395" cy="3156527"/>
            </a:xfrm>
            <a:prstGeom prst="rect">
              <a:avLst/>
            </a:prstGeom>
          </p:spPr>
        </p:pic>
        <p:cxnSp>
          <p:nvCxnSpPr>
            <p:cNvPr id="6" name="Connecteur droit avec flèche 5">
              <a:extLst>
                <a:ext uri="{FF2B5EF4-FFF2-40B4-BE49-F238E27FC236}">
                  <a16:creationId xmlns:a16="http://schemas.microsoft.com/office/drawing/2014/main" id="{B9E34C81-2699-4B40-AF98-EB7392BCF116}"/>
                </a:ext>
              </a:extLst>
            </p:cNvPr>
            <p:cNvCxnSpPr>
              <a:cxnSpLocks/>
            </p:cNvCxnSpPr>
            <p:nvPr/>
          </p:nvCxnSpPr>
          <p:spPr>
            <a:xfrm>
              <a:off x="4526973" y="3475249"/>
              <a:ext cx="5603145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avec flèche 8">
              <a:extLst>
                <a:ext uri="{FF2B5EF4-FFF2-40B4-BE49-F238E27FC236}">
                  <a16:creationId xmlns:a16="http://schemas.microsoft.com/office/drawing/2014/main" id="{1EEBAABC-A0A7-40E8-A9ED-423FB94C9BC4}"/>
                </a:ext>
              </a:extLst>
            </p:cNvPr>
            <p:cNvCxnSpPr>
              <a:cxnSpLocks/>
            </p:cNvCxnSpPr>
            <p:nvPr/>
          </p:nvCxnSpPr>
          <p:spPr>
            <a:xfrm>
              <a:off x="3622964" y="4074458"/>
              <a:ext cx="6121671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avec flèche 10">
              <a:extLst>
                <a:ext uri="{FF2B5EF4-FFF2-40B4-BE49-F238E27FC236}">
                  <a16:creationId xmlns:a16="http://schemas.microsoft.com/office/drawing/2014/main" id="{B262157A-2B52-4AB4-BAC8-974EB9D684C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91891" y="4894729"/>
              <a:ext cx="5307921" cy="367757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 Box 5">
            <a:extLst>
              <a:ext uri="{FF2B5EF4-FFF2-40B4-BE49-F238E27FC236}">
                <a16:creationId xmlns:a16="http://schemas.microsoft.com/office/drawing/2014/main" id="{A99DA17D-E25E-4000-86DC-D8B7648733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29" y="1458951"/>
            <a:ext cx="11860306" cy="707886"/>
          </a:xfrm>
          <a:prstGeom prst="rect">
            <a:avLst/>
          </a:prstGeom>
          <a:solidFill>
            <a:srgbClr val="FAFAA4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fr-FR" altLang="fr-FR" sz="2000" b="1">
                <a:latin typeface="Comic Sans MS" panose="030F0702030302020204" pitchFamily="66" charset="0"/>
              </a:rPr>
              <a:t>RECONNAISSANCE EN DESCENTE CONTINUE DEPUIS ZTERRAIN +1000ft ENVIRON VERS LE PASSAGE BAS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275326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E3C6F9-F915-4132-84B6-9780203EB97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01A05D-CAB0-47AB-AA99-118C35E4A44E}" type="slidenum">
              <a:rPr lang="fr-FR" smtClean="0"/>
              <a:t>18</a:t>
            </a:fld>
            <a:endParaRPr lang="fr-FR"/>
          </a:p>
        </p:txBody>
      </p:sp>
      <p:sp>
        <p:nvSpPr>
          <p:cNvPr id="8" name="Text Box 14">
            <a:extLst>
              <a:ext uri="{FF2B5EF4-FFF2-40B4-BE49-F238E27FC236}">
                <a16:creationId xmlns:a16="http://schemas.microsoft.com/office/drawing/2014/main" id="{BFFE9068-CB92-4C8C-A7D0-F28F73C351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726" y="2263139"/>
            <a:ext cx="11596255" cy="440120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2000" b="1" dirty="0">
                <a:solidFill>
                  <a:srgbClr val="008000"/>
                </a:solidFill>
                <a:latin typeface="Comic Sans MS" panose="030F0702030302020204" pitchFamily="66" charset="0"/>
              </a:rPr>
              <a:t>ATTERRISSAGE POSSIBLE=OUI DECOLLAGE POSSIBLE=OUI</a:t>
            </a:r>
            <a:endParaRPr lang="fr-FR" altLang="fr-FR" sz="2000" b="1" dirty="0">
              <a:latin typeface="Comic Sans MS" panose="030F0702030302020204" pitchFamily="66" charset="0"/>
            </a:endParaRPr>
          </a:p>
          <a:p>
            <a:pPr lvl="1" algn="ctr" eaLnBrk="1" hangingPunct="1"/>
            <a:endParaRPr lang="fr-FR" altLang="fr-FR" sz="2000" b="1" dirty="0">
              <a:solidFill>
                <a:srgbClr val="FF9999"/>
              </a:solidFill>
              <a:latin typeface="Comic Sans MS" panose="030F0702030302020204" pitchFamily="66" charset="0"/>
            </a:endParaRPr>
          </a:p>
          <a:p>
            <a:pPr eaLnBrk="1" hangingPunct="1">
              <a:buFontTx/>
              <a:buChar char="•"/>
            </a:pPr>
            <a:r>
              <a:rPr lang="fr-FR" altLang="fr-FR" sz="2000" b="1" dirty="0">
                <a:latin typeface="Comic Sans MS" panose="030F0702030302020204" pitchFamily="66" charset="0"/>
              </a:rPr>
              <a:t>Un palier est-il possible avant la descente finale-Nota:300ft de dénivelée à 5% (3°) de pente font 1 NM au sol (1°=100ft par nautique)</a:t>
            </a:r>
          </a:p>
          <a:p>
            <a:pPr eaLnBrk="1" hangingPunct="1"/>
            <a:endParaRPr lang="fr-FR" altLang="fr-FR" sz="2000" b="1" dirty="0">
              <a:latin typeface="Comic Sans MS" panose="030F0702030302020204" pitchFamily="66" charset="0"/>
            </a:endParaRPr>
          </a:p>
          <a:p>
            <a:pPr eaLnBrk="1" hangingPunct="1">
              <a:buFontTx/>
              <a:buChar char="•"/>
            </a:pPr>
            <a:r>
              <a:rPr lang="fr-FR" altLang="fr-FR" sz="2000" b="1" dirty="0">
                <a:latin typeface="Comic Sans MS" panose="030F0702030302020204" pitchFamily="66" charset="0"/>
              </a:rPr>
              <a:t>Trajectoire et sens du circuit de piste</a:t>
            </a:r>
          </a:p>
          <a:p>
            <a:pPr eaLnBrk="1" hangingPunct="1"/>
            <a:endParaRPr lang="fr-FR" altLang="fr-FR" sz="2000" b="1" dirty="0">
              <a:latin typeface="Comic Sans MS" panose="030F0702030302020204" pitchFamily="66" charset="0"/>
            </a:endParaRPr>
          </a:p>
          <a:p>
            <a:pPr eaLnBrk="1" hangingPunct="1">
              <a:buFontTx/>
              <a:buChar char="•"/>
            </a:pPr>
            <a:r>
              <a:rPr lang="fr-FR" altLang="fr-FR" sz="2000" b="1" dirty="0">
                <a:latin typeface="Comic Sans MS" panose="030F0702030302020204" pitchFamily="66" charset="0"/>
              </a:rPr>
              <a:t>Remise des gaz en finale: jusqu’où est-ce possible-Echappatoire en latéral ?</a:t>
            </a:r>
          </a:p>
          <a:p>
            <a:pPr eaLnBrk="1" hangingPunct="1"/>
            <a:endParaRPr lang="fr-FR" altLang="fr-FR" sz="2000" b="1" dirty="0">
              <a:latin typeface="Comic Sans MS" panose="030F0702030302020204" pitchFamily="66" charset="0"/>
            </a:endParaRPr>
          </a:p>
          <a:p>
            <a:pPr eaLnBrk="1" hangingPunct="1">
              <a:buFontTx/>
              <a:buChar char="•"/>
            </a:pPr>
            <a:r>
              <a:rPr lang="fr-FR" altLang="fr-FR" sz="2000" b="1" dirty="0">
                <a:latin typeface="Comic Sans MS" panose="030F0702030302020204" pitchFamily="66" charset="0"/>
              </a:rPr>
              <a:t>Trajectoire en cas de panne moteur au décollage</a:t>
            </a:r>
          </a:p>
          <a:p>
            <a:pPr eaLnBrk="1" hangingPunct="1"/>
            <a:endParaRPr lang="fr-FR" altLang="fr-FR" sz="2000" b="1" dirty="0">
              <a:latin typeface="Comic Sans MS" panose="030F0702030302020204" pitchFamily="66" charset="0"/>
            </a:endParaRPr>
          </a:p>
          <a:p>
            <a:pPr>
              <a:buFontTx/>
              <a:buChar char="•"/>
            </a:pPr>
            <a:r>
              <a:rPr lang="fr-FR" altLang="fr-FR" sz="2000" b="1" dirty="0">
                <a:latin typeface="Comic Sans MS" panose="030F0702030302020204" pitchFamily="66" charset="0"/>
              </a:rPr>
              <a:t>Trajectoire du passage bas</a:t>
            </a:r>
          </a:p>
          <a:p>
            <a:endParaRPr lang="fr-FR" altLang="fr-FR" sz="2000" b="1" dirty="0">
              <a:latin typeface="Comic Sans MS" panose="030F0702030302020204" pitchFamily="66" charset="0"/>
            </a:endParaRPr>
          </a:p>
          <a:p>
            <a:pPr algn="ctr"/>
            <a:r>
              <a:rPr lang="fr-FR" altLang="fr-FR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« Confirmation que l’atterrissage et le décollage sont toujours possibles?"</a:t>
            </a:r>
            <a:endParaRPr lang="fr-FR" altLang="fr-FR" sz="2000" b="1" dirty="0">
              <a:latin typeface="Comic Sans MS" panose="030F0702030302020204" pitchFamily="66" charset="0"/>
            </a:endParaRP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4BEF0A5A-C3B7-4B51-87E7-96CB7AF014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29" y="1458951"/>
            <a:ext cx="11860306" cy="707886"/>
          </a:xfrm>
          <a:prstGeom prst="rect">
            <a:avLst/>
          </a:prstGeom>
          <a:solidFill>
            <a:srgbClr val="FAFAA4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fr-FR" altLang="fr-FR" sz="2000" b="1">
                <a:latin typeface="Comic Sans MS" panose="030F0702030302020204" pitchFamily="66" charset="0"/>
              </a:rPr>
              <a:t>RECONNAISSANCE EN DESCENTE CONTINUE DEPUIS ZTERRAIN +1000ft ENVIRON VERS LE PASSAGE BAS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4110464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E3C6F9-F915-4132-84B6-9780203EB97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01A05D-CAB0-47AB-AA99-118C35E4A44E}" type="slidenum">
              <a:rPr lang="fr-FR" smtClean="0"/>
              <a:t>19</a:t>
            </a:fld>
            <a:endParaRPr lang="fr-FR"/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AF459BE3-ED14-4D4D-ABDE-3F72EC3B0F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455" y="1675079"/>
            <a:ext cx="11014364" cy="400110"/>
          </a:xfrm>
          <a:prstGeom prst="rect">
            <a:avLst/>
          </a:prstGeom>
          <a:solidFill>
            <a:srgbClr val="FAFAA4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2000" b="1" dirty="0">
                <a:latin typeface="Comic Sans MS" panose="030F0702030302020204" pitchFamily="66" charset="0"/>
              </a:rPr>
              <a:t>PASSAGE BAS 100ft à 200ft (au dessus de l’altitude supérieure piste) </a:t>
            </a: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0EB24940-4854-4170-837E-B91890EB83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073" y="2378608"/>
            <a:ext cx="11419610" cy="40934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fr-FR" altLang="fr-FR" sz="2000" b="1" dirty="0">
                <a:solidFill>
                  <a:srgbClr val="008000"/>
                </a:solidFill>
                <a:latin typeface="Comic Sans MS" panose="030F0702030302020204" pitchFamily="66" charset="0"/>
              </a:rPr>
              <a:t>ATTERRISSAGE POSSIBLE=OUI DECOLLAGE POSSIBLE=OUI</a:t>
            </a:r>
            <a:endParaRPr lang="fr-FR" altLang="fr-FR" sz="2000" b="1" dirty="0">
              <a:latin typeface="Comic Sans MS" panose="030F0702030302020204" pitchFamily="66" charset="0"/>
            </a:endParaRPr>
          </a:p>
          <a:p>
            <a:pPr algn="ctr" eaLnBrk="1" hangingPunct="1"/>
            <a:endParaRPr lang="fr-FR" altLang="fr-FR" sz="2000" b="1" dirty="0">
              <a:latin typeface="Comic Sans MS" panose="030F0702030302020204" pitchFamily="66" charset="0"/>
            </a:endParaRPr>
          </a:p>
          <a:p>
            <a:pPr>
              <a:buFontTx/>
              <a:buChar char="•"/>
            </a:pPr>
            <a:r>
              <a:rPr lang="fr-FR" altLang="fr-FR" sz="2000" b="1" dirty="0">
                <a:latin typeface="Comic Sans MS" panose="030F0702030302020204" pitchFamily="66" charset="0"/>
              </a:rPr>
              <a:t>Le passage bas se fait au choix en fonction de la configuration du terrain :</a:t>
            </a:r>
          </a:p>
          <a:p>
            <a:endParaRPr lang="fr-FR" altLang="fr-FR" sz="2000" b="1" dirty="0">
              <a:latin typeface="Comic Sans MS" panose="030F0702030302020204" pitchFamily="66" charset="0"/>
            </a:endParaRPr>
          </a:p>
          <a:p>
            <a:pPr lvl="1">
              <a:buFontTx/>
              <a:buChar char="•"/>
            </a:pPr>
            <a:r>
              <a:rPr lang="fr-FR" altLang="fr-FR" sz="2000" b="1" dirty="0">
                <a:latin typeface="Comic Sans MS" panose="030F0702030302020204" pitchFamily="66" charset="0"/>
              </a:rPr>
              <a:t>Au dessus du point le plus haut de la piste</a:t>
            </a:r>
          </a:p>
          <a:p>
            <a:pPr marL="457200" lvl="1" indent="0"/>
            <a:endParaRPr lang="fr-FR" altLang="fr-FR" sz="2000" b="1" dirty="0">
              <a:latin typeface="Comic Sans MS" panose="030F0702030302020204" pitchFamily="66" charset="0"/>
            </a:endParaRPr>
          </a:p>
          <a:p>
            <a:pPr lvl="1">
              <a:buFontTx/>
              <a:buChar char="•"/>
            </a:pPr>
            <a:r>
              <a:rPr lang="fr-FR" altLang="fr-FR" sz="2000" b="1" dirty="0">
                <a:latin typeface="Comic Sans MS" panose="030F0702030302020204" pitchFamily="66" charset="0"/>
              </a:rPr>
              <a:t>Au dessus du point de toucher</a:t>
            </a:r>
          </a:p>
          <a:p>
            <a:pPr marL="457200" lvl="1" indent="0"/>
            <a:endParaRPr lang="fr-FR" altLang="fr-FR" sz="2000" b="1" dirty="0">
              <a:latin typeface="Comic Sans MS" panose="030F0702030302020204" pitchFamily="66" charset="0"/>
            </a:endParaRPr>
          </a:p>
          <a:p>
            <a:pPr lvl="1">
              <a:buFontTx/>
              <a:buChar char="•"/>
            </a:pPr>
            <a:r>
              <a:rPr lang="fr-FR" altLang="fr-FR" sz="2000" b="1" dirty="0">
                <a:latin typeface="Comic Sans MS" panose="030F0702030302020204" pitchFamily="66" charset="0"/>
              </a:rPr>
              <a:t>Sur l’axe de piste (sens du décollage-</a:t>
            </a:r>
            <a:r>
              <a:rPr lang="fr-FR" altLang="fr-FR" sz="2000" b="1" dirty="0" err="1">
                <a:latin typeface="Comic Sans MS" panose="030F0702030302020204" pitchFamily="66" charset="0"/>
              </a:rPr>
              <a:t>altisurface</a:t>
            </a:r>
            <a:r>
              <a:rPr lang="fr-FR" altLang="fr-FR" sz="2000" b="1" dirty="0">
                <a:latin typeface="Comic Sans MS" panose="030F0702030302020204" pitchFamily="66" charset="0"/>
              </a:rPr>
              <a:t> seulement): ceci dans le cas où il y a un doute sur l’état de surface de la piste</a:t>
            </a:r>
          </a:p>
          <a:p>
            <a:pPr marL="457200" lvl="1" indent="0"/>
            <a:endParaRPr lang="fr-FR" altLang="fr-FR" sz="2000" b="1" dirty="0">
              <a:latin typeface="Comic Sans MS" panose="030F0702030302020204" pitchFamily="66" charset="0"/>
            </a:endParaRPr>
          </a:p>
          <a:p>
            <a:pPr>
              <a:buFontTx/>
              <a:buChar char="•"/>
            </a:pPr>
            <a:r>
              <a:rPr lang="fr-FR" altLang="fr-FR" sz="2000" b="1" dirty="0">
                <a:latin typeface="Comic Sans MS" panose="030F0702030302020204" pitchFamily="66" charset="0"/>
              </a:rPr>
              <a:t>Détermination de l’altitude du tour de piste</a:t>
            </a:r>
          </a:p>
          <a:p>
            <a:pPr eaLnBrk="1" hangingPunct="1"/>
            <a:endParaRPr lang="fr-FR" altLang="fr-FR" sz="2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09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3">
            <a:extLst>
              <a:ext uri="{FF2B5EF4-FFF2-40B4-BE49-F238E27FC236}">
                <a16:creationId xmlns:a16="http://schemas.microsoft.com/office/drawing/2014/main" id="{0A881067-EDBF-404D-8025-8CABC6D36A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943" y="2124270"/>
            <a:ext cx="11876314" cy="415498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lvl="1" indent="0"/>
            <a:endParaRPr lang="fr-FR" altLang="fr-FR" sz="2000" b="1" dirty="0">
              <a:latin typeface="Comic Sans MS" panose="030F0702030302020204" pitchFamily="66" charset="0"/>
            </a:endParaRPr>
          </a:p>
          <a:p>
            <a:pPr marL="457200" lvl="1" indent="0"/>
            <a:endParaRPr lang="fr-FR" altLang="fr-FR" sz="2000" b="1" dirty="0">
              <a:latin typeface="Comic Sans MS" panose="030F0702030302020204" pitchFamily="66" charset="0"/>
            </a:endParaRPr>
          </a:p>
          <a:p>
            <a:pPr marL="457200" lvl="1" indent="0"/>
            <a:endParaRPr lang="fr-FR" altLang="fr-FR" sz="2000" b="1" dirty="0">
              <a:latin typeface="Comic Sans MS" panose="030F0702030302020204" pitchFamily="66" charset="0"/>
            </a:endParaRPr>
          </a:p>
          <a:p>
            <a:pPr marL="457200" lvl="1" indent="0"/>
            <a:endParaRPr lang="fr-FR" altLang="fr-FR" sz="2000" b="1" dirty="0">
              <a:latin typeface="Comic Sans MS" panose="030F0702030302020204" pitchFamily="66" charset="0"/>
            </a:endParaRPr>
          </a:p>
          <a:p>
            <a:pPr marL="457200" lvl="1" indent="0" algn="ctr"/>
            <a:r>
              <a:rPr lang="fr-FR" altLang="fr-FR" sz="3200" b="1" dirty="0">
                <a:latin typeface="Comic Sans MS" panose="030F0702030302020204" pitchFamily="66" charset="0"/>
              </a:rPr>
              <a:t>LA RECONNAISSANCE</a:t>
            </a:r>
          </a:p>
          <a:p>
            <a:pPr marL="457200" lvl="1" indent="0" algn="ctr"/>
            <a:endParaRPr lang="fr-FR" altLang="fr-FR" sz="3200" b="1" dirty="0">
              <a:latin typeface="Comic Sans MS" panose="030F0702030302020204" pitchFamily="66" charset="0"/>
            </a:endParaRPr>
          </a:p>
          <a:p>
            <a:pPr marL="457200" lvl="1" indent="0" algn="ctr"/>
            <a:endParaRPr lang="fr-FR" altLang="fr-FR" sz="2000" b="1" dirty="0">
              <a:latin typeface="Comic Sans MS" panose="030F0702030302020204" pitchFamily="66" charset="0"/>
            </a:endParaRPr>
          </a:p>
          <a:p>
            <a:pPr marL="457200" lvl="1" indent="0" algn="ctr"/>
            <a:endParaRPr lang="fr-FR" altLang="fr-FR" sz="2000" b="1" dirty="0">
              <a:latin typeface="Comic Sans MS" panose="030F0702030302020204" pitchFamily="66" charset="0"/>
            </a:endParaRPr>
          </a:p>
          <a:p>
            <a:pPr marL="457200" lvl="1" indent="0" algn="ctr"/>
            <a:endParaRPr lang="fr-FR" altLang="fr-FR" sz="2000" b="1" dirty="0">
              <a:latin typeface="Comic Sans MS" panose="030F0702030302020204" pitchFamily="66" charset="0"/>
            </a:endParaRPr>
          </a:p>
          <a:p>
            <a:pPr marL="457200" lvl="1" indent="0" algn="ctr"/>
            <a:endParaRPr lang="fr-FR" altLang="fr-FR" sz="2000" b="1" dirty="0">
              <a:latin typeface="Comic Sans MS" panose="030F0702030302020204" pitchFamily="66" charset="0"/>
            </a:endParaRPr>
          </a:p>
          <a:p>
            <a:pPr marL="457200" lvl="1" indent="0"/>
            <a:endParaRPr lang="fr-FR" altLang="fr-FR" sz="2000" b="1" dirty="0">
              <a:latin typeface="Comic Sans MS" panose="030F0702030302020204" pitchFamily="66" charset="0"/>
            </a:endParaRPr>
          </a:p>
          <a:p>
            <a:pPr marL="457200" lvl="1" indent="0"/>
            <a:endParaRPr lang="fr-FR" altLang="fr-FR" sz="2000" b="1" dirty="0">
              <a:latin typeface="Comic Sans MS" panose="030F0702030302020204" pitchFamily="66" charset="0"/>
            </a:endParaRPr>
          </a:p>
        </p:txBody>
      </p:sp>
      <p:sp>
        <p:nvSpPr>
          <p:cNvPr id="5" name="Text Box 15">
            <a:extLst>
              <a:ext uri="{FF2B5EF4-FFF2-40B4-BE49-F238E27FC236}">
                <a16:creationId xmlns:a16="http://schemas.microsoft.com/office/drawing/2014/main" id="{E6B55666-8208-414F-9886-478E235E94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6252" y="4942539"/>
            <a:ext cx="9434945" cy="40011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2000" b="1" dirty="0">
                <a:latin typeface="Comic Sans MS" panose="030F0702030302020204" pitchFamily="66" charset="0"/>
              </a:rPr>
              <a:t>ELLE COMMENCE A LA PREPARATION DU VOL</a:t>
            </a:r>
          </a:p>
        </p:txBody>
      </p:sp>
    </p:spTree>
    <p:extLst>
      <p:ext uri="{BB962C8B-B14F-4D97-AF65-F5344CB8AC3E}">
        <p14:creationId xmlns:p14="http://schemas.microsoft.com/office/powerpoint/2010/main" val="876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E3C6F9-F915-4132-84B6-9780203EB97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01A05D-CAB0-47AB-AA99-118C35E4A44E}" type="slidenum">
              <a:rPr lang="fr-FR" smtClean="0"/>
              <a:t>20</a:t>
            </a:fld>
            <a:endParaRPr lang="fr-FR"/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AF459BE3-ED14-4D4D-ABDE-3F72EC3B0F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282" y="1675079"/>
            <a:ext cx="11014363" cy="400110"/>
          </a:xfrm>
          <a:prstGeom prst="rect">
            <a:avLst/>
          </a:prstGeom>
          <a:solidFill>
            <a:srgbClr val="FAFAA4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2000" b="1" dirty="0">
                <a:latin typeface="Comic Sans MS" panose="030F0702030302020204" pitchFamily="66" charset="0"/>
              </a:rPr>
              <a:t>PASSAGE BAS 100ft à 200ft</a:t>
            </a: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0EB24940-4854-4170-837E-B91890EB83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244" y="2565644"/>
            <a:ext cx="11419611" cy="31700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fr-FR" altLang="fr-FR" sz="2000" b="1" dirty="0">
                <a:solidFill>
                  <a:srgbClr val="008000"/>
                </a:solidFill>
                <a:latin typeface="Comic Sans MS" panose="030F0702030302020204" pitchFamily="66" charset="0"/>
              </a:rPr>
              <a:t>ATTERRISSAGE POSSIBLE=OUI DECOLLAGE POSSIBLE=OUI</a:t>
            </a:r>
            <a:endParaRPr lang="fr-FR" altLang="fr-FR" sz="2000" b="1" dirty="0">
              <a:latin typeface="Comic Sans MS" panose="030F0702030302020204" pitchFamily="66" charset="0"/>
            </a:endParaRPr>
          </a:p>
          <a:p>
            <a:pPr algn="ctr" eaLnBrk="1" hangingPunct="1"/>
            <a:endParaRPr lang="fr-FR" altLang="fr-FR" sz="2000" b="1" dirty="0">
              <a:latin typeface="Comic Sans MS" panose="030F0702030302020204" pitchFamily="66" charset="0"/>
            </a:endParaRPr>
          </a:p>
          <a:p>
            <a:pPr eaLnBrk="1" hangingPunct="1">
              <a:buFontTx/>
              <a:buChar char="•"/>
            </a:pPr>
            <a:r>
              <a:rPr lang="fr-FR" altLang="fr-FR" sz="2000" b="1" dirty="0">
                <a:latin typeface="Comic Sans MS" panose="030F0702030302020204" pitchFamily="66" charset="0"/>
              </a:rPr>
              <a:t>En fonction de l’état de surface de la piste, on peut décider de:</a:t>
            </a:r>
          </a:p>
          <a:p>
            <a:pPr eaLnBrk="1" hangingPunct="1"/>
            <a:endParaRPr lang="fr-FR" altLang="fr-FR" sz="2000" b="1" dirty="0">
              <a:latin typeface="Comic Sans MS" panose="030F0702030302020204" pitchFamily="66" charset="0"/>
            </a:endParaRPr>
          </a:p>
          <a:p>
            <a:pPr lvl="1">
              <a:buFontTx/>
              <a:buChar char="•"/>
            </a:pPr>
            <a:r>
              <a:rPr lang="fr-FR" altLang="fr-FR" sz="2000" b="1" dirty="0">
                <a:latin typeface="Comic Sans MS" panose="030F0702030302020204" pitchFamily="66" charset="0"/>
              </a:rPr>
              <a:t>Ne pas se poser</a:t>
            </a:r>
          </a:p>
          <a:p>
            <a:pPr lvl="1">
              <a:buFontTx/>
              <a:buChar char="•"/>
            </a:pPr>
            <a:r>
              <a:rPr lang="fr-FR" altLang="fr-FR" sz="2000" b="1" dirty="0">
                <a:latin typeface="Comic Sans MS" panose="030F0702030302020204" pitchFamily="66" charset="0"/>
              </a:rPr>
              <a:t>Se poser</a:t>
            </a:r>
          </a:p>
          <a:p>
            <a:pPr lvl="1">
              <a:buFontTx/>
              <a:buChar char="•"/>
            </a:pPr>
            <a:r>
              <a:rPr lang="fr-FR" altLang="fr-FR" sz="2000" b="1" dirty="0">
                <a:latin typeface="Comic Sans MS" panose="030F0702030302020204" pitchFamily="66" charset="0"/>
              </a:rPr>
              <a:t>Eviter les portions détériorées</a:t>
            </a:r>
          </a:p>
          <a:p>
            <a:pPr marL="457200" lvl="1" indent="0"/>
            <a:endParaRPr lang="fr-FR" altLang="fr-FR" sz="2000" b="1" dirty="0">
              <a:latin typeface="Comic Sans MS" panose="030F0702030302020204" pitchFamily="66" charset="0"/>
            </a:endParaRPr>
          </a:p>
          <a:p>
            <a:pPr eaLnBrk="1" hangingPunct="1">
              <a:buFontTx/>
              <a:buChar char="•"/>
            </a:pPr>
            <a:r>
              <a:rPr lang="fr-FR" altLang="fr-FR" sz="2000" b="1" dirty="0">
                <a:latin typeface="Comic Sans MS" panose="030F0702030302020204" pitchFamily="66" charset="0"/>
              </a:rPr>
              <a:t>Prise en compte de la turbulence pour corriger la VAPP</a:t>
            </a:r>
          </a:p>
          <a:p>
            <a:pPr eaLnBrk="1" hangingPunct="1"/>
            <a:endParaRPr lang="fr-FR" altLang="fr-FR" sz="2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45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E3C6F9-F915-4132-84B6-9780203EB97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01A05D-CAB0-47AB-AA99-118C35E4A44E}" type="slidenum">
              <a:rPr lang="fr-FR" smtClean="0"/>
              <a:t>21</a:t>
            </a:fld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776082D-B578-438C-8134-079B9BF5B4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3333" y="-141515"/>
            <a:ext cx="9508981" cy="7119257"/>
          </a:xfrm>
          <a:prstGeom prst="rect">
            <a:avLst/>
          </a:prstGeom>
        </p:spPr>
      </p:pic>
      <p:sp>
        <p:nvSpPr>
          <p:cNvPr id="40" name="Text Box 4">
            <a:extLst>
              <a:ext uri="{FF2B5EF4-FFF2-40B4-BE49-F238E27FC236}">
                <a16:creationId xmlns:a16="http://schemas.microsoft.com/office/drawing/2014/main" id="{73D8C34A-E6DD-4C36-BD2D-64772D8DAA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2840" y="130093"/>
            <a:ext cx="1322444" cy="764312"/>
          </a:xfrm>
          <a:prstGeom prst="rect">
            <a:avLst/>
          </a:prstGeom>
          <a:solidFill>
            <a:schemeClr val="tx1">
              <a:lumMod val="50000"/>
              <a:lumOff val="50000"/>
              <a:alpha val="65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FontTx/>
              <a:buChar char="•"/>
              <a:defRPr/>
            </a:pPr>
            <a:r>
              <a:rPr lang="fr-FR" altLang="fr-FR" sz="1400" b="1" dirty="0" err="1">
                <a:solidFill>
                  <a:srgbClr val="8CFF01"/>
                </a:solidFill>
                <a:latin typeface="Comic Sans MS" panose="030F0702030302020204" pitchFamily="66" charset="0"/>
              </a:rPr>
              <a:t>Determiner</a:t>
            </a:r>
            <a:endParaRPr lang="fr-FR" altLang="fr-FR" sz="1400" b="1" dirty="0">
              <a:solidFill>
                <a:srgbClr val="8CFF01"/>
              </a:solidFill>
              <a:latin typeface="Comic Sans MS" panose="030F0702030302020204" pitchFamily="66" charset="0"/>
            </a:endParaRPr>
          </a:p>
          <a:p>
            <a:pPr marL="171450" indent="-171450" eaLnBrk="1" hangingPunct="1">
              <a:spcAft>
                <a:spcPts val="200"/>
              </a:spcAft>
              <a:buFontTx/>
              <a:buChar char="•"/>
              <a:defRPr/>
            </a:pPr>
            <a:r>
              <a:rPr lang="fr-FR" altLang="fr-FR" sz="1400" b="1" dirty="0">
                <a:solidFill>
                  <a:srgbClr val="FFC000"/>
                </a:solidFill>
                <a:latin typeface="Comic Sans MS" panose="030F0702030302020204" pitchFamily="66" charset="0"/>
              </a:rPr>
              <a:t>Confirmer</a:t>
            </a:r>
          </a:p>
          <a:p>
            <a:pPr marL="171450" indent="-171450" eaLnBrk="1" hangingPunct="1">
              <a:spcAft>
                <a:spcPts val="200"/>
              </a:spcAft>
              <a:buFontTx/>
              <a:buChar char="•"/>
              <a:defRPr/>
            </a:pPr>
            <a:r>
              <a:rPr lang="fr-FR" altLang="fr-FR" sz="1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Déjà vu</a:t>
            </a:r>
            <a:endParaRPr lang="fr-FR" altLang="fr-FR" sz="1400" b="1" dirty="0">
              <a:solidFill>
                <a:srgbClr val="8CFF01"/>
              </a:solidFill>
              <a:latin typeface="Comic Sans MS" panose="030F0702030302020204" pitchFamily="66" charset="0"/>
            </a:endParaRPr>
          </a:p>
        </p:txBody>
      </p:sp>
      <p:sp>
        <p:nvSpPr>
          <p:cNvPr id="41" name="Text Box 4">
            <a:extLst>
              <a:ext uri="{FF2B5EF4-FFF2-40B4-BE49-F238E27FC236}">
                <a16:creationId xmlns:a16="http://schemas.microsoft.com/office/drawing/2014/main" id="{F93EEDEB-34E9-4838-B815-5EF0575213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888" y="2467886"/>
            <a:ext cx="3727673" cy="1834600"/>
          </a:xfrm>
          <a:prstGeom prst="rect">
            <a:avLst/>
          </a:prstGeom>
          <a:solidFill>
            <a:schemeClr val="tx1">
              <a:lumMod val="50000"/>
              <a:lumOff val="50000"/>
              <a:alpha val="65000"/>
            </a:schemeClr>
          </a:solidFill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altLang="fr-FR" sz="1400" b="1" dirty="0">
                <a:solidFill>
                  <a:srgbClr val="E331D6"/>
                </a:solidFill>
                <a:latin typeface="Comic Sans MS" panose="030F0702030302020204" pitchFamily="66" charset="0"/>
              </a:rPr>
              <a:t>ENVIRONNEMENT </a:t>
            </a:r>
          </a:p>
          <a:p>
            <a:pPr>
              <a:buFontTx/>
              <a:buChar char="•"/>
              <a:defRPr/>
            </a:pPr>
            <a:r>
              <a:rPr lang="fr-FR" altLang="fr-FR" sz="1400" b="1" dirty="0">
                <a:solidFill>
                  <a:srgbClr val="8CFF01"/>
                </a:solidFill>
                <a:latin typeface="Comic Sans MS" panose="030F0702030302020204" pitchFamily="66" charset="0"/>
              </a:rPr>
              <a:t>Avions dans le circuit et au sol</a:t>
            </a:r>
          </a:p>
          <a:p>
            <a:pPr>
              <a:buFontTx/>
              <a:buChar char="•"/>
              <a:defRPr/>
            </a:pPr>
            <a:r>
              <a:rPr lang="fr-FR" altLang="fr-FR" sz="1400" b="1" dirty="0">
                <a:solidFill>
                  <a:srgbClr val="FFC000"/>
                </a:solidFill>
                <a:latin typeface="Comic Sans MS" panose="030F0702030302020204" pitchFamily="66" charset="0"/>
              </a:rPr>
              <a:t>Nuisances</a:t>
            </a:r>
          </a:p>
          <a:p>
            <a:pPr>
              <a:buFontTx/>
              <a:buChar char="•"/>
              <a:defRPr/>
            </a:pPr>
            <a:r>
              <a:rPr lang="fr-FR" altLang="fr-FR" sz="1400" b="1" dirty="0">
                <a:solidFill>
                  <a:srgbClr val="FFC000"/>
                </a:solidFill>
                <a:latin typeface="Comic Sans MS" panose="030F0702030302020204" pitchFamily="66" charset="0"/>
              </a:rPr>
              <a:t>Obstacles naturels et artificiels</a:t>
            </a:r>
          </a:p>
          <a:p>
            <a:pPr>
              <a:buFontTx/>
              <a:buChar char="•"/>
              <a:defRPr/>
            </a:pPr>
            <a:r>
              <a:rPr lang="fr-FR" altLang="fr-FR" sz="1400" b="1" dirty="0">
                <a:solidFill>
                  <a:srgbClr val="8CFF01"/>
                </a:solidFill>
                <a:latin typeface="Comic Sans MS" panose="030F0702030302020204" pitchFamily="66" charset="0"/>
              </a:rPr>
              <a:t>Trafic au sol: personnels, machines, animaux,…</a:t>
            </a:r>
          </a:p>
          <a:p>
            <a:pPr>
              <a:buFontTx/>
              <a:buChar char="•"/>
              <a:defRPr/>
            </a:pPr>
            <a:r>
              <a:rPr lang="fr-FR" altLang="fr-FR" sz="1400" b="1" dirty="0">
                <a:solidFill>
                  <a:srgbClr val="FFC000"/>
                </a:solidFill>
                <a:latin typeface="Comic Sans MS" panose="030F0702030302020204" pitchFamily="66" charset="0"/>
              </a:rPr>
              <a:t>Eclairement (décollage et atterrissage)</a:t>
            </a:r>
          </a:p>
          <a:p>
            <a:pPr>
              <a:buFontTx/>
              <a:buChar char="•"/>
              <a:defRPr/>
            </a:pPr>
            <a:r>
              <a:rPr lang="fr-FR" altLang="fr-FR" sz="1400" b="1" dirty="0">
                <a:solidFill>
                  <a:srgbClr val="8CFF01"/>
                </a:solidFill>
                <a:latin typeface="Comic Sans MS" panose="030F0702030302020204" pitchFamily="66" charset="0"/>
              </a:rPr>
              <a:t>Radio (s'annoncer)</a:t>
            </a:r>
          </a:p>
        </p:txBody>
      </p:sp>
      <p:sp>
        <p:nvSpPr>
          <p:cNvPr id="42" name="Text Box 14">
            <a:extLst>
              <a:ext uri="{FF2B5EF4-FFF2-40B4-BE49-F238E27FC236}">
                <a16:creationId xmlns:a16="http://schemas.microsoft.com/office/drawing/2014/main" id="{82B25BEF-93AF-4CF7-9D69-A8BA9FF014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4681" y="82279"/>
            <a:ext cx="3754171" cy="1969770"/>
          </a:xfrm>
          <a:prstGeom prst="rect">
            <a:avLst/>
          </a:prstGeom>
          <a:solidFill>
            <a:schemeClr val="tx1">
              <a:lumMod val="50000"/>
              <a:lumOff val="50000"/>
              <a:alpha val="73000"/>
            </a:schemeClr>
          </a:solidFill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  <a:defRPr/>
            </a:pPr>
            <a:r>
              <a:rPr lang="fr-FR" altLang="fr-FR" sz="1400" b="1" dirty="0">
                <a:solidFill>
                  <a:srgbClr val="E331D6"/>
                </a:solidFill>
                <a:latin typeface="Comic Sans MS" panose="030F0702030302020204" pitchFamily="66" charset="0"/>
              </a:rPr>
              <a:t>TRAJECTOIRES </a:t>
            </a:r>
          </a:p>
          <a:p>
            <a:pPr marL="171450" indent="-171450" eaLnBrk="1" hangingPunct="1">
              <a:spcAft>
                <a:spcPts val="200"/>
              </a:spcAft>
              <a:buFontTx/>
              <a:buChar char="•"/>
              <a:defRPr/>
            </a:pPr>
            <a:r>
              <a:rPr lang="fr-FR" altLang="fr-FR" sz="1400" b="1" dirty="0">
                <a:solidFill>
                  <a:srgbClr val="FFC000"/>
                </a:solidFill>
                <a:latin typeface="Comic Sans MS" panose="030F0702030302020204" pitchFamily="66" charset="0"/>
              </a:rPr>
              <a:t>Détermination des repères d'axe d'APP et D/L</a:t>
            </a:r>
          </a:p>
          <a:p>
            <a:pPr marL="171450" indent="-171450" eaLnBrk="1" hangingPunct="1">
              <a:spcAft>
                <a:spcPts val="200"/>
              </a:spcAft>
              <a:buFontTx/>
              <a:buChar char="•"/>
              <a:defRPr/>
            </a:pPr>
            <a:r>
              <a:rPr lang="fr-FR" altLang="fr-FR" sz="1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Trajectoire du circuit de piste</a:t>
            </a:r>
          </a:p>
          <a:p>
            <a:pPr marL="171450" indent="-171450" eaLnBrk="1" hangingPunct="1">
              <a:spcAft>
                <a:spcPts val="200"/>
              </a:spcAft>
              <a:buFontTx/>
              <a:buChar char="•"/>
              <a:defRPr/>
            </a:pPr>
            <a:r>
              <a:rPr lang="fr-FR" altLang="fr-FR" sz="1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Sens du circuit de piste</a:t>
            </a:r>
          </a:p>
          <a:p>
            <a:pPr marL="171450" indent="-171450" eaLnBrk="1" hangingPunct="1">
              <a:spcAft>
                <a:spcPts val="200"/>
              </a:spcAft>
              <a:buFontTx/>
              <a:buChar char="•"/>
              <a:defRPr/>
            </a:pPr>
            <a:r>
              <a:rPr lang="fr-FR" altLang="fr-FR" sz="1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Trajectoire du passage bas </a:t>
            </a:r>
          </a:p>
          <a:p>
            <a:pPr marL="171450" indent="-171450" eaLnBrk="1" hangingPunct="1">
              <a:spcAft>
                <a:spcPts val="200"/>
              </a:spcAft>
              <a:buFontTx/>
              <a:buChar char="•"/>
              <a:defRPr/>
            </a:pPr>
            <a:r>
              <a:rPr lang="fr-FR" altLang="fr-FR" sz="1400" b="1" dirty="0">
                <a:solidFill>
                  <a:srgbClr val="FFC000"/>
                </a:solidFill>
                <a:latin typeface="Comic Sans MS" panose="030F0702030302020204" pitchFamily="66" charset="0"/>
              </a:rPr>
              <a:t>Panne moteur au décollage</a:t>
            </a:r>
          </a:p>
          <a:p>
            <a:pPr marL="171450" indent="-171450" eaLnBrk="1" hangingPunct="1">
              <a:spcAft>
                <a:spcPts val="200"/>
              </a:spcAft>
              <a:buFontTx/>
              <a:buChar char="•"/>
              <a:defRPr/>
            </a:pPr>
            <a:r>
              <a:rPr lang="fr-FR" altLang="fr-FR" sz="1400" b="1" dirty="0">
                <a:solidFill>
                  <a:srgbClr val="FFC000"/>
                </a:solidFill>
                <a:latin typeface="Comic Sans MS" panose="030F0702030302020204" pitchFamily="66" charset="0"/>
              </a:rPr>
              <a:t>Remise des gaz en approche: Jusqu’où?</a:t>
            </a:r>
          </a:p>
        </p:txBody>
      </p:sp>
      <p:sp>
        <p:nvSpPr>
          <p:cNvPr id="43" name="Text Box 4">
            <a:extLst>
              <a:ext uri="{FF2B5EF4-FFF2-40B4-BE49-F238E27FC236}">
                <a16:creationId xmlns:a16="http://schemas.microsoft.com/office/drawing/2014/main" id="{F1D54987-ED84-4FA7-BD51-A27548556F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109" y="4527122"/>
            <a:ext cx="4399344" cy="954107"/>
          </a:xfrm>
          <a:prstGeom prst="rect">
            <a:avLst/>
          </a:prstGeom>
          <a:solidFill>
            <a:schemeClr val="tx1">
              <a:lumMod val="50000"/>
              <a:lumOff val="50000"/>
              <a:alpha val="78000"/>
            </a:schemeClr>
          </a:solidFill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fr-FR" altLang="fr-FR" sz="1400" b="1" dirty="0">
                <a:solidFill>
                  <a:srgbClr val="E331D6"/>
                </a:solidFill>
                <a:latin typeface="Comic Sans MS" panose="030F0702030302020204" pitchFamily="66" charset="0"/>
              </a:rPr>
              <a:t>AEROLOGIE  </a:t>
            </a:r>
          </a:p>
          <a:p>
            <a:pPr>
              <a:buFontTx/>
              <a:buChar char="•"/>
              <a:defRPr/>
            </a:pPr>
            <a:r>
              <a:rPr lang="fr-FR" altLang="fr-FR" sz="1400" b="1" dirty="0">
                <a:solidFill>
                  <a:srgbClr val="8CFF01"/>
                </a:solidFill>
                <a:latin typeface="Comic Sans MS" panose="030F0702030302020204" pitchFamily="66" charset="0"/>
              </a:rPr>
              <a:t>Turbulences (dynamique et/ou thermique)</a:t>
            </a:r>
          </a:p>
          <a:p>
            <a:pPr>
              <a:buFontTx/>
              <a:buChar char="•"/>
              <a:defRPr/>
            </a:pPr>
            <a:r>
              <a:rPr lang="fr-FR" altLang="fr-FR" sz="1400" b="1" dirty="0">
                <a:solidFill>
                  <a:srgbClr val="8CFF01"/>
                </a:solidFill>
                <a:latin typeface="Comic Sans MS" panose="030F0702030302020204" pitchFamily="66" charset="0"/>
              </a:rPr>
              <a:t>Vent (force et direction): Perfos ATR et D/L?</a:t>
            </a:r>
          </a:p>
          <a:p>
            <a:pPr>
              <a:buFontTx/>
              <a:buChar char="•"/>
              <a:defRPr/>
            </a:pPr>
            <a:r>
              <a:rPr lang="fr-FR" altLang="fr-FR" sz="1400" b="1" dirty="0">
                <a:solidFill>
                  <a:srgbClr val="8CFF01"/>
                </a:solidFill>
                <a:latin typeface="Comic Sans MS" panose="030F0702030302020204" pitchFamily="66" charset="0"/>
              </a:rPr>
              <a:t>Analyse du relief environnant</a:t>
            </a:r>
            <a:endParaRPr lang="fr-FR" altLang="fr-FR" sz="1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4" name="Text Box 4">
            <a:extLst>
              <a:ext uri="{FF2B5EF4-FFF2-40B4-BE49-F238E27FC236}">
                <a16:creationId xmlns:a16="http://schemas.microsoft.com/office/drawing/2014/main" id="{67A1047E-31EF-4002-A79B-4CE4429C92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3385" y="5284355"/>
            <a:ext cx="3469173" cy="1384995"/>
          </a:xfrm>
          <a:prstGeom prst="rect">
            <a:avLst/>
          </a:prstGeom>
          <a:solidFill>
            <a:schemeClr val="tx1">
              <a:lumMod val="50000"/>
              <a:lumOff val="50000"/>
              <a:alpha val="76000"/>
            </a:schemeClr>
          </a:solidFill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altLang="fr-FR" sz="1400" b="1" dirty="0">
                <a:solidFill>
                  <a:srgbClr val="E331D6"/>
                </a:solidFill>
                <a:latin typeface="Comic Sans MS" panose="030F0702030302020204" pitchFamily="66" charset="0"/>
              </a:rPr>
              <a:t>PISTE  </a:t>
            </a:r>
          </a:p>
          <a:p>
            <a:pPr>
              <a:buFontTx/>
              <a:buChar char="•"/>
              <a:defRPr/>
            </a:pPr>
            <a:r>
              <a:rPr lang="fr-FR" altLang="fr-FR" sz="1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Caractéristiques: longueur, pente et dévers</a:t>
            </a:r>
          </a:p>
          <a:p>
            <a:pPr>
              <a:buFontTx/>
              <a:buChar char="•"/>
              <a:defRPr/>
            </a:pPr>
            <a:r>
              <a:rPr lang="fr-FR" altLang="fr-FR" sz="1400" b="1" dirty="0">
                <a:solidFill>
                  <a:srgbClr val="8CFF01"/>
                </a:solidFill>
                <a:latin typeface="Comic Sans MS" panose="030F0702030302020204" pitchFamily="66" charset="0"/>
              </a:rPr>
              <a:t>Etat de surface</a:t>
            </a:r>
          </a:p>
          <a:p>
            <a:pPr>
              <a:buFontTx/>
              <a:buChar char="•"/>
              <a:defRPr/>
            </a:pPr>
            <a:r>
              <a:rPr lang="fr-FR" altLang="fr-FR" sz="1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Prolongement dégagé?</a:t>
            </a:r>
          </a:p>
          <a:p>
            <a:pPr>
              <a:buFontTx/>
              <a:buChar char="•"/>
              <a:defRPr/>
            </a:pPr>
            <a:r>
              <a:rPr lang="fr-FR" altLang="fr-FR" sz="1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Parking: position et place</a:t>
            </a:r>
            <a:endParaRPr lang="fr-FR" altLang="fr-FR" sz="1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5" name="Text Box 14">
            <a:extLst>
              <a:ext uri="{FF2B5EF4-FFF2-40B4-BE49-F238E27FC236}">
                <a16:creationId xmlns:a16="http://schemas.microsoft.com/office/drawing/2014/main" id="{4916394A-BC84-495F-94C3-5524DEA702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1955" y="3972342"/>
            <a:ext cx="2370873" cy="1220847"/>
          </a:xfrm>
          <a:prstGeom prst="rect">
            <a:avLst/>
          </a:prstGeom>
          <a:solidFill>
            <a:schemeClr val="tx1">
              <a:lumMod val="50000"/>
              <a:lumOff val="50000"/>
              <a:alpha val="75000"/>
            </a:schemeClr>
          </a:solidFill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71450" indent="-171450">
              <a:spcAft>
                <a:spcPts val="200"/>
              </a:spcAft>
              <a:buFontTx/>
              <a:buChar char="•"/>
              <a:defRPr/>
            </a:pPr>
            <a:r>
              <a:rPr lang="fr-FR" altLang="fr-FR" sz="1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Stationnement</a:t>
            </a:r>
          </a:p>
          <a:p>
            <a:pPr marL="171450" indent="-171450">
              <a:spcAft>
                <a:spcPts val="200"/>
              </a:spcAft>
              <a:buFontTx/>
              <a:buChar char="•"/>
              <a:defRPr/>
            </a:pPr>
            <a:r>
              <a:rPr lang="fr-FR" altLang="fr-FR" sz="1400" b="1" dirty="0">
                <a:solidFill>
                  <a:srgbClr val="FFC000"/>
                </a:solidFill>
                <a:latin typeface="Comic Sans MS" panose="030F0702030302020204" pitchFamily="66" charset="0"/>
              </a:rPr>
              <a:t>Point de touché</a:t>
            </a:r>
          </a:p>
          <a:p>
            <a:pPr marL="171450" indent="-171450">
              <a:spcAft>
                <a:spcPts val="200"/>
              </a:spcAft>
              <a:buFontTx/>
              <a:buChar char="•"/>
              <a:defRPr/>
            </a:pPr>
            <a:r>
              <a:rPr lang="fr-FR" altLang="fr-FR" sz="1400" b="1" dirty="0">
                <a:solidFill>
                  <a:srgbClr val="FFC000"/>
                </a:solidFill>
                <a:latin typeface="Comic Sans MS" panose="030F0702030302020204" pitchFamily="66" charset="0"/>
              </a:rPr>
              <a:t>Point d'aboutissement Vitesse d'APP et configuration</a:t>
            </a:r>
          </a:p>
        </p:txBody>
      </p:sp>
      <p:sp>
        <p:nvSpPr>
          <p:cNvPr id="46" name="Text Box 7">
            <a:extLst>
              <a:ext uri="{FF2B5EF4-FFF2-40B4-BE49-F238E27FC236}">
                <a16:creationId xmlns:a16="http://schemas.microsoft.com/office/drawing/2014/main" id="{2B3C7216-3912-4255-9D8B-A608B8F563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9772" y="3004230"/>
            <a:ext cx="2647899" cy="1169551"/>
          </a:xfrm>
          <a:prstGeom prst="rect">
            <a:avLst/>
          </a:prstGeom>
          <a:solidFill>
            <a:schemeClr val="tx1">
              <a:lumMod val="50000"/>
              <a:lumOff val="50000"/>
              <a:alpha val="75000"/>
            </a:schemeClr>
          </a:solidFill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buFontTx/>
              <a:buChar char="•"/>
              <a:defRPr/>
            </a:pPr>
            <a:r>
              <a:rPr lang="fr-FR" altLang="fr-FR" sz="1400" b="1" dirty="0">
                <a:solidFill>
                  <a:srgbClr val="8CFF01"/>
                </a:solidFill>
                <a:latin typeface="Comic Sans MS" panose="030F0702030302020204" pitchFamily="66" charset="0"/>
              </a:rPr>
              <a:t>Etat de surface</a:t>
            </a:r>
          </a:p>
          <a:p>
            <a:pPr eaLnBrk="1" hangingPunct="1">
              <a:buFontTx/>
              <a:buChar char="•"/>
              <a:defRPr/>
            </a:pPr>
            <a:r>
              <a:rPr lang="fr-FR" altLang="fr-FR" sz="1400" b="1" dirty="0">
                <a:solidFill>
                  <a:srgbClr val="8CFF01"/>
                </a:solidFill>
                <a:latin typeface="Comic Sans MS" panose="030F0702030302020204" pitchFamily="66" charset="0"/>
              </a:rPr>
              <a:t>Turbulence</a:t>
            </a:r>
          </a:p>
          <a:p>
            <a:pPr eaLnBrk="1" hangingPunct="1">
              <a:buFontTx/>
              <a:buChar char="•"/>
              <a:defRPr/>
            </a:pPr>
            <a:r>
              <a:rPr lang="fr-FR" altLang="fr-FR" sz="1400" b="1" dirty="0">
                <a:solidFill>
                  <a:srgbClr val="FFC000"/>
                </a:solidFill>
                <a:latin typeface="Comic Sans MS" panose="030F0702030302020204" pitchFamily="66" charset="0"/>
              </a:rPr>
              <a:t>Altitude du tour de piste</a:t>
            </a:r>
          </a:p>
          <a:p>
            <a:pPr eaLnBrk="1" hangingPunct="1">
              <a:buFontTx/>
              <a:buChar char="•"/>
              <a:defRPr/>
            </a:pPr>
            <a:r>
              <a:rPr lang="fr-FR" altLang="fr-FR" sz="1400" b="1" dirty="0">
                <a:solidFill>
                  <a:srgbClr val="FFC000"/>
                </a:solidFill>
                <a:latin typeface="Comic Sans MS" panose="030F0702030302020204" pitchFamily="66" charset="0"/>
              </a:rPr>
              <a:t>Repère d'axe au décollage (si pas effectué avant)</a:t>
            </a:r>
          </a:p>
        </p:txBody>
      </p:sp>
      <p:sp>
        <p:nvSpPr>
          <p:cNvPr id="47" name="Text Box 5">
            <a:extLst>
              <a:ext uri="{FF2B5EF4-FFF2-40B4-BE49-F238E27FC236}">
                <a16:creationId xmlns:a16="http://schemas.microsoft.com/office/drawing/2014/main" id="{FD1E82DB-2296-4151-B10E-5028289859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3143" y="240937"/>
            <a:ext cx="3744686" cy="10156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2000" b="1" dirty="0">
                <a:latin typeface="Comic Sans MS" panose="030F0702030302020204" pitchFamily="66" charset="0"/>
              </a:rPr>
              <a:t>EN RESUME</a:t>
            </a:r>
          </a:p>
          <a:p>
            <a:pPr algn="ctr" eaLnBrk="1" hangingPunct="1"/>
            <a:r>
              <a:rPr lang="fr-FR" altLang="fr-FR" sz="2000" b="1" dirty="0">
                <a:latin typeface="Comic Sans MS" panose="030F0702030302020204" pitchFamily="66" charset="0"/>
              </a:rPr>
              <a:t>1000 FT AAL ENVIRON</a:t>
            </a:r>
          </a:p>
          <a:p>
            <a:pPr algn="ctr" eaLnBrk="1" hangingPunct="1"/>
            <a:r>
              <a:rPr lang="fr-FR" altLang="fr-FR" sz="2000" b="1" dirty="0">
                <a:latin typeface="Comic Sans MS" panose="030F0702030302020204" pitchFamily="66" charset="0"/>
              </a:rPr>
              <a:t>Descente continue</a:t>
            </a:r>
          </a:p>
        </p:txBody>
      </p:sp>
    </p:spTree>
    <p:extLst>
      <p:ext uri="{BB962C8B-B14F-4D97-AF65-F5344CB8AC3E}">
        <p14:creationId xmlns:p14="http://schemas.microsoft.com/office/powerpoint/2010/main" val="2141136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E3C6F9-F915-4132-84B6-9780203EB97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944897" y="6002388"/>
            <a:ext cx="2743200" cy="365125"/>
          </a:xfrm>
          <a:prstGeom prst="rect">
            <a:avLst/>
          </a:prstGeom>
        </p:spPr>
        <p:txBody>
          <a:bodyPr/>
          <a:lstStyle/>
          <a:p>
            <a:fld id="{C701A05D-CAB0-47AB-AA99-118C35E4A44E}" type="slidenum">
              <a:rPr lang="fr-FR" smtClean="0"/>
              <a:t>22</a:t>
            </a:fld>
            <a:endParaRPr lang="fr-FR"/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AF459BE3-ED14-4D4D-ABDE-3F72EC3B0F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4762" y="1982652"/>
            <a:ext cx="7207135" cy="40011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2000" b="1" dirty="0">
                <a:latin typeface="Comic Sans MS" panose="030F0702030302020204" pitchFamily="66" charset="0"/>
              </a:rPr>
              <a:t>APRES LE PASSAGE BAS</a:t>
            </a:r>
          </a:p>
        </p:txBody>
      </p:sp>
      <p:sp>
        <p:nvSpPr>
          <p:cNvPr id="6" name="Text Box 16">
            <a:extLst>
              <a:ext uri="{FF2B5EF4-FFF2-40B4-BE49-F238E27FC236}">
                <a16:creationId xmlns:a16="http://schemas.microsoft.com/office/drawing/2014/main" id="{2A694C34-A3B9-4421-9D04-567067E93D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258" y="3936630"/>
            <a:ext cx="10831483" cy="584775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3200" b="1" dirty="0">
                <a:solidFill>
                  <a:srgbClr val="FF9999"/>
                </a:solidFill>
                <a:latin typeface="Comic Sans MS" panose="030F0702030302020204" pitchFamily="66" charset="0"/>
              </a:rPr>
              <a:t>ENCHAINER SUR LE TOUR DE PISTE MONTAGNE</a:t>
            </a:r>
            <a:endParaRPr lang="fr-FR" altLang="fr-FR" sz="3200" b="1" dirty="0">
              <a:latin typeface="Comic Sans MS" panose="030F0702030302020204" pitchFamily="66" charset="0"/>
            </a:endParaRP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BFC6A95E-01E8-4AF2-95D2-67AC7710D7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5849" y="2959641"/>
            <a:ext cx="7207135" cy="400110"/>
          </a:xfrm>
          <a:prstGeom prst="rect">
            <a:avLst/>
          </a:prstGeom>
          <a:solidFill>
            <a:srgbClr val="FAFAA4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2000" b="1" dirty="0">
                <a:latin typeface="Comic Sans MS" panose="030F0702030302020204" pitchFamily="66" charset="0"/>
              </a:rPr>
              <a:t>BRANCHE D’ELOIGNEMENT</a:t>
            </a:r>
          </a:p>
        </p:txBody>
      </p:sp>
    </p:spTree>
    <p:extLst>
      <p:ext uri="{BB962C8B-B14F-4D97-AF65-F5344CB8AC3E}">
        <p14:creationId xmlns:p14="http://schemas.microsoft.com/office/powerpoint/2010/main" val="1990803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E3C6F9-F915-4132-84B6-9780203EB97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01A05D-CAB0-47AB-AA99-118C35E4A44E}" type="slidenum">
              <a:rPr lang="fr-FR" smtClean="0"/>
              <a:t>3</a:t>
            </a:fld>
            <a:endParaRPr lang="fr-FR"/>
          </a:p>
        </p:txBody>
      </p:sp>
      <p:sp>
        <p:nvSpPr>
          <p:cNvPr id="5" name="Text Box 15">
            <a:extLst>
              <a:ext uri="{FF2B5EF4-FFF2-40B4-BE49-F238E27FC236}">
                <a16:creationId xmlns:a16="http://schemas.microsoft.com/office/drawing/2014/main" id="{E6B55666-8208-414F-9886-478E235E94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6622" y="1417944"/>
            <a:ext cx="9434945" cy="400110"/>
          </a:xfrm>
          <a:prstGeom prst="rect">
            <a:avLst/>
          </a:prstGeom>
          <a:solidFill>
            <a:srgbClr val="FAFAA4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2000" b="1" dirty="0">
                <a:latin typeface="Comic Sans MS" panose="030F0702030302020204" pitchFamily="66" charset="0"/>
              </a:rPr>
              <a:t>AU SOL: PREPARATION DU VOL, LES OUTILS</a:t>
            </a:r>
          </a:p>
        </p:txBody>
      </p:sp>
      <p:sp>
        <p:nvSpPr>
          <p:cNvPr id="6" name="Text Box 13">
            <a:extLst>
              <a:ext uri="{FF2B5EF4-FFF2-40B4-BE49-F238E27FC236}">
                <a16:creationId xmlns:a16="http://schemas.microsoft.com/office/drawing/2014/main" id="{0A881067-EDBF-404D-8025-8CABC6D36A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943" y="2124270"/>
            <a:ext cx="11876314" cy="40934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lvl="1" indent="0"/>
            <a:endParaRPr lang="fr-FR" altLang="fr-FR" sz="2000" b="1" dirty="0">
              <a:latin typeface="Comic Sans MS" panose="030F0702030302020204" pitchFamily="66" charset="0"/>
            </a:endParaRPr>
          </a:p>
          <a:p>
            <a:pPr lvl="1">
              <a:buFontTx/>
              <a:buChar char="•"/>
            </a:pPr>
            <a:r>
              <a:rPr lang="fr-FR" altLang="fr-FR" sz="2000" b="1" dirty="0">
                <a:latin typeface="Comic Sans MS" panose="030F0702030302020204" pitchFamily="66" charset="0"/>
              </a:rPr>
              <a:t>LES FICHES AFPM</a:t>
            </a:r>
          </a:p>
          <a:p>
            <a:pPr marL="457200" lvl="1" indent="0"/>
            <a:endParaRPr lang="fr-FR" altLang="fr-FR" sz="2000" b="1" dirty="0">
              <a:latin typeface="Comic Sans MS" panose="030F0702030302020204" pitchFamily="66" charset="0"/>
            </a:endParaRPr>
          </a:p>
          <a:p>
            <a:pPr lvl="2">
              <a:buFontTx/>
              <a:buChar char="•"/>
            </a:pPr>
            <a:r>
              <a:rPr lang="fr-FR" altLang="fr-FR" sz="2000" b="1" dirty="0">
                <a:latin typeface="Comic Sans MS" panose="030F0702030302020204" pitchFamily="66" charset="0"/>
              </a:rPr>
              <a:t>Coordonnées du terrain</a:t>
            </a:r>
          </a:p>
          <a:p>
            <a:pPr lvl="2">
              <a:buFontTx/>
              <a:buChar char="•"/>
            </a:pPr>
            <a:r>
              <a:rPr lang="fr-FR" altLang="fr-FR" sz="2000" b="1" dirty="0">
                <a:latin typeface="Comic Sans MS" panose="030F0702030302020204" pitchFamily="66" charset="0"/>
              </a:rPr>
              <a:t>Altitude point haut et tour de piste</a:t>
            </a:r>
          </a:p>
          <a:p>
            <a:pPr lvl="2">
              <a:buFontTx/>
              <a:buChar char="•"/>
            </a:pPr>
            <a:r>
              <a:rPr lang="fr-FR" altLang="fr-FR" sz="2000" b="1" dirty="0">
                <a:latin typeface="Comic Sans MS" panose="030F0702030302020204" pitchFamily="66" charset="0"/>
              </a:rPr>
              <a:t>Axe de la piste</a:t>
            </a:r>
          </a:p>
          <a:p>
            <a:pPr lvl="2">
              <a:buFontTx/>
              <a:buChar char="•"/>
            </a:pPr>
            <a:r>
              <a:rPr lang="fr-FR" altLang="fr-FR" sz="2000" b="1" dirty="0">
                <a:latin typeface="Comic Sans MS" panose="030F0702030302020204" pitchFamily="66" charset="0"/>
              </a:rPr>
              <a:t>Sens du tour de piste</a:t>
            </a:r>
          </a:p>
          <a:p>
            <a:pPr lvl="2">
              <a:buFontTx/>
              <a:buChar char="•"/>
            </a:pPr>
            <a:r>
              <a:rPr lang="fr-FR" altLang="fr-FR" sz="2000" b="1" dirty="0">
                <a:latin typeface="Comic Sans MS" panose="030F0702030302020204" pitchFamily="66" charset="0"/>
              </a:rPr>
              <a:t>Longueur de piste, profil, dévers</a:t>
            </a:r>
          </a:p>
          <a:p>
            <a:pPr lvl="2">
              <a:buFontTx/>
              <a:buChar char="•"/>
            </a:pPr>
            <a:r>
              <a:rPr lang="fr-FR" altLang="fr-FR" sz="2000" b="1" dirty="0">
                <a:latin typeface="Comic Sans MS" panose="030F0702030302020204" pitchFamily="66" charset="0"/>
              </a:rPr>
              <a:t>Position des parkings</a:t>
            </a:r>
          </a:p>
          <a:p>
            <a:pPr lvl="2">
              <a:buFontTx/>
              <a:buChar char="•"/>
            </a:pPr>
            <a:r>
              <a:rPr lang="fr-FR" altLang="fr-FR" sz="2000" b="1" dirty="0">
                <a:latin typeface="Comic Sans MS" panose="030F0702030302020204" pitchFamily="66" charset="0"/>
              </a:rPr>
              <a:t>Position des manches à air</a:t>
            </a:r>
          </a:p>
          <a:p>
            <a:pPr lvl="2">
              <a:buFontTx/>
              <a:buChar char="•"/>
            </a:pPr>
            <a:r>
              <a:rPr lang="fr-FR" altLang="fr-FR" sz="2000" b="1" dirty="0">
                <a:latin typeface="Comic Sans MS" panose="030F0702030302020204" pitchFamily="66" charset="0"/>
              </a:rPr>
              <a:t>Nuisances et restrictions</a:t>
            </a:r>
          </a:p>
          <a:p>
            <a:pPr lvl="2">
              <a:buFontTx/>
              <a:buChar char="•"/>
            </a:pPr>
            <a:r>
              <a:rPr lang="fr-FR" altLang="fr-FR" sz="2000" b="1" dirty="0">
                <a:latin typeface="Comic Sans MS" panose="030F0702030302020204" pitchFamily="66" charset="0"/>
              </a:rPr>
              <a:t>Restrictions diverses</a:t>
            </a:r>
          </a:p>
          <a:p>
            <a:pPr marL="457200" lvl="1" indent="0"/>
            <a:endParaRPr lang="fr-FR" altLang="fr-FR" sz="2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3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E3C6F9-F915-4132-84B6-9780203EB97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01A05D-CAB0-47AB-AA99-118C35E4A44E}" type="slidenum">
              <a:rPr lang="fr-FR" smtClean="0"/>
              <a:t>4</a:t>
            </a:fld>
            <a:endParaRPr lang="fr-FR"/>
          </a:p>
        </p:txBody>
      </p:sp>
      <p:sp>
        <p:nvSpPr>
          <p:cNvPr id="5" name="Text Box 15">
            <a:extLst>
              <a:ext uri="{FF2B5EF4-FFF2-40B4-BE49-F238E27FC236}">
                <a16:creationId xmlns:a16="http://schemas.microsoft.com/office/drawing/2014/main" id="{E6B55666-8208-414F-9886-478E235E94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6622" y="1417944"/>
            <a:ext cx="9434945" cy="400110"/>
          </a:xfrm>
          <a:prstGeom prst="rect">
            <a:avLst/>
          </a:prstGeom>
          <a:solidFill>
            <a:srgbClr val="FAFAA4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2000" b="1" dirty="0">
                <a:latin typeface="Comic Sans MS" panose="030F0702030302020204" pitchFamily="66" charset="0"/>
              </a:rPr>
              <a:t>AU SOL: PREPARATION DU VOL, LES OUTILS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9CA5019-2C08-44F5-AB04-C308B33BAB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531" y="96130"/>
            <a:ext cx="9462786" cy="6594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34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E3C6F9-F915-4132-84B6-9780203EB97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01A05D-CAB0-47AB-AA99-118C35E4A44E}" type="slidenum">
              <a:rPr lang="fr-FR" smtClean="0"/>
              <a:t>5</a:t>
            </a:fld>
            <a:endParaRPr lang="fr-FR"/>
          </a:p>
        </p:txBody>
      </p:sp>
      <p:sp>
        <p:nvSpPr>
          <p:cNvPr id="5" name="Text Box 15">
            <a:extLst>
              <a:ext uri="{FF2B5EF4-FFF2-40B4-BE49-F238E27FC236}">
                <a16:creationId xmlns:a16="http://schemas.microsoft.com/office/drawing/2014/main" id="{E6B55666-8208-414F-9886-478E235E94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6622" y="1417944"/>
            <a:ext cx="9434945" cy="400110"/>
          </a:xfrm>
          <a:prstGeom prst="rect">
            <a:avLst/>
          </a:prstGeom>
          <a:solidFill>
            <a:srgbClr val="FAFAA4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2000" b="1" dirty="0">
                <a:latin typeface="Comic Sans MS" panose="030F0702030302020204" pitchFamily="66" charset="0"/>
              </a:rPr>
              <a:t>AU SOL: PREPARATION DU VOL, LES OUTILS</a:t>
            </a:r>
          </a:p>
        </p:txBody>
      </p:sp>
      <p:pic>
        <p:nvPicPr>
          <p:cNvPr id="6" name="Banon NS VIDEO SURVOL 2022 02 25">
            <a:hlinkClick r:id="" action="ppaction://media"/>
            <a:extLst>
              <a:ext uri="{FF2B5EF4-FFF2-40B4-BE49-F238E27FC236}">
                <a16:creationId xmlns:a16="http://schemas.microsoft.com/office/drawing/2014/main" id="{86A33A8B-A8E8-4E5A-96A1-8C0A684325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65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E3C6F9-F915-4132-84B6-9780203EB97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01A05D-CAB0-47AB-AA99-118C35E4A44E}" type="slidenum">
              <a:rPr lang="fr-FR" smtClean="0"/>
              <a:t>6</a:t>
            </a:fld>
            <a:endParaRPr lang="fr-FR"/>
          </a:p>
        </p:txBody>
      </p:sp>
      <p:sp>
        <p:nvSpPr>
          <p:cNvPr id="5" name="Text Box 15">
            <a:extLst>
              <a:ext uri="{FF2B5EF4-FFF2-40B4-BE49-F238E27FC236}">
                <a16:creationId xmlns:a16="http://schemas.microsoft.com/office/drawing/2014/main" id="{E6B55666-8208-414F-9886-478E235E94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6622" y="1417944"/>
            <a:ext cx="9434945" cy="400110"/>
          </a:xfrm>
          <a:prstGeom prst="rect">
            <a:avLst/>
          </a:prstGeom>
          <a:solidFill>
            <a:srgbClr val="FAFAA4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2000" b="1" dirty="0">
                <a:latin typeface="Comic Sans MS" panose="030F0702030302020204" pitchFamily="66" charset="0"/>
              </a:rPr>
              <a:t>AU SOL: PREPARATION DU VOL : LES OUTILS</a:t>
            </a:r>
          </a:p>
        </p:txBody>
      </p:sp>
      <p:sp>
        <p:nvSpPr>
          <p:cNvPr id="6" name="Text Box 13">
            <a:extLst>
              <a:ext uri="{FF2B5EF4-FFF2-40B4-BE49-F238E27FC236}">
                <a16:creationId xmlns:a16="http://schemas.microsoft.com/office/drawing/2014/main" id="{0A881067-EDBF-404D-8025-8CABC6D36A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906555"/>
            <a:ext cx="11702143" cy="440120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lvl="1" indent="0"/>
            <a:endParaRPr lang="fr-FR" altLang="fr-FR" sz="2000" b="1" dirty="0">
              <a:latin typeface="Comic Sans MS" panose="030F0702030302020204" pitchFamily="66" charset="0"/>
            </a:endParaRPr>
          </a:p>
          <a:p>
            <a:pPr lvl="1">
              <a:buFontTx/>
              <a:buChar char="•"/>
            </a:pPr>
            <a:r>
              <a:rPr lang="fr-FR" altLang="fr-FR" sz="2000" b="1" dirty="0">
                <a:latin typeface="Comic Sans MS" panose="030F0702030302020204" pitchFamily="66" charset="0"/>
              </a:rPr>
              <a:t>PHOTOS (voir site AFPM):</a:t>
            </a:r>
          </a:p>
          <a:p>
            <a:pPr marL="457200" lvl="1" indent="0"/>
            <a:endParaRPr lang="fr-FR" altLang="fr-FR" sz="2000" b="1" dirty="0">
              <a:latin typeface="Comic Sans MS" panose="030F0702030302020204" pitchFamily="66" charset="0"/>
            </a:endParaRPr>
          </a:p>
          <a:p>
            <a:pPr lvl="2">
              <a:buFontTx/>
              <a:buChar char="•"/>
            </a:pPr>
            <a:r>
              <a:rPr lang="fr-FR" altLang="fr-FR" sz="2000" b="1" dirty="0">
                <a:latin typeface="Comic Sans MS" panose="030F0702030302020204" pitchFamily="66" charset="0"/>
              </a:rPr>
              <a:t>Profil de la piste: aide pour le choix des points d’aboutissement et de toucher</a:t>
            </a:r>
          </a:p>
          <a:p>
            <a:pPr lvl="2">
              <a:buFontTx/>
              <a:buChar char="•"/>
            </a:pPr>
            <a:r>
              <a:rPr lang="fr-FR" altLang="fr-FR" sz="2000" b="1" dirty="0">
                <a:latin typeface="Comic Sans MS" panose="030F0702030302020204" pitchFamily="66" charset="0"/>
              </a:rPr>
              <a:t>Position des parkings</a:t>
            </a:r>
          </a:p>
          <a:p>
            <a:pPr lvl="2">
              <a:buFontTx/>
              <a:buChar char="•"/>
            </a:pPr>
            <a:r>
              <a:rPr lang="fr-FR" altLang="fr-FR" sz="2000" b="1" dirty="0">
                <a:latin typeface="Comic Sans MS" panose="030F0702030302020204" pitchFamily="66" charset="0"/>
              </a:rPr>
              <a:t>Environnement et relief</a:t>
            </a:r>
          </a:p>
          <a:p>
            <a:pPr lvl="2">
              <a:buFontTx/>
              <a:buChar char="•"/>
            </a:pPr>
            <a:r>
              <a:rPr lang="fr-FR" altLang="fr-FR" sz="2000" b="1" dirty="0">
                <a:latin typeface="Comic Sans MS" panose="030F0702030302020204" pitchFamily="66" charset="0"/>
              </a:rPr>
              <a:t>Panne au décollage et en approche </a:t>
            </a:r>
          </a:p>
          <a:p>
            <a:pPr marL="914400" lvl="2" indent="0"/>
            <a:endParaRPr lang="fr-FR" altLang="fr-FR" sz="2000" b="1" dirty="0">
              <a:latin typeface="Comic Sans MS" panose="030F0702030302020204" pitchFamily="66" charset="0"/>
            </a:endParaRPr>
          </a:p>
          <a:p>
            <a:pPr lvl="1">
              <a:buFontTx/>
              <a:buChar char="•"/>
            </a:pPr>
            <a:r>
              <a:rPr lang="fr-FR" altLang="fr-FR" sz="2000" b="1" dirty="0">
                <a:latin typeface="Comic Sans MS" panose="030F0702030302020204" pitchFamily="66" charset="0"/>
              </a:rPr>
              <a:t>METEO</a:t>
            </a:r>
          </a:p>
          <a:p>
            <a:pPr lvl="2">
              <a:buFontTx/>
              <a:buChar char="•"/>
            </a:pPr>
            <a:r>
              <a:rPr lang="fr-FR" altLang="fr-FR" sz="2000" b="1" dirty="0">
                <a:latin typeface="Comic Sans MS" panose="030F0702030302020204" pitchFamily="66" charset="0"/>
              </a:rPr>
              <a:t>Vent, turbulence</a:t>
            </a:r>
          </a:p>
          <a:p>
            <a:pPr lvl="2">
              <a:buFontTx/>
              <a:buChar char="•"/>
            </a:pPr>
            <a:r>
              <a:rPr lang="fr-FR" altLang="fr-FR" sz="2000" b="1" dirty="0">
                <a:latin typeface="Comic Sans MS" panose="030F0702030302020204" pitchFamily="66" charset="0"/>
              </a:rPr>
              <a:t>Nuages, éclairement</a:t>
            </a:r>
          </a:p>
          <a:p>
            <a:pPr lvl="2">
              <a:buFontTx/>
              <a:buChar char="•"/>
            </a:pPr>
            <a:r>
              <a:rPr lang="fr-FR" altLang="fr-FR" sz="2000" b="1" dirty="0">
                <a:latin typeface="Comic Sans MS" panose="030F0702030302020204" pitchFamily="66" charset="0"/>
              </a:rPr>
              <a:t>Influence sur les performances</a:t>
            </a:r>
          </a:p>
          <a:p>
            <a:pPr marL="914400" lvl="2" indent="0"/>
            <a:endParaRPr lang="fr-FR" altLang="fr-FR" sz="2000" b="1" dirty="0">
              <a:latin typeface="Comic Sans MS" panose="030F0702030302020204" pitchFamily="66" charset="0"/>
            </a:endParaRPr>
          </a:p>
          <a:p>
            <a:pPr lvl="3">
              <a:buFontTx/>
              <a:buChar char="•"/>
            </a:pPr>
            <a:endParaRPr lang="fr-FR" altLang="fr-FR" sz="2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347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E3C6F9-F915-4132-84B6-9780203EB97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01A05D-CAB0-47AB-AA99-118C35E4A44E}" type="slidenum">
              <a:rPr lang="fr-FR" smtClean="0"/>
              <a:t>7</a:t>
            </a:fld>
            <a:endParaRPr lang="fr-FR"/>
          </a:p>
        </p:txBody>
      </p:sp>
      <p:sp>
        <p:nvSpPr>
          <p:cNvPr id="5" name="Text Box 15">
            <a:extLst>
              <a:ext uri="{FF2B5EF4-FFF2-40B4-BE49-F238E27FC236}">
                <a16:creationId xmlns:a16="http://schemas.microsoft.com/office/drawing/2014/main" id="{E6B55666-8208-414F-9886-478E235E94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6622" y="1417944"/>
            <a:ext cx="9434945" cy="400110"/>
          </a:xfrm>
          <a:prstGeom prst="rect">
            <a:avLst/>
          </a:prstGeom>
          <a:solidFill>
            <a:srgbClr val="FAFAA4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2000" b="1" dirty="0">
                <a:latin typeface="Comic Sans MS" panose="030F0702030302020204" pitchFamily="66" charset="0"/>
              </a:rPr>
              <a:t>AU SOL: PREPARATION DU VOL: LES OUTILS</a:t>
            </a:r>
          </a:p>
        </p:txBody>
      </p:sp>
      <p:sp>
        <p:nvSpPr>
          <p:cNvPr id="6" name="Text Box 13">
            <a:extLst>
              <a:ext uri="{FF2B5EF4-FFF2-40B4-BE49-F238E27FC236}">
                <a16:creationId xmlns:a16="http://schemas.microsoft.com/office/drawing/2014/main" id="{0A881067-EDBF-404D-8025-8CABC6D36A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912" y="2064496"/>
            <a:ext cx="11702143" cy="440120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lvl="1" indent="0"/>
            <a:endParaRPr lang="fr-FR" altLang="fr-FR" sz="2000" b="1" dirty="0">
              <a:latin typeface="Comic Sans MS" panose="030F0702030302020204" pitchFamily="66" charset="0"/>
            </a:endParaRPr>
          </a:p>
          <a:p>
            <a:pPr marL="914400" lvl="2" indent="0"/>
            <a:endParaRPr lang="fr-FR" altLang="fr-FR" sz="2000" b="1" dirty="0">
              <a:latin typeface="Comic Sans MS" panose="030F0702030302020204" pitchFamily="66" charset="0"/>
            </a:endParaRPr>
          </a:p>
          <a:p>
            <a:pPr lvl="1">
              <a:buFontTx/>
              <a:buChar char="•"/>
            </a:pPr>
            <a:r>
              <a:rPr lang="fr-FR" altLang="fr-FR" sz="2000" b="1" dirty="0">
                <a:latin typeface="Comic Sans MS" panose="030F0702030302020204" pitchFamily="66" charset="0"/>
              </a:rPr>
              <a:t>PERFORMANCES (méthode AFPM)</a:t>
            </a:r>
          </a:p>
          <a:p>
            <a:pPr lvl="2">
              <a:buFontTx/>
              <a:buChar char="•"/>
            </a:pPr>
            <a:r>
              <a:rPr lang="fr-FR" altLang="fr-FR" sz="2000" b="1" dirty="0">
                <a:latin typeface="Comic Sans MS" panose="030F0702030302020204" pitchFamily="66" charset="0"/>
              </a:rPr>
              <a:t>Calcul des distances de décollage et d’atterrissage (prise en compte du vent)</a:t>
            </a:r>
          </a:p>
          <a:p>
            <a:pPr lvl="2">
              <a:buFontTx/>
              <a:buChar char="•"/>
            </a:pPr>
            <a:r>
              <a:rPr lang="fr-FR" altLang="fr-FR" sz="2000" b="1" dirty="0">
                <a:latin typeface="Comic Sans MS" panose="030F0702030302020204" pitchFamily="66" charset="0"/>
              </a:rPr>
              <a:t>Pente de montée après décollage</a:t>
            </a:r>
          </a:p>
          <a:p>
            <a:pPr lvl="2">
              <a:buFontTx/>
              <a:buChar char="•"/>
            </a:pPr>
            <a:endParaRPr lang="fr-FR" altLang="fr-FR" sz="2000" b="1" dirty="0">
              <a:latin typeface="Comic Sans MS" panose="030F0702030302020204" pitchFamily="66" charset="0"/>
            </a:endParaRPr>
          </a:p>
          <a:p>
            <a:pPr lvl="1">
              <a:buFontTx/>
              <a:buChar char="•"/>
            </a:pPr>
            <a:r>
              <a:rPr lang="fr-FR" altLang="fr-FR" sz="2000" b="1" dirty="0">
                <a:latin typeface="Comic Sans MS" panose="030F0702030302020204" pitchFamily="66" charset="0"/>
              </a:rPr>
              <a:t>OUTILS DIVERS</a:t>
            </a:r>
          </a:p>
          <a:p>
            <a:pPr lvl="2">
              <a:buFontTx/>
              <a:buChar char="•"/>
            </a:pPr>
            <a:r>
              <a:rPr lang="fr-FR" altLang="fr-FR" sz="2000" b="1" dirty="0">
                <a:latin typeface="Comic Sans MS" panose="030F0702030302020204" pitchFamily="66" charset="0"/>
              </a:rPr>
              <a:t>Webcams</a:t>
            </a:r>
          </a:p>
          <a:p>
            <a:pPr lvl="2">
              <a:buFontTx/>
              <a:buChar char="•"/>
            </a:pPr>
            <a:r>
              <a:rPr lang="fr-FR" altLang="fr-FR" sz="2000" b="1" dirty="0">
                <a:latin typeface="Comic Sans MS" panose="030F0702030302020204" pitchFamily="66" charset="0"/>
              </a:rPr>
              <a:t>Géoportail.fr</a:t>
            </a:r>
          </a:p>
          <a:p>
            <a:pPr lvl="2">
              <a:buFontTx/>
              <a:buChar char="•"/>
            </a:pPr>
            <a:r>
              <a:rPr lang="fr-FR" altLang="fr-FR" sz="2000" b="1" dirty="0">
                <a:latin typeface="Comic Sans MS" panose="030F0702030302020204" pitchFamily="66" charset="0"/>
              </a:rPr>
              <a:t>Google </a:t>
            </a:r>
            <a:r>
              <a:rPr lang="fr-FR" altLang="fr-FR" sz="2000" b="1" dirty="0" err="1">
                <a:latin typeface="Comic Sans MS" panose="030F0702030302020204" pitchFamily="66" charset="0"/>
              </a:rPr>
              <a:t>Earth</a:t>
            </a:r>
            <a:r>
              <a:rPr lang="fr-FR" altLang="fr-FR" sz="2000" b="1" dirty="0">
                <a:latin typeface="Comic Sans MS" panose="030F0702030302020204" pitchFamily="66" charset="0"/>
              </a:rPr>
              <a:t>,,,,</a:t>
            </a:r>
          </a:p>
          <a:p>
            <a:pPr marL="914400" lvl="2" indent="0"/>
            <a:endParaRPr lang="fr-FR" altLang="fr-FR" sz="2000" b="1" dirty="0">
              <a:latin typeface="Comic Sans MS" panose="030F0702030302020204" pitchFamily="66" charset="0"/>
            </a:endParaRPr>
          </a:p>
          <a:p>
            <a:pPr lvl="1">
              <a:buFontTx/>
              <a:buChar char="•"/>
            </a:pPr>
            <a:r>
              <a:rPr lang="fr-FR" altLang="fr-FR" sz="2000" b="1" dirty="0">
                <a:latin typeface="Comic Sans MS" panose="030F0702030302020204" pitchFamily="66" charset="0"/>
              </a:rPr>
              <a:t>METEO</a:t>
            </a:r>
          </a:p>
          <a:p>
            <a:pPr lvl="2">
              <a:buFontTx/>
              <a:buChar char="•"/>
            </a:pPr>
            <a:r>
              <a:rPr lang="fr-FR" altLang="fr-FR" sz="2000" b="1" dirty="0">
                <a:latin typeface="Comic Sans MS" panose="030F0702030302020204" pitchFamily="66" charset="0"/>
              </a:rPr>
              <a:t>Vent, turbulence</a:t>
            </a:r>
          </a:p>
          <a:p>
            <a:pPr lvl="2">
              <a:buFontTx/>
              <a:buChar char="•"/>
            </a:pPr>
            <a:r>
              <a:rPr lang="fr-FR" altLang="fr-FR" sz="2000" b="1" dirty="0">
                <a:latin typeface="Comic Sans MS" panose="030F0702030302020204" pitchFamily="66" charset="0"/>
              </a:rPr>
              <a:t>Nuages: influence sur l’éclairement</a:t>
            </a:r>
          </a:p>
        </p:txBody>
      </p:sp>
    </p:spTree>
    <p:extLst>
      <p:ext uri="{BB962C8B-B14F-4D97-AF65-F5344CB8AC3E}">
        <p14:creationId xmlns:p14="http://schemas.microsoft.com/office/powerpoint/2010/main" val="296115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E3C6F9-F915-4132-84B6-9780203EB97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01A05D-CAB0-47AB-AA99-118C35E4A44E}" type="slidenum">
              <a:rPr lang="fr-FR" smtClean="0"/>
              <a:t>8</a:t>
            </a:fld>
            <a:endParaRPr lang="fr-FR"/>
          </a:p>
        </p:txBody>
      </p:sp>
      <p:sp>
        <p:nvSpPr>
          <p:cNvPr id="5" name="Text Box 15">
            <a:extLst>
              <a:ext uri="{FF2B5EF4-FFF2-40B4-BE49-F238E27FC236}">
                <a16:creationId xmlns:a16="http://schemas.microsoft.com/office/drawing/2014/main" id="{E6B55666-8208-414F-9886-478E235E94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6622" y="1417944"/>
            <a:ext cx="9434945" cy="400110"/>
          </a:xfrm>
          <a:prstGeom prst="rect">
            <a:avLst/>
          </a:prstGeom>
          <a:solidFill>
            <a:srgbClr val="FAFAA4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2000" b="1" dirty="0">
                <a:latin typeface="Comic Sans MS" panose="030F0702030302020204" pitchFamily="66" charset="0"/>
              </a:rPr>
              <a:t>AU SOL ET EN VOL:  LISTE DES ELEMENTS A ANALYSER </a:t>
            </a:r>
          </a:p>
        </p:txBody>
      </p:sp>
      <p:sp>
        <p:nvSpPr>
          <p:cNvPr id="6" name="Text Box 13">
            <a:extLst>
              <a:ext uri="{FF2B5EF4-FFF2-40B4-BE49-F238E27FC236}">
                <a16:creationId xmlns:a16="http://schemas.microsoft.com/office/drawing/2014/main" id="{0A881067-EDBF-404D-8025-8CABC6D36A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644" y="1938502"/>
            <a:ext cx="11702143" cy="470898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914400" lvl="2" indent="0"/>
            <a:endParaRPr lang="fr-FR" altLang="fr-FR" sz="2000" b="1" dirty="0">
              <a:latin typeface="Comic Sans MS" panose="030F0702030302020204" pitchFamily="66" charset="0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fr-FR" altLang="fr-FR" sz="2400" b="1" dirty="0">
                <a:latin typeface="Comic Sans MS" panose="030F0702030302020204" pitchFamily="66" charset="0"/>
              </a:rPr>
              <a:t>Tous les éléments à analyser au sol comme en vol sont listés dans la check-list (voir page suivante),</a:t>
            </a:r>
          </a:p>
          <a:p>
            <a:pPr marL="914400" lvl="2" indent="0"/>
            <a:endParaRPr lang="fr-FR" altLang="fr-FR" sz="2400" b="1" dirty="0">
              <a:latin typeface="Comic Sans MS" panose="030F0702030302020204" pitchFamily="66" charset="0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fr-FR" altLang="fr-FR" sz="2400" b="1" dirty="0">
                <a:latin typeface="Comic Sans MS" panose="030F0702030302020204" pitchFamily="66" charset="0"/>
              </a:rPr>
              <a:t>Certains éléments de cette check-list peuvent être traités en préparation du vol,</a:t>
            </a:r>
          </a:p>
          <a:p>
            <a:pPr marL="914400" lvl="2" indent="0"/>
            <a:endParaRPr lang="fr-FR" altLang="fr-FR" sz="2400" b="1" dirty="0">
              <a:latin typeface="Comic Sans MS" panose="030F0702030302020204" pitchFamily="66" charset="0"/>
            </a:endParaRPr>
          </a:p>
          <a:p>
            <a:pPr marL="914400" lvl="2" indent="0"/>
            <a:r>
              <a:rPr lang="fr-FR" altLang="fr-FR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Un des objectifs est de minimiser les nuisances vis-à-vis des riverains: éviter des temps de reconnaissance longs, des vitesses rapides, des motorisations variables etc.</a:t>
            </a:r>
          </a:p>
          <a:p>
            <a:pPr marL="914400" lvl="2" indent="0" algn="ctr"/>
            <a:endParaRPr lang="fr-FR" altLang="fr-FR" sz="2800" b="1" dirty="0">
              <a:latin typeface="Comic Sans MS" panose="030F0702030302020204" pitchFamily="66" charset="0"/>
            </a:endParaRPr>
          </a:p>
          <a:p>
            <a:pPr marL="914400" lvl="2" indent="0"/>
            <a:endParaRPr lang="fr-FR" altLang="fr-FR" sz="2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88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E3C6F9-F915-4132-84B6-9780203EB97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01A05D-CAB0-47AB-AA99-118C35E4A44E}" type="slidenum">
              <a:rPr lang="fr-FR" smtClean="0"/>
              <a:t>9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6DDFB6E-D0EF-4F13-9E49-BA4A7EBF58EC}"/>
              </a:ext>
            </a:extLst>
          </p:cNvPr>
          <p:cNvSpPr txBox="1"/>
          <p:nvPr/>
        </p:nvSpPr>
        <p:spPr>
          <a:xfrm>
            <a:off x="8786813" y="169706"/>
            <a:ext cx="3213254" cy="923330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Comic Sans MS" panose="030F0702030302020204" pitchFamily="66" charset="0"/>
              </a:rPr>
              <a:t>Check-List:</a:t>
            </a:r>
          </a:p>
          <a:p>
            <a:pPr algn="ctr"/>
            <a:r>
              <a:rPr lang="fr-FR" b="1" dirty="0">
                <a:latin typeface="Comic Sans MS" panose="030F0702030302020204" pitchFamily="66" charset="0"/>
              </a:rPr>
              <a:t>La Reconnaissance</a:t>
            </a:r>
          </a:p>
          <a:p>
            <a:pPr algn="ctr"/>
            <a:r>
              <a:rPr lang="fr-FR" b="1" dirty="0">
                <a:latin typeface="Comic Sans MS" panose="030F0702030302020204" pitchFamily="66" charset="0"/>
              </a:rPr>
              <a:t> Montagne roues</a:t>
            </a:r>
          </a:p>
        </p:txBody>
      </p:sp>
      <p:grpSp>
        <p:nvGrpSpPr>
          <p:cNvPr id="6" name="Groupe 1">
            <a:extLst>
              <a:ext uri="{FF2B5EF4-FFF2-40B4-BE49-F238E27FC236}">
                <a16:creationId xmlns:a16="http://schemas.microsoft.com/office/drawing/2014/main" id="{F3F94B31-5A89-47A9-9018-66A89E6837E2}"/>
              </a:ext>
            </a:extLst>
          </p:cNvPr>
          <p:cNvGrpSpPr>
            <a:grpSpLocks/>
          </p:cNvGrpSpPr>
          <p:nvPr/>
        </p:nvGrpSpPr>
        <p:grpSpPr bwMode="auto">
          <a:xfrm>
            <a:off x="251520" y="188640"/>
            <a:ext cx="8757470" cy="6559819"/>
            <a:chOff x="250825" y="-28128"/>
            <a:chExt cx="8757470" cy="6559819"/>
          </a:xfrm>
        </p:grpSpPr>
        <p:sp>
          <p:nvSpPr>
            <p:cNvPr id="7" name="Text Box 4">
              <a:extLst>
                <a:ext uri="{FF2B5EF4-FFF2-40B4-BE49-F238E27FC236}">
                  <a16:creationId xmlns:a16="http://schemas.microsoft.com/office/drawing/2014/main" id="{BCF47C0F-6434-43BD-8F40-DA66596F8E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2833" y="4408033"/>
              <a:ext cx="4248150" cy="2123658"/>
            </a:xfrm>
            <a:prstGeom prst="rect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200" b="1" dirty="0">
                  <a:solidFill>
                    <a:schemeClr val="folHlink"/>
                  </a:solidFill>
                  <a:latin typeface="Comic Sans MS" panose="030F0702030302020204" pitchFamily="66" charset="0"/>
                </a:rPr>
                <a:t>ENVIRONNEMENT</a:t>
              </a:r>
            </a:p>
            <a:p>
              <a:pPr eaLnBrk="1" hangingPunct="1">
                <a:spcBef>
                  <a:spcPct val="0"/>
                </a:spcBef>
              </a:pPr>
              <a:r>
                <a:rPr lang="fr-FR" altLang="fr-FR" sz="1200" b="1" dirty="0">
                  <a:latin typeface="Comic Sans MS" panose="030F0702030302020204" pitchFamily="66" charset="0"/>
                </a:rPr>
                <a:t>Avions dans le circuit et au sol</a:t>
              </a:r>
            </a:p>
            <a:p>
              <a:pPr eaLnBrk="1" hangingPunct="1">
                <a:spcBef>
                  <a:spcPct val="0"/>
                </a:spcBef>
              </a:pPr>
              <a:r>
                <a:rPr lang="fr-FR" altLang="fr-FR" sz="1200" b="1" dirty="0">
                  <a:latin typeface="Comic Sans MS" panose="030F0702030302020204" pitchFamily="66" charset="0"/>
                </a:rPr>
                <a:t>Eviter le survol des habitations</a:t>
              </a:r>
            </a:p>
            <a:p>
              <a:pPr eaLnBrk="1" hangingPunct="1">
                <a:spcBef>
                  <a:spcPct val="0"/>
                </a:spcBef>
              </a:pPr>
              <a:r>
                <a:rPr lang="fr-FR" altLang="fr-FR" sz="1200" b="1" dirty="0">
                  <a:latin typeface="Comic Sans MS" panose="030F0702030302020204" pitchFamily="66" charset="0"/>
                </a:rPr>
                <a:t>Obstacles naturels et artificiels</a:t>
              </a:r>
            </a:p>
            <a:p>
              <a:pPr eaLnBrk="1" hangingPunct="1">
                <a:spcBef>
                  <a:spcPct val="0"/>
                </a:spcBef>
              </a:pPr>
              <a:r>
                <a:rPr lang="fr-FR" altLang="fr-FR" sz="1200" b="1" dirty="0">
                  <a:latin typeface="Comic Sans MS" panose="030F0702030302020204" pitchFamily="66" charset="0"/>
                </a:rPr>
                <a:t>Trafic au sol: personnels, machines, animaux,…</a:t>
              </a:r>
            </a:p>
            <a:p>
              <a:pPr eaLnBrk="1" hangingPunct="1">
                <a:spcBef>
                  <a:spcPct val="0"/>
                </a:spcBef>
              </a:pPr>
              <a:r>
                <a:rPr lang="fr-FR" altLang="fr-FR" sz="1200" b="1" dirty="0">
                  <a:latin typeface="Comic Sans MS" panose="030F0702030302020204" pitchFamily="66" charset="0"/>
                </a:rPr>
                <a:t>Eclairement (décollage et atterrissage)</a:t>
              </a:r>
            </a:p>
            <a:p>
              <a:pPr eaLnBrk="1" hangingPunct="1">
                <a:spcBef>
                  <a:spcPct val="0"/>
                </a:spcBef>
              </a:pPr>
              <a:r>
                <a:rPr lang="fr-FR" altLang="fr-FR" sz="1200" b="1" dirty="0">
                  <a:latin typeface="Comic Sans MS" panose="030F0702030302020204" pitchFamily="66" charset="0"/>
                </a:rPr>
                <a:t>Radio (s'annoncer)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200" b="1" dirty="0">
                  <a:solidFill>
                    <a:schemeClr val="folHlink"/>
                  </a:solidFill>
                  <a:latin typeface="Comic Sans MS" panose="030F0702030302020204" pitchFamily="66" charset="0"/>
                </a:rPr>
                <a:t>AEROLOGIE</a:t>
              </a:r>
            </a:p>
            <a:p>
              <a:pPr eaLnBrk="1" hangingPunct="1">
                <a:spcBef>
                  <a:spcPct val="0"/>
                </a:spcBef>
              </a:pPr>
              <a:r>
                <a:rPr lang="fr-FR" altLang="fr-FR" sz="1200" b="1" dirty="0">
                  <a:latin typeface="Comic Sans MS" panose="030F0702030302020204" pitchFamily="66" charset="0"/>
                </a:rPr>
                <a:t>Turbulences (dynamique et/ou thermique)</a:t>
              </a:r>
            </a:p>
            <a:p>
              <a:pPr eaLnBrk="1" hangingPunct="1">
                <a:spcBef>
                  <a:spcPct val="0"/>
                </a:spcBef>
              </a:pPr>
              <a:r>
                <a:rPr lang="fr-FR" altLang="fr-FR" sz="1200" b="1" dirty="0">
                  <a:latin typeface="Comic Sans MS" panose="030F0702030302020204" pitchFamily="66" charset="0"/>
                </a:rPr>
                <a:t>Vent (force et direction): Perfos ATR et D/L?</a:t>
              </a:r>
            </a:p>
            <a:p>
              <a:pPr eaLnBrk="1" hangingPunct="1">
                <a:spcBef>
                  <a:spcPct val="0"/>
                </a:spcBef>
              </a:pPr>
              <a:r>
                <a:rPr lang="fr-FR" altLang="fr-FR" sz="1200" b="1" dirty="0">
                  <a:latin typeface="Comic Sans MS" panose="030F0702030302020204" pitchFamily="66" charset="0"/>
                </a:rPr>
                <a:t>Analyse du relief environnant</a:t>
              </a:r>
            </a:p>
          </p:txBody>
        </p:sp>
        <p:sp>
          <p:nvSpPr>
            <p:cNvPr id="8" name="Text Box 5">
              <a:extLst>
                <a:ext uri="{FF2B5EF4-FFF2-40B4-BE49-F238E27FC236}">
                  <a16:creationId xmlns:a16="http://schemas.microsoft.com/office/drawing/2014/main" id="{FCEB9B02-F171-465A-9860-1C14061C4C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2833" y="3707286"/>
              <a:ext cx="4204717" cy="646331"/>
            </a:xfrm>
            <a:prstGeom prst="rect">
              <a:avLst/>
            </a:prstGeom>
            <a:solidFill>
              <a:srgbClr val="FAFAA4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200" b="1" dirty="0">
                  <a:latin typeface="Comic Sans MS" panose="030F0702030302020204" pitchFamily="66" charset="0"/>
                </a:rPr>
                <a:t>RECONNAISSANCE EN DESCENTE CONTINUE A PARTIR DE LA VERTICALE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200" b="1" dirty="0">
                  <a:latin typeface="Comic Sans MS" panose="030F0702030302020204" pitchFamily="66" charset="0"/>
                </a:rPr>
                <a:t>DEPUIS </a:t>
              </a:r>
              <a:r>
                <a:rPr lang="fr-FR" altLang="fr-FR" sz="1200" b="1" dirty="0" err="1">
                  <a:latin typeface="Comic Sans MS" panose="030F0702030302020204" pitchFamily="66" charset="0"/>
                </a:rPr>
                <a:t>Zterrain</a:t>
              </a:r>
              <a:r>
                <a:rPr lang="fr-FR" altLang="fr-FR" sz="1200" b="1" dirty="0">
                  <a:latin typeface="Comic Sans MS" panose="030F0702030302020204" pitchFamily="66" charset="0"/>
                </a:rPr>
                <a:t> +1000ft VERS LE PASSAGE BAS </a:t>
              </a:r>
            </a:p>
          </p:txBody>
        </p:sp>
        <p:sp>
          <p:nvSpPr>
            <p:cNvPr id="9" name="Text Box 6">
              <a:extLst>
                <a:ext uri="{FF2B5EF4-FFF2-40B4-BE49-F238E27FC236}">
                  <a16:creationId xmlns:a16="http://schemas.microsoft.com/office/drawing/2014/main" id="{D70F5ADE-F19E-4A9A-B5DC-0D8F132497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24286" y="1171036"/>
              <a:ext cx="4248150" cy="3262432"/>
            </a:xfrm>
            <a:prstGeom prst="rect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200" b="1" dirty="0">
                  <a:solidFill>
                    <a:schemeClr val="folHlink"/>
                  </a:solidFill>
                  <a:latin typeface="Comic Sans MS" panose="030F0702030302020204" pitchFamily="66" charset="0"/>
                </a:rPr>
                <a:t>PISTE</a:t>
              </a:r>
            </a:p>
            <a:p>
              <a:pPr eaLnBrk="1" hangingPunct="1">
                <a:spcBef>
                  <a:spcPct val="0"/>
                </a:spcBef>
              </a:pPr>
              <a:r>
                <a:rPr lang="fr-FR" altLang="fr-FR" sz="1200" b="1" dirty="0">
                  <a:latin typeface="Comic Sans MS" panose="030F0702030302020204" pitchFamily="66" charset="0"/>
                </a:rPr>
                <a:t>Caractéristiques: longueur, pente et dévers</a:t>
              </a:r>
            </a:p>
            <a:p>
              <a:pPr eaLnBrk="1" hangingPunct="1">
                <a:spcBef>
                  <a:spcPct val="0"/>
                </a:spcBef>
              </a:pPr>
              <a:r>
                <a:rPr lang="fr-FR" altLang="fr-FR" sz="1200" b="1" dirty="0">
                  <a:latin typeface="Comic Sans MS" panose="030F0702030302020204" pitchFamily="66" charset="0"/>
                </a:rPr>
                <a:t>Etat de surface</a:t>
              </a:r>
            </a:p>
            <a:p>
              <a:pPr eaLnBrk="1" hangingPunct="1">
                <a:spcBef>
                  <a:spcPct val="0"/>
                </a:spcBef>
              </a:pPr>
              <a:r>
                <a:rPr lang="fr-FR" altLang="fr-FR" sz="1200" b="1" dirty="0">
                  <a:latin typeface="Comic Sans MS" panose="030F0702030302020204" pitchFamily="66" charset="0"/>
                </a:rPr>
                <a:t>Sens du tour de piste</a:t>
              </a:r>
            </a:p>
            <a:p>
              <a:pPr eaLnBrk="1" hangingPunct="1">
                <a:spcBef>
                  <a:spcPct val="0"/>
                </a:spcBef>
              </a:pPr>
              <a:r>
                <a:rPr lang="fr-FR" altLang="fr-FR" sz="1200" b="1" dirty="0">
                  <a:latin typeface="Comic Sans MS" panose="030F0702030302020204" pitchFamily="66" charset="0"/>
                </a:rPr>
                <a:t>Prolongement dégagé?</a:t>
              </a:r>
            </a:p>
            <a:p>
              <a:pPr eaLnBrk="1" hangingPunct="1">
                <a:spcBef>
                  <a:spcPct val="0"/>
                </a:spcBef>
              </a:pPr>
              <a:r>
                <a:rPr lang="fr-FR" altLang="fr-FR" sz="1200" b="1" dirty="0">
                  <a:latin typeface="Comic Sans MS" panose="030F0702030302020204" pitchFamily="66" charset="0"/>
                </a:rPr>
                <a:t>Parking: position et place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4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"Prise de décision: ATR et D/L possibles?"</a:t>
              </a:r>
            </a:p>
            <a:p>
              <a:pPr eaLnBrk="1" hangingPunct="1">
                <a:spcBef>
                  <a:spcPct val="0"/>
                </a:spcBef>
              </a:pPr>
              <a:r>
                <a:rPr lang="fr-FR" altLang="fr-FR" sz="1200" b="1" dirty="0">
                  <a:latin typeface="Comic Sans MS" panose="030F0702030302020204" pitchFamily="66" charset="0"/>
                </a:rPr>
                <a:t>Détermination des repères d'axe d'APP</a:t>
              </a:r>
            </a:p>
            <a:p>
              <a:pPr eaLnBrk="1" hangingPunct="1">
                <a:spcBef>
                  <a:spcPct val="0"/>
                </a:spcBef>
              </a:pPr>
              <a:r>
                <a:rPr lang="fr-FR" altLang="fr-FR" sz="1200" b="1" dirty="0">
                  <a:latin typeface="Comic Sans MS" panose="030F0702030302020204" pitchFamily="66" charset="0"/>
                </a:rPr>
                <a:t>Trajectoire du circuit de piste</a:t>
              </a:r>
            </a:p>
            <a:p>
              <a:pPr eaLnBrk="1" hangingPunct="1">
                <a:spcBef>
                  <a:spcPct val="0"/>
                </a:spcBef>
              </a:pPr>
              <a:r>
                <a:rPr lang="fr-FR" altLang="fr-FR" sz="1200" b="1" dirty="0">
                  <a:latin typeface="Comic Sans MS" panose="030F0702030302020204" pitchFamily="66" charset="0"/>
                </a:rPr>
                <a:t>Panne moteur au décollage</a:t>
              </a:r>
            </a:p>
            <a:p>
              <a:pPr eaLnBrk="1" hangingPunct="1">
                <a:spcBef>
                  <a:spcPct val="0"/>
                </a:spcBef>
              </a:pPr>
              <a:r>
                <a:rPr lang="fr-FR" altLang="fr-FR" sz="1200" b="1" dirty="0">
                  <a:latin typeface="Comic Sans MS" panose="030F0702030302020204" pitchFamily="66" charset="0"/>
                </a:rPr>
                <a:t>Remise des gaz en approche: Jusqu’où? </a:t>
              </a:r>
            </a:p>
            <a:p>
              <a:pPr eaLnBrk="1" hangingPunct="1">
                <a:spcBef>
                  <a:spcPct val="0"/>
                </a:spcBef>
              </a:pPr>
              <a:r>
                <a:rPr lang="fr-FR" altLang="fr-FR" sz="1200" b="1" dirty="0">
                  <a:latin typeface="Comic Sans MS" panose="030F0702030302020204" pitchFamily="66" charset="0"/>
                </a:rPr>
                <a:t>Stationnement</a:t>
              </a:r>
            </a:p>
            <a:p>
              <a:pPr eaLnBrk="1" hangingPunct="1">
                <a:spcBef>
                  <a:spcPct val="0"/>
                </a:spcBef>
              </a:pPr>
              <a:r>
                <a:rPr lang="fr-FR" altLang="fr-FR" sz="1200" b="1" dirty="0">
                  <a:latin typeface="Comic Sans MS" panose="030F0702030302020204" pitchFamily="66" charset="0"/>
                </a:rPr>
                <a:t>Point de touché</a:t>
              </a:r>
            </a:p>
            <a:p>
              <a:pPr eaLnBrk="1" hangingPunct="1">
                <a:spcBef>
                  <a:spcPct val="0"/>
                </a:spcBef>
              </a:pPr>
              <a:r>
                <a:rPr lang="fr-FR" altLang="fr-FR" sz="1200" b="1" dirty="0">
                  <a:latin typeface="Comic Sans MS" panose="030F0702030302020204" pitchFamily="66" charset="0"/>
                </a:rPr>
                <a:t>Point d'aboutissement</a:t>
              </a:r>
            </a:p>
            <a:p>
              <a:pPr eaLnBrk="1" hangingPunct="1">
                <a:spcBef>
                  <a:spcPct val="0"/>
                </a:spcBef>
              </a:pPr>
              <a:r>
                <a:rPr lang="fr-FR" altLang="fr-FR" sz="1200" b="1" dirty="0">
                  <a:latin typeface="Comic Sans MS" panose="030F0702030302020204" pitchFamily="66" charset="0"/>
                </a:rPr>
                <a:t>Sens du circuit de piste</a:t>
              </a:r>
            </a:p>
            <a:p>
              <a:pPr eaLnBrk="1" hangingPunct="1">
                <a:spcBef>
                  <a:spcPct val="0"/>
                </a:spcBef>
              </a:pPr>
              <a:r>
                <a:rPr lang="fr-FR" altLang="fr-FR" sz="1200" b="1" dirty="0">
                  <a:latin typeface="Comic Sans MS" panose="030F0702030302020204" pitchFamily="66" charset="0"/>
                </a:rPr>
                <a:t>Vitesse d'APP et configuration</a:t>
              </a:r>
            </a:p>
            <a:p>
              <a:pPr eaLnBrk="1" hangingPunct="1">
                <a:spcBef>
                  <a:spcPct val="0"/>
                </a:spcBef>
              </a:pPr>
              <a:r>
                <a:rPr lang="fr-FR" altLang="fr-FR" sz="1200" b="1" dirty="0">
                  <a:latin typeface="Comic Sans MS" panose="030F0702030302020204" pitchFamily="66" charset="0"/>
                </a:rPr>
                <a:t>Trajectoire du passage bas</a:t>
              </a:r>
            </a:p>
          </p:txBody>
        </p:sp>
        <p:sp>
          <p:nvSpPr>
            <p:cNvPr id="10" name="Text Box 7">
              <a:extLst>
                <a:ext uri="{FF2B5EF4-FFF2-40B4-BE49-F238E27FC236}">
                  <a16:creationId xmlns:a16="http://schemas.microsoft.com/office/drawing/2014/main" id="{C5945A3C-F528-4537-9FF3-17C1F71CC4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60145" y="5001145"/>
              <a:ext cx="4248150" cy="1200329"/>
            </a:xfrm>
            <a:prstGeom prst="rect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fr-FR" altLang="fr-FR" sz="1200" b="1" dirty="0">
                <a:latin typeface="Comic Sans MS" panose="030F0702030302020204" pitchFamily="66" charset="0"/>
              </a:endParaRPr>
            </a:p>
            <a:p>
              <a:pPr eaLnBrk="1" hangingPunct="1">
                <a:spcBef>
                  <a:spcPct val="0"/>
                </a:spcBef>
              </a:pPr>
              <a:r>
                <a:rPr lang="fr-FR" altLang="fr-FR" sz="1200" b="1" dirty="0">
                  <a:latin typeface="Comic Sans MS" panose="030F0702030302020204" pitchFamily="66" charset="0"/>
                </a:rPr>
                <a:t>Etat de surface de la piste</a:t>
              </a:r>
            </a:p>
            <a:p>
              <a:pPr eaLnBrk="1" hangingPunct="1">
                <a:spcBef>
                  <a:spcPct val="0"/>
                </a:spcBef>
              </a:pPr>
              <a:r>
                <a:rPr lang="fr-FR" altLang="fr-FR" sz="1200" b="1" dirty="0">
                  <a:latin typeface="Comic Sans MS" panose="030F0702030302020204" pitchFamily="66" charset="0"/>
                </a:rPr>
                <a:t>Turbulence</a:t>
              </a:r>
            </a:p>
            <a:p>
              <a:pPr eaLnBrk="1" hangingPunct="1">
                <a:spcBef>
                  <a:spcPct val="0"/>
                </a:spcBef>
              </a:pPr>
              <a:r>
                <a:rPr lang="fr-FR" altLang="fr-FR" sz="1200" b="1" dirty="0">
                  <a:latin typeface="Comic Sans MS" panose="030F0702030302020204" pitchFamily="66" charset="0"/>
                </a:rPr>
                <a:t>Altitude du tour de piste</a:t>
              </a:r>
            </a:p>
            <a:p>
              <a:pPr eaLnBrk="1" hangingPunct="1">
                <a:spcBef>
                  <a:spcPct val="0"/>
                </a:spcBef>
              </a:pPr>
              <a:r>
                <a:rPr lang="fr-FR" altLang="fr-FR" sz="12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"Prise de décision: ATR et D/L possibles?"</a:t>
              </a:r>
              <a:endParaRPr lang="fr-FR" altLang="fr-FR" sz="1200" b="1" dirty="0">
                <a:latin typeface="Comic Sans MS" panose="030F0702030302020204" pitchFamily="66" charset="0"/>
              </a:endParaRPr>
            </a:p>
            <a:p>
              <a:pPr eaLnBrk="1" hangingPunct="1">
                <a:spcBef>
                  <a:spcPct val="0"/>
                </a:spcBef>
              </a:pPr>
              <a:endParaRPr lang="fr-FR" altLang="fr-FR" sz="1200" b="1" dirty="0">
                <a:latin typeface="Comic Sans MS" panose="030F0702030302020204" pitchFamily="66" charset="0"/>
              </a:endParaRPr>
            </a:p>
          </p:txBody>
        </p:sp>
        <p:sp>
          <p:nvSpPr>
            <p:cNvPr id="11" name="Text Box 13">
              <a:extLst>
                <a:ext uri="{FF2B5EF4-FFF2-40B4-BE49-F238E27FC236}">
                  <a16:creationId xmlns:a16="http://schemas.microsoft.com/office/drawing/2014/main" id="{669EDD97-D3AA-4C34-8082-C2C4B063E6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2833" y="1158805"/>
              <a:ext cx="4248150" cy="2492990"/>
            </a:xfrm>
            <a:prstGeom prst="rect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200" b="1" dirty="0">
                  <a:solidFill>
                    <a:srgbClr val="FF9999"/>
                  </a:solidFill>
                  <a:latin typeface="Comic Sans MS" panose="030F0702030302020204" pitchFamily="66" charset="0"/>
                </a:rPr>
                <a:t>ALTITUDE DE CROISIERE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200" b="1" dirty="0">
                  <a:solidFill>
                    <a:schemeClr val="folHlink"/>
                  </a:solidFill>
                </a:rPr>
                <a:t>EN ROUTE</a:t>
              </a:r>
              <a:endParaRPr lang="fr-FR" altLang="fr-FR" sz="1200" b="1" dirty="0">
                <a:latin typeface="Comic Sans MS" panose="030F0702030302020204" pitchFamily="66" charset="0"/>
              </a:endParaRPr>
            </a:p>
            <a:p>
              <a:pPr eaLnBrk="1" hangingPunct="1">
                <a:spcBef>
                  <a:spcPct val="0"/>
                </a:spcBef>
              </a:pPr>
              <a:r>
                <a:rPr lang="fr-FR" altLang="fr-FR" sz="1200" b="1" dirty="0">
                  <a:latin typeface="Comic Sans MS" panose="030F0702030302020204" pitchFamily="66" charset="0"/>
                </a:rPr>
                <a:t>Mesure de Vs0 et calcul de VREF</a:t>
              </a:r>
            </a:p>
            <a:p>
              <a:pPr eaLnBrk="1" hangingPunct="1">
                <a:spcBef>
                  <a:spcPct val="0"/>
                </a:spcBef>
              </a:pPr>
              <a:r>
                <a:rPr lang="fr-FR" altLang="fr-FR" sz="1200" b="1" dirty="0">
                  <a:latin typeface="Comic Sans MS" panose="030F0702030302020204" pitchFamily="66" charset="0"/>
                </a:rPr>
                <a:t>Observation vent, convection, nuages, aérologie</a:t>
              </a:r>
            </a:p>
            <a:p>
              <a:pPr eaLnBrk="1" hangingPunct="1">
                <a:spcBef>
                  <a:spcPct val="0"/>
                </a:spcBef>
              </a:pPr>
              <a:r>
                <a:rPr lang="fr-FR" altLang="fr-FR" sz="1200" b="1" dirty="0">
                  <a:latin typeface="Comic Sans MS" panose="030F0702030302020204" pitchFamily="66" charset="0"/>
                </a:rPr>
                <a:t>Réglage du mélange</a:t>
              </a:r>
            </a:p>
            <a:p>
              <a:pPr eaLnBrk="1" hangingPunct="1">
                <a:spcBef>
                  <a:spcPct val="0"/>
                </a:spcBef>
              </a:pPr>
              <a:r>
                <a:rPr lang="fr-FR" altLang="fr-FR" sz="1200" b="1" dirty="0">
                  <a:latin typeface="Comic Sans MS" panose="030F0702030302020204" pitchFamily="66" charset="0"/>
                </a:rPr>
                <a:t>Ecoute de la fréquence "Montagne", se signaler</a:t>
              </a:r>
            </a:p>
            <a:p>
              <a:pPr eaLnBrk="1" hangingPunct="1">
                <a:spcBef>
                  <a:spcPct val="0"/>
                </a:spcBef>
              </a:pPr>
              <a:r>
                <a:rPr lang="fr-FR" altLang="fr-FR" sz="1200" b="1" dirty="0">
                  <a:latin typeface="Comic Sans MS" panose="030F0702030302020204" pitchFamily="66" charset="0"/>
                </a:rPr>
                <a:t>Humidité, température, risque de givrage du carburateur</a:t>
              </a:r>
            </a:p>
            <a:p>
              <a:pPr eaLnBrk="1" hangingPunct="1">
                <a:spcBef>
                  <a:spcPct val="0"/>
                </a:spcBef>
              </a:pPr>
              <a:r>
                <a:rPr lang="fr-FR" altLang="fr-FR" sz="1200" b="1" dirty="0">
                  <a:latin typeface="Comic Sans MS" panose="030F0702030302020204" pitchFamily="66" charset="0"/>
                </a:rPr>
                <a:t>Revoir la fiche de terrain (si nécessaire)</a:t>
              </a:r>
            </a:p>
            <a:p>
              <a:pPr eaLnBrk="1" hangingPunct="1">
                <a:spcBef>
                  <a:spcPct val="0"/>
                </a:spcBef>
              </a:pPr>
              <a:r>
                <a:rPr lang="fr-FR" altLang="fr-FR" sz="1200" b="1" dirty="0">
                  <a:latin typeface="Comic Sans MS" panose="030F0702030302020204" pitchFamily="66" charset="0"/>
                </a:rPr>
                <a:t>Préparer l'arrivée</a:t>
              </a:r>
            </a:p>
            <a:p>
              <a:pPr eaLnBrk="1" hangingPunct="1">
                <a:spcBef>
                  <a:spcPct val="0"/>
                </a:spcBef>
              </a:pPr>
              <a:r>
                <a:rPr lang="fr-FR" altLang="fr-FR" sz="1200" b="1" dirty="0">
                  <a:latin typeface="Comic Sans MS" panose="030F0702030302020204" pitchFamily="66" charset="0"/>
                </a:rPr>
                <a:t>S'annoncer sur la fréquence adéquat</a:t>
              </a:r>
            </a:p>
            <a:p>
              <a:pPr eaLnBrk="1" hangingPunct="1">
                <a:spcBef>
                  <a:spcPct val="0"/>
                </a:spcBef>
              </a:pPr>
              <a:r>
                <a:rPr lang="fr-FR" altLang="fr-FR" sz="1200" b="1" dirty="0">
                  <a:latin typeface="Comic Sans MS" panose="030F0702030302020204" pitchFamily="66" charset="0"/>
                </a:rPr>
                <a:t>Se présenter à 1000ft à la verticale du terrain</a:t>
              </a:r>
            </a:p>
            <a:p>
              <a:pPr eaLnBrk="1" hangingPunct="1">
                <a:spcBef>
                  <a:spcPct val="0"/>
                </a:spcBef>
              </a:pPr>
              <a:r>
                <a:rPr lang="fr-FR" altLang="fr-FR" sz="1200" b="1" dirty="0">
                  <a:latin typeface="Comic Sans MS" panose="030F0702030302020204" pitchFamily="66" charset="0"/>
                </a:rPr>
                <a:t>Vi=1,5Vs (à adapter en fonction de l’avion)</a:t>
              </a:r>
            </a:p>
          </p:txBody>
        </p:sp>
        <p:sp>
          <p:nvSpPr>
            <p:cNvPr id="13" name="Text Box 16">
              <a:extLst>
                <a:ext uri="{FF2B5EF4-FFF2-40B4-BE49-F238E27FC236}">
                  <a16:creationId xmlns:a16="http://schemas.microsoft.com/office/drawing/2014/main" id="{28C728FA-5501-4282-AE84-D906618523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60145" y="6252759"/>
              <a:ext cx="4248150" cy="277812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200" b="1" dirty="0">
                  <a:solidFill>
                    <a:srgbClr val="FF9999"/>
                  </a:solidFill>
                  <a:latin typeface="Comic Sans MS" panose="030F0702030302020204" pitchFamily="66" charset="0"/>
                </a:rPr>
                <a:t>ENCHAINER SUR LE TOUR DE PISTE MONTAGNE</a:t>
              </a:r>
              <a:endParaRPr lang="fr-FR" altLang="fr-FR" sz="1200" b="1" dirty="0">
                <a:latin typeface="Comic Sans MS" panose="030F0702030302020204" pitchFamily="66" charset="0"/>
              </a:endParaRPr>
            </a:p>
          </p:txBody>
        </p:sp>
        <p:pic>
          <p:nvPicPr>
            <p:cNvPr id="14" name="Image 12">
              <a:extLst>
                <a:ext uri="{FF2B5EF4-FFF2-40B4-BE49-F238E27FC236}">
                  <a16:creationId xmlns:a16="http://schemas.microsoft.com/office/drawing/2014/main" id="{FCAB0B3B-B709-48F5-910B-437509FD13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25" y="-28128"/>
              <a:ext cx="792088" cy="774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 Box 12">
              <a:extLst>
                <a:ext uri="{FF2B5EF4-FFF2-40B4-BE49-F238E27FC236}">
                  <a16:creationId xmlns:a16="http://schemas.microsoft.com/office/drawing/2014/main" id="{E15685D6-79B7-40DF-A775-BF7E407522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51180" y="4487833"/>
              <a:ext cx="4248150" cy="461665"/>
            </a:xfrm>
            <a:prstGeom prst="rect">
              <a:avLst/>
            </a:prstGeom>
            <a:solidFill>
              <a:srgbClr val="FAFAA4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200" b="1" dirty="0">
                  <a:latin typeface="Comic Sans MS" panose="030F0702030302020204" pitchFamily="66" charset="0"/>
                </a:rPr>
                <a:t>PASSAGE BAS 100ft A 200ft AU DESSUS DU POINT LE PLUS HAUT DE LA PISTE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36715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14840</TotalTime>
  <Words>1579</Words>
  <Application>Microsoft Office PowerPoint</Application>
  <PresentationFormat>Grand écran</PresentationFormat>
  <Paragraphs>328</Paragraphs>
  <Slides>22</Slides>
  <Notes>2</Notes>
  <HiddenSlides>0</HiddenSlides>
  <MMClips>1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Comic Sans MS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elisabeth dumas</dc:creator>
  <cp:lastModifiedBy>elisabeth dumas</cp:lastModifiedBy>
  <cp:revision>14</cp:revision>
  <dcterms:created xsi:type="dcterms:W3CDTF">2022-03-09T13:20:31Z</dcterms:created>
  <dcterms:modified xsi:type="dcterms:W3CDTF">2022-04-02T07:59:34Z</dcterms:modified>
</cp:coreProperties>
</file>