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0"/>
  </p:notesMasterIdLst>
  <p:sldIdLst>
    <p:sldId id="298" r:id="rId2"/>
    <p:sldId id="380" r:id="rId3"/>
    <p:sldId id="405" r:id="rId4"/>
    <p:sldId id="388" r:id="rId5"/>
    <p:sldId id="395" r:id="rId6"/>
    <p:sldId id="398" r:id="rId7"/>
    <p:sldId id="280" r:id="rId8"/>
    <p:sldId id="261" r:id="rId9"/>
    <p:sldId id="263" r:id="rId10"/>
    <p:sldId id="264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72" r:id="rId19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6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9" autoAdjust="0"/>
    <p:restoredTop sz="84955" autoAdjust="0"/>
  </p:normalViewPr>
  <p:slideViewPr>
    <p:cSldViewPr snapToGrid="0">
      <p:cViewPr varScale="1">
        <p:scale>
          <a:sx n="66" d="100"/>
          <a:sy n="66" d="100"/>
        </p:scale>
        <p:origin x="102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077F677-9FD9-4982-A997-11104EE9D27F}" type="datetimeFigureOut">
              <a:rPr lang="fr-FR" smtClean="0"/>
              <a:t>01/04/2022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F8772A7-ED96-4BE7-A4BD-DA3F04BC90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39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ACBB37-6E74-4039-8AD1-C611D8AA4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7CF84D-FE84-4FFB-ABC3-9DFBFAED8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EEDCAA-B8B2-4EBC-90C7-E2CDF6082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0090-7774-4E01-8E8E-D49A1BCF3D4D}" type="datetime1">
              <a:rPr lang="fr-FR" smtClean="0"/>
              <a:t>01/04/2022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C7132C-407D-4323-BE1A-2111C2BD8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0371FF-82EB-4399-831F-87048BAAE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D7B236-FA3C-404F-A7A4-911D8DBEB4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791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B06AB2-40C1-4D47-A890-F9A53D08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6D9473-6F55-455E-95B8-F7AD55D63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FBC526-59A0-4275-8529-B6894DAA8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359B1F-0843-45CE-96D4-29CC7A0C56BC}" type="datetime1">
              <a:rPr lang="fr-FR" smtClean="0"/>
              <a:t>01/04/2022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38AAE6-1A52-4EB8-B23D-0C1BB352B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AE9470-E436-444A-BBC9-D9862B569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D7B236-FA3C-404F-A7A4-911D8DBEB4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20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9FBD933-E4AB-421C-83AE-23270EBE4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2BB7955-113F-40D9-A362-FADB098F1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A9EE79-628C-4D1F-A13D-3329BA76F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60C44-DFC3-4C1A-A91F-0A775798D868}" type="datetime1">
              <a:rPr lang="fr-FR" smtClean="0"/>
              <a:t>01/04/2022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73D3C9-E50A-4E49-90D4-78E15EB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2742B3-A897-475C-BCFB-7308683A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D7B236-FA3C-404F-A7A4-911D8DBEB4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934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531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3D6722-D7A9-46B4-923D-E214E64B3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31F264-F230-41B1-A7C4-879A22E62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9A0AD5-D755-4513-A769-4070A107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1082E-89A0-418F-A0B1-6A462670EB48}" type="datetime1">
              <a:rPr lang="fr-FR" smtClean="0"/>
              <a:t>01/04/2022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C02904-0145-4A51-8186-7469DA32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037BAF-9AAB-4E73-8637-7126D37D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D7B236-FA3C-404F-A7A4-911D8DBEB4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88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C7C8F6-D44C-43DE-98D5-1F6A1AC8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226D00-195C-482A-8AB1-32430C8E7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015C48-641D-47E6-B1D8-74F348ED7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829FCE-9C34-4A68-A5FB-69BD118DD328}" type="datetime1">
              <a:rPr lang="fr-FR" smtClean="0"/>
              <a:t>01/04/2022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144CBD-02A9-42FF-9995-1BDE3E9A4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73E750-9AE1-48E8-8939-C40F0E81E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D7B236-FA3C-404F-A7A4-911D8DBEB4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94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DA6147-DDD8-4EB3-97B8-472BCC6C1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C737DB-AF03-46C9-B85B-CE19C29EA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DB2B24-DF87-4657-9E68-E6627FC5E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0E8921-75EC-4BC3-8B21-ADE337F74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25B5E6-28A9-4F10-9434-0408498193E0}" type="datetime1">
              <a:rPr lang="fr-FR" smtClean="0"/>
              <a:t>01/04/2022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866ACB-051F-413A-86DC-35F9494A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33702F-1E97-40E3-A8E2-BA26CEEA8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D7B236-FA3C-404F-A7A4-911D8DBEB4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684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919CB-3FD3-4FE6-92C0-533FE1C0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6EE12F-2116-4DA9-AE46-FE3EB8734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57D573-747A-4F81-B0A7-961DDF63E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F0D7EBD-2EB1-4377-B83A-B8A3753A0E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8933EC-7928-47B4-B2F0-77296BFD2A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5B03FF6-8A0C-4687-9231-4DA8B237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9D7987-0330-4EBE-AC37-777D65F69307}" type="datetime1">
              <a:rPr lang="fr-FR" smtClean="0"/>
              <a:t>01/04/2022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B606A0-E067-4179-B0E8-A7B7521F5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C9AABF0-0B37-4A83-ABA3-CBE2B546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D7B236-FA3C-404F-A7A4-911D8DBEB4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958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D42DE6-0E3F-4EF0-B9FA-1A8503490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1ABC2B3-4728-4111-90CA-09D8EE18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3B2D2E-D028-439A-9C11-D75A1FEE2374}" type="datetime1">
              <a:rPr lang="fr-FR" smtClean="0"/>
              <a:t>01/04/2022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312E6A-E975-4DF5-B1CC-531B8BE89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AC779F-84B3-4554-B965-CF77592D3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D7B236-FA3C-404F-A7A4-911D8DBEB4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95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F4D635-C5BE-47D3-9ED3-30A9E3CAE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D7B236-FA3C-404F-A7A4-911D8DBEB45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483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B607C-1EB6-47F7-A64C-DC1AEC57B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3A8EC9-3FE6-4050-9232-F269DE632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9E62924-3D96-40FD-AFC5-A2B850454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530DFA-7C48-419E-8CAD-A2419A74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57A45-0D4A-44F8-A1E7-E10471C25ADC}" type="datetime1">
              <a:rPr lang="fr-FR" smtClean="0"/>
              <a:t>01/04/2022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46188C-5768-44D3-9573-5F47D5A8C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0A2EA4-0F58-4D11-BE81-84D36A33B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D7B236-FA3C-404F-A7A4-911D8DBEB4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304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996FB-470E-4C7D-A04C-CB30AF430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9C4CEDE-9605-465A-A187-C4F9EDFB8F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684989F-BC2B-4E3C-A5D8-B9E0D4166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DAAD62-E812-463B-B027-69DE06F6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66FD4-4902-4D0E-A605-450C7440B051}" type="datetime1">
              <a:rPr lang="fr-FR" smtClean="0"/>
              <a:t>01/04/2022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664CC5-1596-4C65-8954-97F47CB9F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1076DF-18FC-4AEA-9C55-CB781F3E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D7B236-FA3C-404F-A7A4-911D8DBEB4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99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55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info@afpm.f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5C9C999-3984-44F9-AC85-AF0563C6D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013995" y="1652937"/>
            <a:ext cx="8264324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LE SGS</a:t>
            </a:r>
          </a:p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(Système Global de Sécurité) </a:t>
            </a:r>
          </a:p>
          <a:p>
            <a:pPr algn="ctr"/>
            <a:endParaRPr lang="fr-F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EA4AA55-ECAF-4F60-AE69-859E206D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7B236-FA3C-404F-A7A4-911D8DBEB452}" type="slidenum">
              <a:rPr lang="fr-FR" smtClean="0"/>
              <a:t>1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14FA5F-9460-431E-8669-9F0A7BB87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35224" cy="8352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CC337D-9D8C-4F80-9ACD-11804B7DC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776" y="0"/>
            <a:ext cx="835224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37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05DF553-9B72-4F73-A544-7D279149A75F}"/>
              </a:ext>
            </a:extLst>
          </p:cNvPr>
          <p:cNvSpPr/>
          <p:nvPr/>
        </p:nvSpPr>
        <p:spPr>
          <a:xfrm>
            <a:off x="0" y="0"/>
            <a:ext cx="12192000" cy="97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7C98AD1-193D-40A0-9B34-A920D8B0E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43542"/>
            <a:ext cx="835224" cy="83522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DFCC4CF-3168-40B3-872E-F9BB796B6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234" y="58056"/>
            <a:ext cx="835224" cy="835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AA097C-F0E3-4503-A489-AC5A697CF8F1}"/>
              </a:ext>
            </a:extLst>
          </p:cNvPr>
          <p:cNvSpPr/>
          <p:nvPr/>
        </p:nvSpPr>
        <p:spPr>
          <a:xfrm>
            <a:off x="0" y="6516914"/>
            <a:ext cx="12192000" cy="34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DF86334-157D-4DE5-8AF1-9B638C3CE84E}"/>
              </a:ext>
            </a:extLst>
          </p:cNvPr>
          <p:cNvSpPr txBox="1"/>
          <p:nvPr/>
        </p:nvSpPr>
        <p:spPr>
          <a:xfrm>
            <a:off x="0" y="6545160"/>
            <a:ext cx="12148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Association Française des Pilotes de Montagne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81A512-FD46-4DDA-B978-28DE8894A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42" y="1080326"/>
            <a:ext cx="1447800" cy="493395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20F03BF-E0C2-4084-A128-8B189E2F1B48}"/>
              </a:ext>
            </a:extLst>
          </p:cNvPr>
          <p:cNvSpPr/>
          <p:nvPr/>
        </p:nvSpPr>
        <p:spPr>
          <a:xfrm>
            <a:off x="1775520" y="2276872"/>
            <a:ext cx="936104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1F1CE5-7DAE-4297-BBD1-BE0271C0D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80" y="901502"/>
            <a:ext cx="6960979" cy="5445224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351759E-E2BA-4DAC-8EDC-63AD4055A704}"/>
              </a:ext>
            </a:extLst>
          </p:cNvPr>
          <p:cNvSpPr/>
          <p:nvPr/>
        </p:nvSpPr>
        <p:spPr>
          <a:xfrm>
            <a:off x="6672064" y="4005064"/>
            <a:ext cx="307116" cy="3137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A143555-8537-429D-BF0F-64E1781FAA73}"/>
              </a:ext>
            </a:extLst>
          </p:cNvPr>
          <p:cNvSpPr/>
          <p:nvPr/>
        </p:nvSpPr>
        <p:spPr>
          <a:xfrm>
            <a:off x="5732215" y="4005824"/>
            <a:ext cx="432048" cy="3137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367D96C-BA72-48E1-A202-719F7B95A105}"/>
              </a:ext>
            </a:extLst>
          </p:cNvPr>
          <p:cNvSpPr/>
          <p:nvPr/>
        </p:nvSpPr>
        <p:spPr>
          <a:xfrm>
            <a:off x="6364948" y="3259268"/>
            <a:ext cx="307116" cy="3137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726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2C9569-A8BF-40E2-87D6-0238A2F7195B}"/>
              </a:ext>
            </a:extLst>
          </p:cNvPr>
          <p:cNvSpPr/>
          <p:nvPr/>
        </p:nvSpPr>
        <p:spPr>
          <a:xfrm>
            <a:off x="0" y="0"/>
            <a:ext cx="12192000" cy="97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F6D0A4A-5F15-4BCE-B89D-050CCF99E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43542"/>
            <a:ext cx="835224" cy="8352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81A3E5-7903-4433-B35B-E437308D9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234" y="58056"/>
            <a:ext cx="835224" cy="8352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8B0244-BC3E-4A6B-890E-D9B4648049B1}"/>
              </a:ext>
            </a:extLst>
          </p:cNvPr>
          <p:cNvSpPr/>
          <p:nvPr/>
        </p:nvSpPr>
        <p:spPr>
          <a:xfrm>
            <a:off x="0" y="6516914"/>
            <a:ext cx="12192000" cy="34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E18A09A-A0D5-4F7A-8B53-11EECBB11739}"/>
              </a:ext>
            </a:extLst>
          </p:cNvPr>
          <p:cNvSpPr txBox="1"/>
          <p:nvPr/>
        </p:nvSpPr>
        <p:spPr>
          <a:xfrm>
            <a:off x="0" y="6545160"/>
            <a:ext cx="12148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Association Française des Pilotes de Montagne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81A512-FD46-4DDA-B978-28DE8894A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42" y="1080326"/>
            <a:ext cx="1447800" cy="493395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20F03BF-E0C2-4084-A128-8B189E2F1B48}"/>
              </a:ext>
            </a:extLst>
          </p:cNvPr>
          <p:cNvSpPr/>
          <p:nvPr/>
        </p:nvSpPr>
        <p:spPr>
          <a:xfrm>
            <a:off x="1775520" y="2708920"/>
            <a:ext cx="936104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F3CDC2B1-BC95-4D9F-9FB9-14333F1DA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94" y="836713"/>
            <a:ext cx="7078150" cy="44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10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951C04-A685-4CF5-92AF-0C6D722B1FE1}"/>
              </a:ext>
            </a:extLst>
          </p:cNvPr>
          <p:cNvSpPr/>
          <p:nvPr/>
        </p:nvSpPr>
        <p:spPr>
          <a:xfrm>
            <a:off x="0" y="0"/>
            <a:ext cx="12192000" cy="97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CF2BB89-D97C-427B-8E02-BC5C70D23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43542"/>
            <a:ext cx="835224" cy="8352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5A14F7-6996-4AC1-ACB8-295FD99AB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234" y="58056"/>
            <a:ext cx="835224" cy="8352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412E7F-1144-4181-A3C9-845B11DA8B01}"/>
              </a:ext>
            </a:extLst>
          </p:cNvPr>
          <p:cNvSpPr/>
          <p:nvPr/>
        </p:nvSpPr>
        <p:spPr>
          <a:xfrm>
            <a:off x="0" y="6516914"/>
            <a:ext cx="12192000" cy="34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B20F7C9-E4E6-4EF1-801C-16521468140D}"/>
              </a:ext>
            </a:extLst>
          </p:cNvPr>
          <p:cNvSpPr txBox="1"/>
          <p:nvPr/>
        </p:nvSpPr>
        <p:spPr>
          <a:xfrm>
            <a:off x="0" y="6545160"/>
            <a:ext cx="12148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Association Française des Pilotes de Montagne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81A512-FD46-4DDA-B978-28DE8894A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42" y="1080326"/>
            <a:ext cx="1447800" cy="493395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20F03BF-E0C2-4084-A128-8B189E2F1B48}"/>
              </a:ext>
            </a:extLst>
          </p:cNvPr>
          <p:cNvSpPr/>
          <p:nvPr/>
        </p:nvSpPr>
        <p:spPr>
          <a:xfrm>
            <a:off x="1775520" y="3118447"/>
            <a:ext cx="936104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078E758-5CF8-4273-AD55-691211F47CEF}"/>
              </a:ext>
            </a:extLst>
          </p:cNvPr>
          <p:cNvSpPr txBox="1"/>
          <p:nvPr/>
        </p:nvSpPr>
        <p:spPr>
          <a:xfrm>
            <a:off x="3791744" y="1628799"/>
            <a:ext cx="6264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Lien vers le site du BEA</a:t>
            </a:r>
            <a:br>
              <a:rPr lang="fr-FR" dirty="0"/>
            </a:b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Cours concernant la sécurité de T.LOO</a:t>
            </a:r>
            <a:br>
              <a:rPr lang="fr-FR" dirty="0"/>
            </a:b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Résumé concernant l’accidentologie 2018 et 2019</a:t>
            </a:r>
          </a:p>
        </p:txBody>
      </p:sp>
    </p:spTree>
    <p:extLst>
      <p:ext uri="{BB962C8B-B14F-4D97-AF65-F5344CB8AC3E}">
        <p14:creationId xmlns:p14="http://schemas.microsoft.com/office/powerpoint/2010/main" val="3291392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0B686E-E7B9-42B7-A160-9312E2798A68}"/>
              </a:ext>
            </a:extLst>
          </p:cNvPr>
          <p:cNvSpPr/>
          <p:nvPr/>
        </p:nvSpPr>
        <p:spPr>
          <a:xfrm>
            <a:off x="0" y="0"/>
            <a:ext cx="12192000" cy="97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00DE10B-5971-4331-A212-734057F6B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43542"/>
            <a:ext cx="835224" cy="8352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038582-DB57-403B-AF53-CD2BABF1C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234" y="58056"/>
            <a:ext cx="835224" cy="8352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0A5452-D06D-4635-B4DF-2C624B2EDAA9}"/>
              </a:ext>
            </a:extLst>
          </p:cNvPr>
          <p:cNvSpPr/>
          <p:nvPr/>
        </p:nvSpPr>
        <p:spPr>
          <a:xfrm>
            <a:off x="0" y="6516914"/>
            <a:ext cx="12192000" cy="34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9A9142-341E-4DAA-97E8-A1334AFFAB72}"/>
              </a:ext>
            </a:extLst>
          </p:cNvPr>
          <p:cNvSpPr txBox="1"/>
          <p:nvPr/>
        </p:nvSpPr>
        <p:spPr>
          <a:xfrm>
            <a:off x="0" y="6545160"/>
            <a:ext cx="12148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Association Française des Pilotes de Montagne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81A512-FD46-4DDA-B978-28DE8894A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42" y="1080326"/>
            <a:ext cx="1447800" cy="493395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20F03BF-E0C2-4084-A128-8B189E2F1B48}"/>
              </a:ext>
            </a:extLst>
          </p:cNvPr>
          <p:cNvSpPr/>
          <p:nvPr/>
        </p:nvSpPr>
        <p:spPr>
          <a:xfrm>
            <a:off x="1775520" y="3547301"/>
            <a:ext cx="936104" cy="38575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B7E35431-A18D-4AFD-A82A-311AA0EBB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78" y="1080327"/>
            <a:ext cx="752475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29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48A6DA-0229-49C0-9532-45442D8E0038}"/>
              </a:ext>
            </a:extLst>
          </p:cNvPr>
          <p:cNvSpPr/>
          <p:nvPr/>
        </p:nvSpPr>
        <p:spPr>
          <a:xfrm>
            <a:off x="0" y="0"/>
            <a:ext cx="12192000" cy="97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778A0B-5781-443D-8E8F-939EB057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43542"/>
            <a:ext cx="835224" cy="8352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C304679-8980-4204-8575-DB0AE92DC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234" y="58056"/>
            <a:ext cx="835224" cy="8352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94DDA1-F717-41D6-B662-CD7E411ED3E6}"/>
              </a:ext>
            </a:extLst>
          </p:cNvPr>
          <p:cNvSpPr/>
          <p:nvPr/>
        </p:nvSpPr>
        <p:spPr>
          <a:xfrm>
            <a:off x="0" y="6516914"/>
            <a:ext cx="12192000" cy="34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EDC1591-5884-4F9D-805A-A464BB2A3995}"/>
              </a:ext>
            </a:extLst>
          </p:cNvPr>
          <p:cNvSpPr txBox="1"/>
          <p:nvPr/>
        </p:nvSpPr>
        <p:spPr>
          <a:xfrm>
            <a:off x="0" y="6545160"/>
            <a:ext cx="12148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Association Française des Pilotes de Montagne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81A512-FD46-4DDA-B978-28DE8894A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42" y="1080326"/>
            <a:ext cx="1447800" cy="493395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20F03BF-E0C2-4084-A128-8B189E2F1B48}"/>
              </a:ext>
            </a:extLst>
          </p:cNvPr>
          <p:cNvSpPr/>
          <p:nvPr/>
        </p:nvSpPr>
        <p:spPr>
          <a:xfrm>
            <a:off x="1709251" y="4005064"/>
            <a:ext cx="936104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03E8DD0-FE8F-4239-82EA-0BF8E4678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1080327"/>
            <a:ext cx="649605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76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878C6A-FB01-4356-A3E4-1215E6569125}"/>
              </a:ext>
            </a:extLst>
          </p:cNvPr>
          <p:cNvSpPr/>
          <p:nvPr/>
        </p:nvSpPr>
        <p:spPr>
          <a:xfrm>
            <a:off x="0" y="0"/>
            <a:ext cx="12192000" cy="97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84D8DB-9CCC-4373-9CD4-E04000092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43542"/>
            <a:ext cx="835224" cy="8352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3CD43C-A06D-4FB3-ADE6-626D0C9FE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234" y="58056"/>
            <a:ext cx="835224" cy="8352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6199BC-8984-4CBE-B5AB-855B86F0F739}"/>
              </a:ext>
            </a:extLst>
          </p:cNvPr>
          <p:cNvSpPr/>
          <p:nvPr/>
        </p:nvSpPr>
        <p:spPr>
          <a:xfrm>
            <a:off x="0" y="6516914"/>
            <a:ext cx="12192000" cy="34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156BA57-53DA-453B-B6FF-77D9BE080664}"/>
              </a:ext>
            </a:extLst>
          </p:cNvPr>
          <p:cNvSpPr txBox="1"/>
          <p:nvPr/>
        </p:nvSpPr>
        <p:spPr>
          <a:xfrm>
            <a:off x="0" y="6545160"/>
            <a:ext cx="12148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Association Française des Pilotes de Montagne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81A512-FD46-4DDA-B978-28DE8894A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42" y="1080326"/>
            <a:ext cx="1447800" cy="493395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20F03BF-E0C2-4084-A128-8B189E2F1B48}"/>
              </a:ext>
            </a:extLst>
          </p:cNvPr>
          <p:cNvSpPr/>
          <p:nvPr/>
        </p:nvSpPr>
        <p:spPr>
          <a:xfrm>
            <a:off x="1775520" y="4437112"/>
            <a:ext cx="936104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29433A-7B3A-4C85-ACE5-70BEF5E48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70" y="1080326"/>
            <a:ext cx="6717842" cy="53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95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9E4C09-2855-42F4-84C2-8C390EF922FA}"/>
              </a:ext>
            </a:extLst>
          </p:cNvPr>
          <p:cNvSpPr/>
          <p:nvPr/>
        </p:nvSpPr>
        <p:spPr>
          <a:xfrm>
            <a:off x="0" y="0"/>
            <a:ext cx="12192000" cy="97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7E8A3BD-17F7-4CF0-9FF0-EC5E948C9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43542"/>
            <a:ext cx="835224" cy="8352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21BC7E-5A4C-4736-B87E-6F62DE822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234" y="58056"/>
            <a:ext cx="835224" cy="8352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C15B62-B9E0-4B7C-8579-AC708D6913B4}"/>
              </a:ext>
            </a:extLst>
          </p:cNvPr>
          <p:cNvSpPr/>
          <p:nvPr/>
        </p:nvSpPr>
        <p:spPr>
          <a:xfrm>
            <a:off x="0" y="6516914"/>
            <a:ext cx="12192000" cy="34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3BCF05-5631-4BF0-A6FE-826A90BF2B95}"/>
              </a:ext>
            </a:extLst>
          </p:cNvPr>
          <p:cNvSpPr txBox="1"/>
          <p:nvPr/>
        </p:nvSpPr>
        <p:spPr>
          <a:xfrm>
            <a:off x="0" y="6545160"/>
            <a:ext cx="12148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Association Française des Pilotes de Montagne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81A512-FD46-4DDA-B978-28DE8894A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42" y="1080326"/>
            <a:ext cx="1447800" cy="493395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20F03BF-E0C2-4084-A128-8B189E2F1B48}"/>
              </a:ext>
            </a:extLst>
          </p:cNvPr>
          <p:cNvSpPr/>
          <p:nvPr/>
        </p:nvSpPr>
        <p:spPr>
          <a:xfrm>
            <a:off x="1775520" y="4869160"/>
            <a:ext cx="936104" cy="3600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BD23761-8727-464F-A189-37BF97F5CD18}"/>
              </a:ext>
            </a:extLst>
          </p:cNvPr>
          <p:cNvSpPr txBox="1"/>
          <p:nvPr/>
        </p:nvSpPr>
        <p:spPr>
          <a:xfrm>
            <a:off x="3503712" y="1484784"/>
            <a:ext cx="761423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Des sujets de réflexion pour améliorer la sécurité est développé régulièrement</a:t>
            </a:r>
          </a:p>
          <a:p>
            <a:endParaRPr lang="fr-FR" dirty="0"/>
          </a:p>
          <a:p>
            <a:endParaRPr lang="fr-FR" dirty="0"/>
          </a:p>
          <a:p>
            <a:r>
              <a:rPr lang="fr-FR" sz="2000" dirty="0"/>
              <a:t>2019: comment éviter le face à face sur une </a:t>
            </a:r>
            <a:r>
              <a:rPr lang="fr-FR" sz="2000" dirty="0" err="1"/>
              <a:t>altisurface</a:t>
            </a:r>
            <a:r>
              <a:rPr lang="fr-FR" sz="2000" dirty="0"/>
              <a:t> </a:t>
            </a:r>
            <a:br>
              <a:rPr lang="fr-FR" sz="2000" dirty="0"/>
            </a:br>
            <a:r>
              <a:rPr lang="fr-FR" sz="2000" dirty="0"/>
              <a:t>(entre un avion qui veut décoller et l’autre qui veut atterrir)</a:t>
            </a:r>
          </a:p>
          <a:p>
            <a:endParaRPr lang="fr-FR" sz="2000" dirty="0"/>
          </a:p>
          <a:p>
            <a:r>
              <a:rPr lang="fr-FR" sz="2000" dirty="0"/>
              <a:t>2021: modification de la reconnaissance (moindre bruit – optimisation de la trajectoire)</a:t>
            </a:r>
          </a:p>
          <a:p>
            <a:endParaRPr lang="fr-FR" sz="2000" dirty="0"/>
          </a:p>
          <a:p>
            <a:r>
              <a:rPr lang="fr-FR" sz="2000" dirty="0"/>
              <a:t>2022: Comment sensibiliser les pilotes au vol en région montagneuse</a:t>
            </a:r>
          </a:p>
        </p:txBody>
      </p:sp>
    </p:spTree>
    <p:extLst>
      <p:ext uri="{BB962C8B-B14F-4D97-AF65-F5344CB8AC3E}">
        <p14:creationId xmlns:p14="http://schemas.microsoft.com/office/powerpoint/2010/main" val="381506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0B7122B-9875-4C9D-A34A-ABD6BA66DFE9}"/>
              </a:ext>
            </a:extLst>
          </p:cNvPr>
          <p:cNvSpPr/>
          <p:nvPr/>
        </p:nvSpPr>
        <p:spPr>
          <a:xfrm>
            <a:off x="0" y="0"/>
            <a:ext cx="12192000" cy="97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3AA9741-CED4-4CC7-A9B6-880652CCA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43542"/>
            <a:ext cx="835224" cy="8352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D1D3B7A-5F5A-467E-B08F-FFA8F87C2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234" y="58056"/>
            <a:ext cx="835224" cy="8352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A55736-A4A3-4926-8677-DD88B627E502}"/>
              </a:ext>
            </a:extLst>
          </p:cNvPr>
          <p:cNvSpPr/>
          <p:nvPr/>
        </p:nvSpPr>
        <p:spPr>
          <a:xfrm>
            <a:off x="0" y="6516914"/>
            <a:ext cx="12192000" cy="34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5EFC78E-7A87-4790-8782-1B830A564525}"/>
              </a:ext>
            </a:extLst>
          </p:cNvPr>
          <p:cNvSpPr txBox="1"/>
          <p:nvPr/>
        </p:nvSpPr>
        <p:spPr>
          <a:xfrm>
            <a:off x="0" y="6545160"/>
            <a:ext cx="12148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Association Française des Pilotes de Montagne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81A512-FD46-4DDA-B978-28DE8894A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42" y="1080326"/>
            <a:ext cx="1447800" cy="493395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20F03BF-E0C2-4084-A128-8B189E2F1B48}"/>
              </a:ext>
            </a:extLst>
          </p:cNvPr>
          <p:cNvSpPr/>
          <p:nvPr/>
        </p:nvSpPr>
        <p:spPr>
          <a:xfrm>
            <a:off x="1775520" y="5478844"/>
            <a:ext cx="936104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64E6BF5-CFCC-4235-BEA0-5BCD755C9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28" y="843725"/>
            <a:ext cx="7329030" cy="551034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1AE6D23-BF35-47A0-BB56-A8B678ECC8E6}"/>
              </a:ext>
            </a:extLst>
          </p:cNvPr>
          <p:cNvSpPr/>
          <p:nvPr/>
        </p:nvSpPr>
        <p:spPr>
          <a:xfrm>
            <a:off x="5879976" y="1484784"/>
            <a:ext cx="1008112" cy="3600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957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D7578F-B067-4CAB-81A8-A25A632CF7E5}"/>
              </a:ext>
            </a:extLst>
          </p:cNvPr>
          <p:cNvSpPr/>
          <p:nvPr/>
        </p:nvSpPr>
        <p:spPr>
          <a:xfrm>
            <a:off x="0" y="0"/>
            <a:ext cx="12192000" cy="97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6D4827-E14F-4B11-8AFE-2B463203F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43542"/>
            <a:ext cx="835224" cy="8352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449CD6-9C6C-4131-AE25-0933953D8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234" y="58056"/>
            <a:ext cx="835224" cy="8352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C9A3C1-9430-4B4A-9ED8-383EB79FECFF}"/>
              </a:ext>
            </a:extLst>
          </p:cNvPr>
          <p:cNvSpPr/>
          <p:nvPr/>
        </p:nvSpPr>
        <p:spPr>
          <a:xfrm>
            <a:off x="0" y="6516914"/>
            <a:ext cx="12192000" cy="34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C57E1E-86F4-44BA-8AFE-46B3A46E7F48}"/>
              </a:ext>
            </a:extLst>
          </p:cNvPr>
          <p:cNvSpPr txBox="1"/>
          <p:nvPr/>
        </p:nvSpPr>
        <p:spPr>
          <a:xfrm>
            <a:off x="0" y="6545160"/>
            <a:ext cx="12148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Association Française des Pilotes de Montagne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57CE44A-E65E-4741-A7A6-DE9BB3C6CB48}"/>
              </a:ext>
            </a:extLst>
          </p:cNvPr>
          <p:cNvSpPr txBox="1"/>
          <p:nvPr/>
        </p:nvSpPr>
        <p:spPr>
          <a:xfrm>
            <a:off x="2351584" y="1628801"/>
            <a:ext cx="74888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Votre participation est essentielle</a:t>
            </a:r>
          </a:p>
          <a:p>
            <a:endParaRPr lang="fr-FR" dirty="0"/>
          </a:p>
          <a:p>
            <a:endParaRPr lang="fr-FR" sz="2000" dirty="0"/>
          </a:p>
          <a:p>
            <a:pPr marL="285750" indent="-285750">
              <a:buFontTx/>
              <a:buChar char="-"/>
            </a:pPr>
            <a:r>
              <a:rPr lang="fr-FR" sz="2000" dirty="0"/>
              <a:t>Dans la pratique du MI</a:t>
            </a:r>
          </a:p>
          <a:p>
            <a:pPr marL="285750" indent="-285750">
              <a:buFontTx/>
              <a:buChar char="-"/>
            </a:pPr>
            <a:endParaRPr lang="fr-FR" sz="2000" dirty="0"/>
          </a:p>
          <a:p>
            <a:pPr marL="285750" indent="-285750">
              <a:buFontTx/>
              <a:buChar char="-"/>
            </a:pPr>
            <a:r>
              <a:rPr lang="fr-FR" sz="2000" dirty="0"/>
              <a:t>Dans la diffusion des informations </a:t>
            </a:r>
          </a:p>
          <a:p>
            <a:pPr marL="285750" indent="-285750">
              <a:buFontTx/>
              <a:buChar char="-"/>
            </a:pPr>
            <a:endParaRPr lang="fr-FR" sz="2000" dirty="0"/>
          </a:p>
          <a:p>
            <a:pPr marL="285750" indent="-285750">
              <a:buFontTx/>
              <a:buChar char="-"/>
            </a:pPr>
            <a:r>
              <a:rPr lang="fr-FR" sz="2000" dirty="0"/>
              <a:t>Par vos retours d’expérience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algn="ctr"/>
            <a:r>
              <a:rPr lang="fr-FR" sz="3200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110025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81" y="-1"/>
            <a:ext cx="12215905" cy="91619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AE665F-2739-4F19-BDD6-AC74F574CF45}"/>
              </a:ext>
            </a:extLst>
          </p:cNvPr>
          <p:cNvSpPr/>
          <p:nvPr/>
        </p:nvSpPr>
        <p:spPr>
          <a:xfrm>
            <a:off x="934663" y="702720"/>
            <a:ext cx="10298546" cy="2846933"/>
          </a:xfrm>
          <a:prstGeom prst="rect">
            <a:avLst/>
          </a:prstGeom>
          <a:solidFill>
            <a:srgbClr val="4F61B9">
              <a:alpha val="17000"/>
            </a:srgb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1600" b="1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LE SGS PREND </a:t>
            </a:r>
            <a:r>
              <a:rPr lang="fr-FR" sz="1600" b="1" dirty="0"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EN COMPTE LES ELEMENTS SUIVANTS :</a:t>
            </a:r>
            <a:endParaRPr lang="fr-FR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Une politique de sécurité notamment par un engagement fort des dirigeants ;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Une analyse des risques prenant en compte la criticité et l’occurrence ;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Des mesures d’atténuation doivent être identifiées et mises en œuvre ;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Un plan de communications permettant d’amener les informations aux pratiquants ;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Une surveillance du dispositif doit être mise en place et doit permettre de le piloter ;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Des indicateurs pertinents donneront de la visibilité aux dirigeants pour élaborer un plan d’action ;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contrôles</a:t>
            </a: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internes périodiques permettront de mesurer l’efficacité des mesures adoptées. Les retours d’expérience seront utilisés pour affiner le plan d’action.</a:t>
            </a:r>
            <a:endParaRPr lang="fr-FR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29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neige, nature, montagne&#10;&#10;Description générée automatiquement">
            <a:extLst>
              <a:ext uri="{FF2B5EF4-FFF2-40B4-BE49-F238E27FC236}">
                <a16:creationId xmlns:a16="http://schemas.microsoft.com/office/drawing/2014/main" id="{A55F30C5-A75A-4301-82E9-CB9194380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" y="0"/>
            <a:ext cx="12174070" cy="913055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355618-CC68-463D-A7A2-99DA90DA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7B236-FA3C-404F-A7A4-911D8DBEB452}" type="slidenum">
              <a:rPr lang="fr-FR" smtClean="0"/>
              <a:t>3</a:t>
            </a:fld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C33FD2-6184-4F6B-989E-B18DB27C6834}"/>
              </a:ext>
            </a:extLst>
          </p:cNvPr>
          <p:cNvSpPr/>
          <p:nvPr/>
        </p:nvSpPr>
        <p:spPr>
          <a:xfrm>
            <a:off x="457635" y="1011142"/>
            <a:ext cx="11051458" cy="27699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L’AFPM A DESIGNE UNE COMMISSION DE LA SECURITE DES VOLS COMPRENANT: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endParaRPr lang="fr-FR" sz="2400" b="1" dirty="0">
              <a:solidFill>
                <a:schemeClr val="bg1"/>
              </a:solid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800100" lvl="1" indent="-342900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Le Dirigeant Responsable de l’ATO (DR)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ea typeface="Helvetica" panose="020B0604020202020204" pitchFamily="34" charset="0"/>
              <a:cs typeface="Arial Unicode MS"/>
            </a:endParaRPr>
          </a:p>
          <a:p>
            <a:pPr marL="800100" lvl="1" indent="-342900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ea typeface="Helvetica" panose="020B0604020202020204" pitchFamily="34" charset="0"/>
                <a:cs typeface="Arial Unicode MS"/>
              </a:rPr>
              <a:t>Le Responsable Conformité (RC)</a:t>
            </a:r>
            <a:endParaRPr lang="fr-FR" dirty="0">
              <a:solidFill>
                <a:schemeClr val="bg1"/>
              </a:solidFill>
              <a:latin typeface="Helvetica" panose="020B0604020202020204" pitchFamily="34" charset="0"/>
              <a:ea typeface="Arial Unicode MS"/>
              <a:cs typeface="Arial Unicode MS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Le Responsable Pédagogique (RP)</a:t>
            </a:r>
            <a:endParaRPr lang="fr-FR" dirty="0">
              <a:solidFill>
                <a:schemeClr val="bg1"/>
              </a:solidFill>
              <a:latin typeface="Helvetica" panose="020B0604020202020204" pitchFamily="34" charset="0"/>
              <a:ea typeface="Arial Unicode MS"/>
              <a:cs typeface="Arial Unicode MS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Le responsable Sécurité des Vols (RSGS)</a:t>
            </a:r>
            <a:endParaRPr lang="fr-FR" dirty="0">
              <a:solidFill>
                <a:schemeClr val="bg1"/>
              </a:solidFill>
              <a:latin typeface="Helvetica" panose="020B0604020202020204" pitchFamily="34" charset="0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42656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DA5A3A9-795B-45AB-A922-44D48A4DB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219708" cy="916478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7B90D4E-1D20-4E8C-98F5-255B5545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7B236-FA3C-404F-A7A4-911D8DBEB452}" type="slidenum">
              <a:rPr lang="fr-FR" smtClean="0"/>
              <a:t>4</a:t>
            </a:fld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860818-BF10-44DD-868C-2DDB3B307AEE}"/>
              </a:ext>
            </a:extLst>
          </p:cNvPr>
          <p:cNvSpPr/>
          <p:nvPr/>
        </p:nvSpPr>
        <p:spPr>
          <a:xfrm>
            <a:off x="344774" y="1451854"/>
            <a:ext cx="11335036" cy="2308324"/>
          </a:xfrm>
          <a:prstGeom prst="rect">
            <a:avLst/>
          </a:prstGeom>
          <a:solidFill>
            <a:schemeClr val="accent1">
              <a:lumMod val="20000"/>
              <a:lumOff val="80000"/>
              <a:alpha val="26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 Responsable SGS: alimente la rubrique sécurité du site AFPM par : </a:t>
            </a:r>
          </a:p>
          <a:p>
            <a:pPr lvl="0" algn="just">
              <a:spcAft>
                <a:spcPts val="0"/>
              </a:spcAft>
            </a:pPr>
            <a:endParaRPr lang="fr-FR" b="1" dirty="0">
              <a:solidFill>
                <a:srgbClr val="000000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Les analyses du BEA relatives aux accidents survenus lors de l’activité « montagne »;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Les REX ;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Les CRESAG ;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Les terrains de montagne à caractéristiques potentiellement dangereuses ;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Les documents techniques concernant des sujets accidentogènes ;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Tous autres supports adaptés.</a:t>
            </a:r>
            <a:endParaRPr lang="fr-FR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613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CBB5983-A1D2-4352-B8B4-4E35F5DC2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192" cy="915314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5E1B16B-1E98-4BDB-91D4-2752A29F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7B236-FA3C-404F-A7A4-911D8DBEB452}" type="slidenum">
              <a:rPr lang="fr-FR" smtClean="0"/>
              <a:t>5</a:t>
            </a:fld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3ADC54-81A8-4947-8A28-2545D64B15D5}"/>
              </a:ext>
            </a:extLst>
          </p:cNvPr>
          <p:cNvSpPr/>
          <p:nvPr/>
        </p:nvSpPr>
        <p:spPr>
          <a:xfrm>
            <a:off x="1270000" y="2321005"/>
            <a:ext cx="9580880" cy="1938992"/>
          </a:xfrm>
          <a:prstGeom prst="rect">
            <a:avLst/>
          </a:prstGeom>
          <a:solidFill>
            <a:schemeClr val="tx2">
              <a:lumMod val="20000"/>
              <a:lumOff val="80000"/>
              <a:alpha val="24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fr-F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Briefing SGS aux stagiaires de l’ATO</a:t>
            </a:r>
          </a:p>
          <a:p>
            <a:pPr marL="676275" algn="just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stagiaires reçoivent un briefing par un instructeur sur les composantes du SGS. L’instructeur insiste sur l’importance de la démarche SV au sein de l’ATO et de l’AFPM.</a:t>
            </a:r>
          </a:p>
          <a:p>
            <a:pPr lvl="1" algn="just"/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315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8AADFB4-2023-44B2-878F-4B800FA38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905C387-9263-4782-B99E-0757106C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7B236-FA3C-404F-A7A4-911D8DBEB452}" type="slidenum">
              <a:rPr lang="fr-FR" smtClean="0"/>
              <a:t>6</a:t>
            </a:fld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88E169-1BF2-4610-9C1E-13814525F742}"/>
              </a:ext>
            </a:extLst>
          </p:cNvPr>
          <p:cNvSpPr/>
          <p:nvPr/>
        </p:nvSpPr>
        <p:spPr>
          <a:xfrm>
            <a:off x="375920" y="742251"/>
            <a:ext cx="11220450" cy="2846933"/>
          </a:xfrm>
          <a:prstGeom prst="rect">
            <a:avLst/>
          </a:prstGeom>
          <a:solidFill>
            <a:schemeClr val="bg2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 algn="just" hangingPunct="0">
              <a:spcBef>
                <a:spcPts val="2400"/>
              </a:spcBef>
              <a:spcAft>
                <a:spcPts val="1200"/>
              </a:spcAft>
            </a:pPr>
            <a:r>
              <a:rPr lang="fr-FR" sz="1600" b="1" u="sng" kern="0" cap="all" dirty="0">
                <a:latin typeface="Arial" panose="020B0604020202020204" pitchFamily="34" charset="0"/>
                <a:cs typeface="Arial" panose="020B0604020202020204" pitchFamily="34" charset="0"/>
              </a:rPr>
              <a:t>Mesures de performance et indicateurs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Les mesures de performances du SGS sont analysées annuellement. L’AFPM publie les données de l’année précédente :</a:t>
            </a:r>
          </a:p>
          <a:p>
            <a:pPr marL="12001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 nombre de REX et de CRESAG reçus ;</a:t>
            </a:r>
          </a:p>
          <a:p>
            <a:pPr marL="12001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 nombre de REX écrits par heure de vol</a:t>
            </a:r>
          </a:p>
          <a:p>
            <a:pPr marL="12001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 nombre d’évènements rapportés sur les terrains de Montagne (neige et sol naturel) </a:t>
            </a:r>
            <a:r>
              <a:rPr lang="fr-FR" sz="1600" b="1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ayant compromis </a:t>
            </a: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la sécurité des vols</a:t>
            </a:r>
          </a:p>
          <a:p>
            <a:pPr marL="12001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 nombre de documents techniques améliorant la SV publiés sur le site AFPM</a:t>
            </a:r>
          </a:p>
          <a:p>
            <a:pPr marL="1200150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 nombre d’incidents et d’accident à comptabiliser pour l’activité « montagne »</a:t>
            </a:r>
            <a:endParaRPr lang="fr-FR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17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AAC686-86E9-45C3-AE51-684F2BB47E27}"/>
              </a:ext>
            </a:extLst>
          </p:cNvPr>
          <p:cNvSpPr/>
          <p:nvPr/>
        </p:nvSpPr>
        <p:spPr>
          <a:xfrm>
            <a:off x="0" y="0"/>
            <a:ext cx="12192000" cy="97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8B54C7-27F3-46BF-AA74-3047A5F69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43542"/>
            <a:ext cx="835224" cy="83522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1D61EA-651B-4054-AFC9-D38A333C0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234" y="58056"/>
            <a:ext cx="835224" cy="8352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F544B6-462C-403C-8E18-BAA0D4AF5856}"/>
              </a:ext>
            </a:extLst>
          </p:cNvPr>
          <p:cNvSpPr/>
          <p:nvPr/>
        </p:nvSpPr>
        <p:spPr>
          <a:xfrm>
            <a:off x="0" y="6516914"/>
            <a:ext cx="12192000" cy="34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ED8154E-C545-40D9-9D54-2DD08748B300}"/>
              </a:ext>
            </a:extLst>
          </p:cNvPr>
          <p:cNvSpPr txBox="1"/>
          <p:nvPr/>
        </p:nvSpPr>
        <p:spPr>
          <a:xfrm>
            <a:off x="0" y="6545160"/>
            <a:ext cx="12148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Association Française des Pilotes de Montagne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6382F1-0E25-48BE-98EE-778D8D06F8D3}"/>
              </a:ext>
            </a:extLst>
          </p:cNvPr>
          <p:cNvSpPr txBox="1"/>
          <p:nvPr/>
        </p:nvSpPr>
        <p:spPr>
          <a:xfrm>
            <a:off x="2844800" y="2690336"/>
            <a:ext cx="6502400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LES OUTILS DE SECURITE</a:t>
            </a:r>
            <a:br>
              <a:rPr lang="fr-FR" sz="3600" b="1" dirty="0"/>
            </a:br>
            <a:r>
              <a:rPr lang="fr-FR" sz="3600" b="1" dirty="0"/>
              <a:t>SUR LE SITE AFPM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9838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6527BE0-6CA9-4425-BC58-26D64A7C48BE}"/>
              </a:ext>
            </a:extLst>
          </p:cNvPr>
          <p:cNvSpPr/>
          <p:nvPr/>
        </p:nvSpPr>
        <p:spPr>
          <a:xfrm>
            <a:off x="0" y="0"/>
            <a:ext cx="12192000" cy="97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38F8194-3A40-45C0-8EAB-2560C773C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43542"/>
            <a:ext cx="835224" cy="8352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A0688DF-41C5-4491-A032-063612D2D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234" y="58056"/>
            <a:ext cx="835224" cy="8352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2C85A2C-F2C7-4916-BBAE-3D6E41FF23C0}"/>
              </a:ext>
            </a:extLst>
          </p:cNvPr>
          <p:cNvSpPr/>
          <p:nvPr/>
        </p:nvSpPr>
        <p:spPr>
          <a:xfrm>
            <a:off x="0" y="6516914"/>
            <a:ext cx="12192000" cy="34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524DF1-1848-4DF9-A795-F171230428EB}"/>
              </a:ext>
            </a:extLst>
          </p:cNvPr>
          <p:cNvSpPr txBox="1"/>
          <p:nvPr/>
        </p:nvSpPr>
        <p:spPr>
          <a:xfrm>
            <a:off x="0" y="6545160"/>
            <a:ext cx="12148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Association Française des Pilotes de Montagne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B7E83EE-4355-478A-99FF-C53466E2C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7" y="5934"/>
            <a:ext cx="4303375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E6264CA-753C-444B-BF87-C33699C33AEB}"/>
              </a:ext>
            </a:extLst>
          </p:cNvPr>
          <p:cNvSpPr txBox="1"/>
          <p:nvPr/>
        </p:nvSpPr>
        <p:spPr>
          <a:xfrm>
            <a:off x="667658" y="1349829"/>
            <a:ext cx="36952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hlinkClick r:id="rId4"/>
              </a:rPr>
              <a:t>info@afpm.fr</a:t>
            </a:r>
            <a:endParaRPr lang="fr-FR" sz="3600" dirty="0"/>
          </a:p>
          <a:p>
            <a:endParaRPr lang="fr-FR" sz="3600" dirty="0"/>
          </a:p>
          <a:p>
            <a:r>
              <a:rPr lang="fr-FR" sz="3600" dirty="0"/>
              <a:t>Espace membre</a:t>
            </a:r>
          </a:p>
          <a:p>
            <a:endParaRPr lang="fr-FR" sz="3600" dirty="0"/>
          </a:p>
          <a:p>
            <a:r>
              <a:rPr lang="fr-FR" sz="3600" dirty="0"/>
              <a:t>Sécurité</a:t>
            </a:r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4831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CCDFB5-B997-4A3C-A7BC-593551726C31}"/>
              </a:ext>
            </a:extLst>
          </p:cNvPr>
          <p:cNvSpPr/>
          <p:nvPr/>
        </p:nvSpPr>
        <p:spPr>
          <a:xfrm>
            <a:off x="0" y="0"/>
            <a:ext cx="12192000" cy="97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A4799F-8928-46DD-9A90-AF502BDC2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43542"/>
            <a:ext cx="835224" cy="8352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FBA82C0-4914-4370-A539-F53495724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234" y="58056"/>
            <a:ext cx="835224" cy="8352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FEBB5A-8511-468C-B239-B0ED6ECD83F7}"/>
              </a:ext>
            </a:extLst>
          </p:cNvPr>
          <p:cNvSpPr/>
          <p:nvPr/>
        </p:nvSpPr>
        <p:spPr>
          <a:xfrm>
            <a:off x="0" y="6516914"/>
            <a:ext cx="12192000" cy="34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AD49A08-6ECC-4415-BF8F-40DC229400F4}"/>
              </a:ext>
            </a:extLst>
          </p:cNvPr>
          <p:cNvSpPr txBox="1"/>
          <p:nvPr/>
        </p:nvSpPr>
        <p:spPr>
          <a:xfrm>
            <a:off x="0" y="6545160"/>
            <a:ext cx="12148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Association Française des Pilotes de Montagne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B75B198-BE6A-4956-8D1A-53D15132E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7" y="352509"/>
            <a:ext cx="4349885" cy="6152982"/>
          </a:xfrm>
          <a:prstGeom prst="rect">
            <a:avLst/>
          </a:prstGeom>
          <a:ln w="73025" cmpd="sng">
            <a:solidFill>
              <a:schemeClr val="accent1"/>
            </a:solidFill>
          </a:ln>
          <a:effectLst>
            <a:softEdge rad="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3C618E-29F7-40C2-82A3-6BD0F0D35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42" y="1080326"/>
            <a:ext cx="1447800" cy="493395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98556FE-74E6-4A39-B682-69F6B807391C}"/>
              </a:ext>
            </a:extLst>
          </p:cNvPr>
          <p:cNvSpPr/>
          <p:nvPr/>
        </p:nvSpPr>
        <p:spPr>
          <a:xfrm>
            <a:off x="1775520" y="1916832"/>
            <a:ext cx="936104" cy="288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546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7043</TotalTime>
  <Words>534</Words>
  <Application>Microsoft Office PowerPoint</Application>
  <PresentationFormat>Grand écran</PresentationFormat>
  <Paragraphs>81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Helvetica</vt:lpstr>
      <vt:lpstr>Symbol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JeanLouis DUMAS</dc:creator>
  <cp:lastModifiedBy>elisabeth dumas</cp:lastModifiedBy>
  <cp:revision>92</cp:revision>
  <cp:lastPrinted>2020-02-27T13:25:54Z</cp:lastPrinted>
  <dcterms:created xsi:type="dcterms:W3CDTF">2020-01-15T14:23:38Z</dcterms:created>
  <dcterms:modified xsi:type="dcterms:W3CDTF">2022-04-01T09:01:48Z</dcterms:modified>
</cp:coreProperties>
</file>